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A68"/>
    <a:srgbClr val="062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802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83da9344c3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83da9344c3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83da9344c3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83da9344c3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8297c2d1f9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8297c2d1f9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83da9344c3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83da9344c3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83da9344c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83da9344c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83da9344c3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83da9344c3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83da9344c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83da9344c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8297c2d1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8297c2d1f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83da9344c3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83da9344c3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83da9344c3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83da9344c3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83da9344c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83da9344c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83da9344c3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83da9344c3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8297c2d1f9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8297c2d1f9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83da9344c3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83da9344c3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3.xml" /><Relationship Id="rId4" Type="http://schemas.openxmlformats.org/officeDocument/2006/relationships/image" Target="../media/image6.png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3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3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3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3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3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3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3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gd.gov.kz/ru" TargetMode="External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3.xml" /><Relationship Id="rId4" Type="http://schemas.openxmlformats.org/officeDocument/2006/relationships/hyperlink" Target="https://www.gov.kz/memleket/entities/kgd" TargetMode="Externa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gd.gov.kz/ru" TargetMode="External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3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1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kacb.kz/" TargetMode="External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3.xml" /><Relationship Id="rId5" Type="http://schemas.openxmlformats.org/officeDocument/2006/relationships/hyperlink" Target="https://www.sector.kz/" TargetMode="External" /><Relationship Id="rId4" Type="http://schemas.openxmlformats.org/officeDocument/2006/relationships/hyperlink" Target="https://atameken.kz/ru/search?q=%D0%BA%D0%B5%D0%B4%D0%B5%D0%BD" TargetMode="Externa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3.xml" /><Relationship Id="rId4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8520600" cy="155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НИП “Кеден”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5717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rgbClr val="06285E"/>
                </a:solidFill>
              </a:rPr>
              <a:t>Глазами бизнеса</a:t>
            </a:r>
            <a:endParaRPr dirty="0">
              <a:solidFill>
                <a:srgbClr val="06285E"/>
              </a:solidFill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4294967295"/>
          </p:nvPr>
        </p:nvSpPr>
        <p:spPr>
          <a:xfrm>
            <a:off x="311700" y="3956550"/>
            <a:ext cx="8520600" cy="6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ru" sz="1465" dirty="0"/>
              <a:t>Арсен Ходжамбердиев</a:t>
            </a:r>
            <a:br>
              <a:rPr lang="ru" sz="1465" dirty="0"/>
            </a:br>
            <a:r>
              <a:rPr lang="ru" sz="1465" dirty="0"/>
              <a:t>Директор ТОО “Sector Tree”</a:t>
            </a:r>
            <a:endParaRPr sz="146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 rotWithShape="1">
          <a:blip r:embed="rId3">
            <a:alphaModFix/>
          </a:blip>
          <a:srcRect b="51886"/>
          <a:stretch/>
        </p:blipFill>
        <p:spPr>
          <a:xfrm>
            <a:off x="152400" y="152400"/>
            <a:ext cx="7810726" cy="11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309799"/>
            <a:ext cx="5327152" cy="35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rgbClr val="4F4A68"/>
                </a:solidFill>
              </a:rPr>
              <a:t>Основные требования бизнеса к НИП “Кеден”</a:t>
            </a:r>
            <a:endParaRPr dirty="0">
              <a:solidFill>
                <a:srgbClr val="4F4A68"/>
              </a:solidFill>
            </a:endParaRPr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b="1" dirty="0"/>
              <a:t>Вписать</a:t>
            </a:r>
            <a:r>
              <a:rPr lang="ru" dirty="0"/>
              <a:t> в НИП «КЕДЕН» в существующий </a:t>
            </a:r>
            <a:r>
              <a:rPr lang="ru" b="1" dirty="0"/>
              <a:t>формат</a:t>
            </a:r>
            <a:r>
              <a:rPr lang="ru" dirty="0"/>
              <a:t> </a:t>
            </a:r>
            <a:r>
              <a:rPr lang="ru" b="1" dirty="0"/>
              <a:t>нормированных</a:t>
            </a:r>
            <a:r>
              <a:rPr lang="ru" dirty="0"/>
              <a:t> (ЕАЭС, РК) </a:t>
            </a:r>
            <a:r>
              <a:rPr lang="ru" b="1" dirty="0"/>
              <a:t>технологических</a:t>
            </a:r>
            <a:r>
              <a:rPr lang="ru" dirty="0"/>
              <a:t> таможенных </a:t>
            </a:r>
            <a:r>
              <a:rPr lang="ru" b="1" dirty="0"/>
              <a:t>процессов</a:t>
            </a:r>
            <a:endParaRPr b="1"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ru" b="1" dirty="0"/>
              <a:t>Соответствие</a:t>
            </a:r>
            <a:r>
              <a:rPr lang="ru" dirty="0"/>
              <a:t> </a:t>
            </a:r>
            <a:r>
              <a:rPr lang="ru" b="1" dirty="0"/>
              <a:t>визуального</a:t>
            </a:r>
            <a:r>
              <a:rPr lang="ru" dirty="0"/>
              <a:t> </a:t>
            </a:r>
            <a:r>
              <a:rPr lang="ru" b="1" dirty="0"/>
              <a:t>макета</a:t>
            </a:r>
            <a:r>
              <a:rPr lang="ru" dirty="0"/>
              <a:t> таможенных деклараций, принятым форматам ЮНКТАД ООН, СНГ и ЕАЭС</a:t>
            </a:r>
            <a:endParaRPr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ru" b="1" dirty="0"/>
              <a:t>Возможность</a:t>
            </a:r>
            <a:r>
              <a:rPr lang="ru" dirty="0"/>
              <a:t> </a:t>
            </a:r>
            <a:r>
              <a:rPr lang="ru" b="1" dirty="0"/>
              <a:t>загрузки</a:t>
            </a:r>
            <a:r>
              <a:rPr lang="ru" dirty="0"/>
              <a:t> </a:t>
            </a:r>
            <a:r>
              <a:rPr lang="ru" b="1" dirty="0"/>
              <a:t>деклараций</a:t>
            </a:r>
            <a:r>
              <a:rPr lang="ru" dirty="0"/>
              <a:t>, созданных на собственных программных продуктах (ИС) </a:t>
            </a:r>
            <a:r>
              <a:rPr lang="ru" b="1" dirty="0"/>
              <a:t>в</a:t>
            </a:r>
            <a:r>
              <a:rPr lang="ru" dirty="0"/>
              <a:t> </a:t>
            </a:r>
            <a:r>
              <a:rPr lang="ru" b="1" dirty="0"/>
              <a:t>формате</a:t>
            </a:r>
            <a:r>
              <a:rPr lang="ru" dirty="0"/>
              <a:t> </a:t>
            </a:r>
            <a:r>
              <a:rPr lang="ru" b="1" dirty="0"/>
              <a:t>XML</a:t>
            </a:r>
            <a:r>
              <a:rPr lang="ru" dirty="0"/>
              <a:t> или </a:t>
            </a:r>
            <a:r>
              <a:rPr lang="ru" b="1" dirty="0"/>
              <a:t>передача</a:t>
            </a:r>
            <a:r>
              <a:rPr lang="ru" dirty="0"/>
              <a:t> данных по открытому </a:t>
            </a:r>
            <a:r>
              <a:rPr lang="ru" b="1" dirty="0"/>
              <a:t>АПИ</a:t>
            </a:r>
            <a:r>
              <a:rPr lang="ru" dirty="0"/>
              <a:t> с защитой данных посредством ЭЦП</a:t>
            </a:r>
            <a:endParaRPr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ru" b="1" dirty="0"/>
              <a:t>Внести изменения в регламенты процедуры таможенных операций в местах прибытия и местах доставки товаров</a:t>
            </a:r>
            <a:endParaRPr b="1"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ru" dirty="0"/>
              <a:t>«</a:t>
            </a:r>
            <a:r>
              <a:rPr lang="ru" b="1" dirty="0"/>
              <a:t>Обкатка</a:t>
            </a:r>
            <a:r>
              <a:rPr lang="ru" dirty="0"/>
              <a:t>» технологических процессов по каждой таможенной процедуре в проекте НИП «КЕДЕН» с </a:t>
            </a:r>
            <a:r>
              <a:rPr lang="ru" b="1" dirty="0"/>
              <a:t>Таможенными</a:t>
            </a:r>
            <a:r>
              <a:rPr lang="ru" dirty="0"/>
              <a:t> </a:t>
            </a:r>
            <a:r>
              <a:rPr lang="ru" b="1" dirty="0"/>
              <a:t>представителями</a:t>
            </a:r>
            <a:r>
              <a:rPr lang="ru" dirty="0"/>
              <a:t> и локальным Департаментом ОГД РК </a:t>
            </a:r>
            <a:r>
              <a:rPr lang="ru" b="1" dirty="0"/>
              <a:t>в</a:t>
            </a:r>
            <a:r>
              <a:rPr lang="ru" dirty="0"/>
              <a:t> </a:t>
            </a:r>
            <a:r>
              <a:rPr lang="ru" b="1" dirty="0"/>
              <a:t>пилотном</a:t>
            </a:r>
            <a:r>
              <a:rPr lang="ru" dirty="0"/>
              <a:t> </a:t>
            </a:r>
            <a:r>
              <a:rPr lang="ru" b="1" dirty="0"/>
              <a:t>статусе</a:t>
            </a:r>
            <a:r>
              <a:rPr lang="ru" dirty="0"/>
              <a:t> проекта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Диалог КГД с бизнесом и планы развития НИП “Кеден”</a:t>
            </a:r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>
            <a:off x="5969100" y="1152475"/>
            <a:ext cx="2863200" cy="1931811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700" dirty="0"/>
              <a:t>Ответ КГД от 06.10.2024</a:t>
            </a:r>
            <a:br>
              <a:rPr lang="ru" sz="1700" dirty="0"/>
            </a:br>
            <a:r>
              <a:rPr lang="ru" sz="1700" dirty="0"/>
              <a:t>предусматривает</a:t>
            </a:r>
            <a:br>
              <a:rPr lang="ru" sz="1700" dirty="0"/>
            </a:br>
            <a:r>
              <a:rPr lang="ru" sz="1700" b="1" dirty="0">
                <a:solidFill>
                  <a:srgbClr val="4F4A68"/>
                </a:solidFill>
              </a:rPr>
              <a:t>реализацию загрузки XML </a:t>
            </a:r>
            <a:r>
              <a:rPr lang="ru" sz="1700" dirty="0"/>
              <a:t>формата </a:t>
            </a:r>
            <a:r>
              <a:rPr lang="ru" sz="1700" b="1" dirty="0">
                <a:solidFill>
                  <a:srgbClr val="4F4A68"/>
                </a:solidFill>
              </a:rPr>
              <a:t>после запуска</a:t>
            </a:r>
            <a:r>
              <a:rPr lang="ru" sz="1700" b="1" dirty="0"/>
              <a:t> </a:t>
            </a:r>
            <a:r>
              <a:rPr lang="ru" sz="1700" dirty="0"/>
              <a:t>ИС “Кеден” </a:t>
            </a:r>
            <a:r>
              <a:rPr lang="ru" sz="1700" b="1" dirty="0"/>
              <a:t>*</a:t>
            </a:r>
            <a:endParaRPr sz="1700" b="1" dirty="0"/>
          </a:p>
        </p:txBody>
      </p:sp>
      <p:pic>
        <p:nvPicPr>
          <p:cNvPr id="128" name="Google Shape;128;p24"/>
          <p:cNvPicPr preferRelativeResize="0"/>
          <p:nvPr/>
        </p:nvPicPr>
        <p:blipFill rotWithShape="1">
          <a:blip r:embed="rId3">
            <a:alphaModFix/>
          </a:blip>
          <a:srcRect l="9623" t="30621" r="1598" b="4142"/>
          <a:stretch/>
        </p:blipFill>
        <p:spPr>
          <a:xfrm>
            <a:off x="311700" y="1152475"/>
            <a:ext cx="5298326" cy="3156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29" name="Google Shape;129;p24"/>
          <p:cNvSpPr txBox="1"/>
          <p:nvPr/>
        </p:nvSpPr>
        <p:spPr>
          <a:xfrm>
            <a:off x="352649" y="4567225"/>
            <a:ext cx="8377693" cy="3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dk2"/>
                </a:solidFill>
              </a:rPr>
              <a:t>*</a:t>
            </a:r>
            <a:r>
              <a:rPr lang="ru" sz="1300" dirty="0">
                <a:solidFill>
                  <a:schemeClr val="dk2"/>
                </a:solidFill>
              </a:rPr>
              <a:t>Поддержка загрузки xml формата для ТД после запуска </a:t>
            </a:r>
            <a:r>
              <a:rPr lang="ru" sz="1300" b="1" dirty="0">
                <a:solidFill>
                  <a:schemeClr val="dk2"/>
                </a:solidFill>
              </a:rPr>
              <a:t>отсутствует по состоянию на сентябрь 2025</a:t>
            </a:r>
            <a:endParaRPr sz="1300" b="1" dirty="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>
            <a:off x="311700" y="4610225"/>
            <a:ext cx="85206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000" dirty="0"/>
              <a:t>* </a:t>
            </a:r>
            <a:r>
              <a:rPr lang="ru" sz="1000" b="1" dirty="0"/>
              <a:t>Нет подключений к сервису ни от Экспресс перевозчиков, ни от разработчиков. Не рабочий механизм взаимодействия для МСБ</a:t>
            </a:r>
            <a:endParaRPr sz="1000" b="1" dirty="0"/>
          </a:p>
        </p:txBody>
      </p:sp>
      <p:pic>
        <p:nvPicPr>
          <p:cNvPr id="135" name="Google Shape;135;p25"/>
          <p:cNvPicPr preferRelativeResize="0"/>
          <p:nvPr/>
        </p:nvPicPr>
        <p:blipFill rotWithShape="1">
          <a:blip r:embed="rId3">
            <a:alphaModFix/>
          </a:blip>
          <a:srcRect b="44105"/>
          <a:stretch/>
        </p:blipFill>
        <p:spPr>
          <a:xfrm>
            <a:off x="311700" y="152400"/>
            <a:ext cx="8156498" cy="316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5"/>
          <p:cNvPicPr preferRelativeResize="0"/>
          <p:nvPr/>
        </p:nvPicPr>
        <p:blipFill rotWithShape="1">
          <a:blip r:embed="rId3">
            <a:alphaModFix/>
          </a:blip>
          <a:srcRect t="81532"/>
          <a:stretch/>
        </p:blipFill>
        <p:spPr>
          <a:xfrm>
            <a:off x="311700" y="3320050"/>
            <a:ext cx="8311649" cy="1066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325B5B8B-58E8-9F19-9D0D-A1EFBF006150}"/>
              </a:ext>
            </a:extLst>
          </p:cNvPr>
          <p:cNvCxnSpPr>
            <a:cxnSpLocks/>
          </p:cNvCxnSpPr>
          <p:nvPr/>
        </p:nvCxnSpPr>
        <p:spPr>
          <a:xfrm flipH="1" flipV="1">
            <a:off x="2351314" y="4100286"/>
            <a:ext cx="870857" cy="509939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title"/>
          </p:nvPr>
        </p:nvSpPr>
        <p:spPr>
          <a:xfrm>
            <a:off x="311700" y="30480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РК - открытое цифровое государство</a:t>
            </a:r>
            <a:endParaRPr/>
          </a:p>
        </p:txBody>
      </p:sp>
      <p:pic>
        <p:nvPicPr>
          <p:cNvPr id="142" name="Google Shape;14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17725"/>
            <a:ext cx="7925793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311700" y="1365325"/>
            <a:ext cx="5459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311700" y="3216850"/>
            <a:ext cx="4814700" cy="13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Арсен Ходжамбердиев</a:t>
            </a:r>
            <a:br>
              <a:rPr lang="ru"/>
            </a:br>
            <a:r>
              <a:rPr lang="ru"/>
              <a:t>Директор ТОО “Sector Tree”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+7 701 731 6156 	                                         </a:t>
            </a:r>
            <a:endParaRPr/>
          </a:p>
        </p:txBody>
      </p:sp>
      <p:pic>
        <p:nvPicPr>
          <p:cNvPr id="149" name="Google Shape;14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4800" y="1584750"/>
            <a:ext cx="2459925" cy="288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Этапы процесса декларирования</a:t>
            </a: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898300" cy="325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Анализ сопроводительных документов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Определение кодов ТН ВЭД товаров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Анализ необходимости разрешительных документов 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Получение сертификатов, разрешений и т.п.</a:t>
            </a:r>
            <a:br>
              <a:rPr lang="ru"/>
            </a:br>
            <a:r>
              <a:rPr lang="ru" sz="2528"/>
              <a:t>…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Подготовка таможенной декларации. Внесение сведений 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Расчет платежей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Уплата таможенных платежей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Проведение Форматно Логического Контроля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25755" algn="l" rtl="0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Подача и регистрация таможенной декларации</a:t>
            </a:r>
            <a:endParaRPr/>
          </a:p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ru"/>
              <a:t>Таможенный контроль и выпуск</a:t>
            </a:r>
            <a:endParaRPr/>
          </a:p>
        </p:txBody>
      </p:sp>
      <p:sp>
        <p:nvSpPr>
          <p:cNvPr id="63" name="Google Shape;63;p14"/>
          <p:cNvSpPr/>
          <p:nvPr/>
        </p:nvSpPr>
        <p:spPr>
          <a:xfrm>
            <a:off x="2674975" y="3406075"/>
            <a:ext cx="1066500" cy="3615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6210000" y="3767575"/>
            <a:ext cx="2726700" cy="636300"/>
          </a:xfrm>
          <a:prstGeom prst="rect">
            <a:avLst/>
          </a:prstGeom>
          <a:noFill/>
          <a:ln w="2857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</a:rPr>
              <a:t>Информационная Система Таможенного органа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6210000" y="1152475"/>
            <a:ext cx="2726700" cy="2253600"/>
          </a:xfrm>
          <a:prstGeom prst="rect">
            <a:avLst/>
          </a:prstGeom>
          <a:noFill/>
          <a:ln w="2857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</a:rPr>
              <a:t>Бизнес процесс Декларанта Таможенного Представителя с применением собственных информационных систем и ресурсов. </a:t>
            </a:r>
            <a:br>
              <a:rPr lang="ru">
                <a:solidFill>
                  <a:schemeClr val="dk2"/>
                </a:solidFill>
              </a:rPr>
            </a:br>
            <a:r>
              <a:rPr lang="ru">
                <a:solidFill>
                  <a:schemeClr val="dk2"/>
                </a:solidFill>
              </a:rPr>
              <a:t>Оптимизация всех процессов перед подачей ДТ. </a:t>
            </a:r>
            <a:br>
              <a:rPr lang="ru">
                <a:solidFill>
                  <a:schemeClr val="dk2"/>
                </a:solidFill>
              </a:rPr>
            </a:br>
            <a:r>
              <a:rPr lang="ru">
                <a:solidFill>
                  <a:schemeClr val="dk2"/>
                </a:solidFill>
              </a:rPr>
              <a:t>Работа без привязки к ИС ГО.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20" b="1"/>
              <a:t>Развитие ИС в таможенном деле и взаимодействие с бизнесом</a:t>
            </a:r>
            <a:endParaRPr sz="2020" b="1"/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311700" y="1159796"/>
            <a:ext cx="8520600" cy="29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chemeClr val="dk1"/>
                </a:solidFill>
              </a:rPr>
              <a:t>Период	ИС ГО	Нормативная база	Способ подачи	</a:t>
            </a:r>
            <a:endParaRPr sz="1600" b="1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</a:rPr>
              <a:t>2001-	ТАИС-1 	Таможенный 	</a:t>
            </a:r>
            <a:r>
              <a:rPr lang="en-US" sz="1600" dirty="0">
                <a:solidFill>
                  <a:schemeClr val="dk1"/>
                </a:solidFill>
              </a:rPr>
              <a:t>	</a:t>
            </a:r>
            <a:r>
              <a:rPr lang="ru" sz="1600" dirty="0">
                <a:solidFill>
                  <a:schemeClr val="dk1"/>
                </a:solidFill>
              </a:rPr>
              <a:t>Бумажная версия ГТД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dirty="0">
                <a:solidFill>
                  <a:schemeClr val="dk1"/>
                </a:solidFill>
              </a:rPr>
              <a:t>2003 год		Кодекс РК		+эл.копия DBF (дискеты)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</a:rPr>
              <a:t>2011 год	ТАИС-2 	Таможенный союз	</a:t>
            </a:r>
            <a:r>
              <a:rPr lang="en-US" sz="1600" dirty="0">
                <a:solidFill>
                  <a:schemeClr val="dk1"/>
                </a:solidFill>
              </a:rPr>
              <a:t>	</a:t>
            </a:r>
            <a:r>
              <a:rPr lang="ru" sz="1600" dirty="0">
                <a:solidFill>
                  <a:schemeClr val="dk1"/>
                </a:solidFill>
              </a:rPr>
              <a:t>XML формат. Отправка </a:t>
            </a:r>
            <a:endParaRPr lang="en-US"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</a:rPr>
              <a:t>		</a:t>
            </a:r>
            <a:r>
              <a:rPr lang="ru" sz="1600" dirty="0">
                <a:solidFill>
                  <a:schemeClr val="dk1"/>
                </a:solidFill>
              </a:rPr>
              <a:t>Кодекс ТС 		через интернет модуль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</a:rPr>
              <a:t>2018 год	АСТАНА-1</a:t>
            </a:r>
            <a:r>
              <a:rPr lang="en-US" sz="1600" dirty="0">
                <a:solidFill>
                  <a:schemeClr val="dk1"/>
                </a:solidFill>
              </a:rPr>
              <a:t> </a:t>
            </a:r>
            <a:r>
              <a:rPr lang="ru" sz="1600" dirty="0">
                <a:solidFill>
                  <a:schemeClr val="dk1"/>
                </a:solidFill>
              </a:rPr>
              <a:t>Электронное 	</a:t>
            </a:r>
            <a:r>
              <a:rPr lang="en-US" sz="1600" dirty="0">
                <a:solidFill>
                  <a:schemeClr val="dk1"/>
                </a:solidFill>
              </a:rPr>
              <a:t>	</a:t>
            </a:r>
            <a:r>
              <a:rPr lang="ru" sz="1600" dirty="0">
                <a:solidFill>
                  <a:schemeClr val="dk1"/>
                </a:solidFill>
              </a:rPr>
              <a:t>Загрузка деклараций в ИС</a:t>
            </a:r>
            <a:br>
              <a:rPr lang="en-US" sz="1600" dirty="0">
                <a:solidFill>
                  <a:schemeClr val="dk1"/>
                </a:solidFill>
              </a:rPr>
            </a:br>
            <a:r>
              <a:rPr lang="en-US" sz="1600" dirty="0">
                <a:solidFill>
                  <a:schemeClr val="dk1"/>
                </a:solidFill>
              </a:rPr>
              <a:t>		</a:t>
            </a:r>
            <a:r>
              <a:rPr lang="ru" sz="1600" dirty="0">
                <a:solidFill>
                  <a:schemeClr val="dk1"/>
                </a:solidFill>
              </a:rPr>
              <a:t>декларирование	</a:t>
            </a:r>
            <a:r>
              <a:rPr lang="en-US" sz="1600" dirty="0">
                <a:solidFill>
                  <a:schemeClr val="dk1"/>
                </a:solidFill>
              </a:rPr>
              <a:t>	</a:t>
            </a:r>
            <a:r>
              <a:rPr lang="ru" sz="1600" dirty="0">
                <a:solidFill>
                  <a:schemeClr val="dk1"/>
                </a:solidFill>
              </a:rPr>
              <a:t>из xml и подача онлайн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dirty="0">
                <a:solidFill>
                  <a:schemeClr val="dk1"/>
                </a:solidFill>
              </a:rPr>
              <a:t>2024 -	НИП “Кеден”	</a:t>
            </a:r>
            <a:r>
              <a:rPr lang="en-US" sz="1600" b="1" dirty="0">
                <a:solidFill>
                  <a:schemeClr val="dk1"/>
                </a:solidFill>
              </a:rPr>
              <a:t>	</a:t>
            </a:r>
            <a:r>
              <a:rPr lang="ru" sz="1600" b="1" dirty="0">
                <a:solidFill>
                  <a:schemeClr val="dk1"/>
                </a:solidFill>
              </a:rPr>
              <a:t>-	</a:t>
            </a:r>
            <a:r>
              <a:rPr lang="ru" sz="1600" dirty="0">
                <a:solidFill>
                  <a:schemeClr val="dk1"/>
                </a:solidFill>
              </a:rPr>
              <a:t>Ручное заполнение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</a:rPr>
              <a:t>2025 год 				</a:t>
            </a:r>
            <a:r>
              <a:rPr lang="en-US" sz="1600" dirty="0">
                <a:solidFill>
                  <a:schemeClr val="dk1"/>
                </a:solidFill>
              </a:rPr>
              <a:t>	</a:t>
            </a:r>
            <a:r>
              <a:rPr lang="ru" sz="1600" dirty="0">
                <a:solidFill>
                  <a:schemeClr val="dk1"/>
                </a:solidFill>
              </a:rPr>
              <a:t>онлайн. Частичная загрузка</a:t>
            </a:r>
            <a:r>
              <a:rPr lang="en-US" sz="1600" dirty="0">
                <a:solidFill>
                  <a:schemeClr val="dk1"/>
                </a:solidFill>
              </a:rPr>
              <a:t> </a:t>
            </a:r>
            <a:r>
              <a:rPr lang="ru" sz="1600" dirty="0">
                <a:solidFill>
                  <a:schemeClr val="dk1"/>
                </a:solidFill>
              </a:rPr>
              <a:t>из Excel</a:t>
            </a:r>
            <a:endParaRPr sz="1600" b="1" dirty="0"/>
          </a:p>
        </p:txBody>
      </p:sp>
      <p:sp>
        <p:nvSpPr>
          <p:cNvPr id="72" name="Google Shape;72;p15"/>
          <p:cNvSpPr txBox="1"/>
          <p:nvPr/>
        </p:nvSpPr>
        <p:spPr>
          <a:xfrm>
            <a:off x="311700" y="4328260"/>
            <a:ext cx="8429100" cy="4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2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B0E006-13C7-09FB-F3EB-CEAD5913B2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59" t="20256" r="5793" b="13368"/>
          <a:stretch>
            <a:fillRect/>
          </a:stretch>
        </p:blipFill>
        <p:spPr>
          <a:xfrm>
            <a:off x="195943" y="432022"/>
            <a:ext cx="8752114" cy="36695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20"/>
              <a:t>Поэтапный запуск НИП “Кеден” 2024 - 2025. Итоги и планы</a:t>
            </a:r>
            <a:endParaRPr sz="2320"/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Источник: Комитета государственных доходов МФ РК (</a:t>
            </a:r>
            <a:r>
              <a:rPr lang="ru" sz="1200" u="sng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www.kgd.gov.kz/ru</a:t>
            </a:r>
            <a:r>
              <a:rPr lang="ru" sz="120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200">
              <a:solidFill>
                <a:srgbClr val="212529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b="1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08.05.2025</a:t>
            </a:r>
            <a:endParaRPr sz="1200" b="1" u="sng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b="1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 таможенной информационной системе «Keden»</a:t>
            </a:r>
            <a:endParaRPr sz="1200" b="1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u="sng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Комитет государственных доходов МФ РК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продолжает поэтапное внедрение информационной системы «Keden», направленной на цифровизацию и оптимизацию таможенных процедур. Система призвана заменить действующие платформы «АСТАНА-1» и «Единое окно по экспортно-импортным операциям», реализуя концепцию «прозрачной и управляемой таможни».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Цифровое взаимодействие и интеграция «Keden» обеспечивает полностью цифровое взаимодействие между таможенными органами и участниками внешнеэкономической деятельности, минимизируя административные барьеры, повышая прозрачность процедур и усиливая контроль за перемещением товаров. Для сокращения бумажного документооборота реализовано 30 интеграций со сторонними государственными и коммерческими системами, позволяя автоматически получать необходимые данные при совершении таможенных операций.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326571"/>
            <a:ext cx="8520600" cy="4472904"/>
          </a:xfrm>
          <a:prstGeom prst="rect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" sz="1200" dirty="0">
              <a:solidFill>
                <a:srgbClr val="212529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Источник: Комитета государственных доходов МФ РК (</a:t>
            </a:r>
            <a:r>
              <a:rPr lang="ru" sz="1200" u="sng" dirty="0">
                <a:solidFill>
                  <a:srgbClr val="00008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www.kgd.gov.kz/ru</a:t>
            </a:r>
            <a:r>
              <a:rPr lang="ru" sz="1200" dirty="0">
                <a:solidFill>
                  <a:srgbClr val="212529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Ключевые этапы внедрения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 момента запуска системы были реализованы следующие функциональные модули: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300" b="1" u="sng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Апрель 2024 года</a:t>
            </a:r>
            <a:r>
              <a:rPr lang="ru" sz="1300" b="1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*</a:t>
            </a:r>
            <a:r>
              <a:rPr lang="ru" sz="12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— электронное таможенное декларирование экспресс-грузов (ПТДЭГ и ДТЭГ). 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Сентябрь 2024 года — модуль учёта товаров для личного пользования (МЦПС «Хоргос»).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300" b="1" u="sng" dirty="0">
                <a:solidFill>
                  <a:schemeClr val="accent1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Ноябрь 2024 года</a:t>
            </a:r>
            <a:r>
              <a:rPr lang="ru" sz="1300" b="1" dirty="0">
                <a:solidFill>
                  <a:schemeClr val="accent1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**</a:t>
            </a:r>
            <a:r>
              <a:rPr lang="ru" sz="1300" dirty="0">
                <a:solidFill>
                  <a:schemeClr val="accent1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— запуск модулей по предварительным операциям, </a:t>
            </a:r>
            <a:r>
              <a:rPr lang="ru" sz="12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транзитной декларации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" sz="12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временному хранению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системе управления рисками, регистрации сертификатов обеспечения уплаты ТПиН, таможенному досмотру, регистрации нерезидентов.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Январь-апрель 2025 года — модули по таможенной декларации на транспортное средство, 9 таможенных государственных услуг, таможенное декларирование международных почтовых отправлений.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b="1" u="sng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 22 апреля 2025 года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— введён модуль пассажирской таможенной декларации.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Дальнейшие планы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До конца 2025 года планируется полноценное развертывание всех функций системы, включая: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Контроль всех этапов таможенных операций.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Автоматизацию процессов с возможностью фиксации нарушений.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Предзаполнение таможенных деклараций и отслеживание статуса оформления в режиме реального времени.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Система «Keden» реализует принципы «одного окна», предоставляя пользователям удобный интерфейс с автозаполнением, встроенными подсказками и форматно-логическим контролем, что существенно упрощает процесс оформления.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83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75" b="1" dirty="0">
                <a:solidFill>
                  <a:srgbClr val="0070C0"/>
                </a:solidFill>
              </a:rPr>
              <a:t>* Только Экспресс Перевозчики. Пилот по ДТЭГ</a:t>
            </a:r>
            <a:br>
              <a:rPr lang="ru" sz="1275" dirty="0"/>
            </a:br>
            <a:r>
              <a:rPr lang="ru" sz="1275" b="1" dirty="0">
                <a:solidFill>
                  <a:schemeClr val="accent1">
                    <a:lumMod val="50000"/>
                  </a:schemeClr>
                </a:solidFill>
              </a:rPr>
              <a:t>** Запуск ТД откладывался из-за неготовности сервиса </a:t>
            </a:r>
            <a:r>
              <a:rPr lang="ru-RU" sz="1275" b="1" dirty="0">
                <a:solidFill>
                  <a:schemeClr val="accent1">
                    <a:lumMod val="50000"/>
                  </a:schemeClr>
                </a:solidFill>
              </a:rPr>
              <a:t>по результатам тестирования</a:t>
            </a:r>
            <a:endParaRPr sz="1275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877565" cy="4838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9" name="Google Shape;89;p18"/>
          <p:cNvSpPr txBox="1"/>
          <p:nvPr/>
        </p:nvSpPr>
        <p:spPr>
          <a:xfrm>
            <a:off x="5314525" y="711150"/>
            <a:ext cx="3602700" cy="3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dk2"/>
                </a:solidFill>
              </a:rPr>
              <a:t>О запуске функционала </a:t>
            </a:r>
            <a:br>
              <a:rPr lang="ru" sz="1800" dirty="0">
                <a:solidFill>
                  <a:schemeClr val="dk2"/>
                </a:solidFill>
              </a:rPr>
            </a:br>
            <a:r>
              <a:rPr lang="ru" sz="1800" dirty="0">
                <a:solidFill>
                  <a:schemeClr val="dk2"/>
                </a:solidFill>
              </a:rPr>
              <a:t>в информационной системе «Кeden», связанного с подачей предварительной информации, транзитной декларации, регистрацией сертификата обеспечения уплаты ТПиН, документом хранения товаров:</a:t>
            </a:r>
            <a:br>
              <a:rPr lang="ru" sz="1800" dirty="0">
                <a:solidFill>
                  <a:schemeClr val="dk2"/>
                </a:solidFill>
              </a:rPr>
            </a:br>
            <a:endParaRPr sz="1800" dirty="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ru" sz="1800" b="1" dirty="0">
                <a:solidFill>
                  <a:srgbClr val="C00000"/>
                </a:solidFill>
              </a:rPr>
              <a:t>объявили 8 ноября</a:t>
            </a:r>
            <a:endParaRPr sz="1800" b="1" dirty="0">
              <a:solidFill>
                <a:srgbClr val="C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ru" sz="1800" b="1" dirty="0">
                <a:solidFill>
                  <a:srgbClr val="C00000"/>
                </a:solidFill>
              </a:rPr>
              <a:t>за неделю до запуска</a:t>
            </a:r>
            <a:endParaRPr sz="1800" b="1" dirty="0">
              <a:solidFill>
                <a:srgbClr val="C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ru" sz="1800" b="1" dirty="0">
                <a:solidFill>
                  <a:srgbClr val="C00000"/>
                </a:solidFill>
              </a:rPr>
              <a:t>в Telegram-чате </a:t>
            </a:r>
            <a:endParaRPr sz="1800" b="1" dirty="0">
              <a:solidFill>
                <a:srgbClr val="C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/>
          <p:cNvPicPr preferRelativeResize="0"/>
          <p:nvPr/>
        </p:nvPicPr>
        <p:blipFill rotWithShape="1">
          <a:blip r:embed="rId3">
            <a:alphaModFix/>
          </a:blip>
          <a:srcRect l="6472"/>
          <a:stretch/>
        </p:blipFill>
        <p:spPr>
          <a:xfrm>
            <a:off x="272600" y="152400"/>
            <a:ext cx="6875648" cy="4838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95" name="Google Shape;95;p19"/>
          <p:cNvSpPr/>
          <p:nvPr/>
        </p:nvSpPr>
        <p:spPr>
          <a:xfrm>
            <a:off x="4393400" y="1821650"/>
            <a:ext cx="4104600" cy="295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9"/>
          <p:cNvSpPr txBox="1"/>
          <p:nvPr/>
        </p:nvSpPr>
        <p:spPr>
          <a:xfrm>
            <a:off x="4845800" y="2131325"/>
            <a:ext cx="3524400" cy="23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2"/>
                </a:solidFill>
              </a:rPr>
              <a:t>1 853 </a:t>
            </a:r>
            <a:r>
              <a:rPr lang="ru" sz="2400">
                <a:solidFill>
                  <a:schemeClr val="dk2"/>
                </a:solidFill>
              </a:rPr>
              <a:t>участника</a:t>
            </a:r>
            <a:r>
              <a:rPr lang="ru" sz="2400" b="1">
                <a:solidFill>
                  <a:schemeClr val="dk2"/>
                </a:solidFill>
              </a:rPr>
              <a:t> </a:t>
            </a:r>
            <a:endParaRPr sz="24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2"/>
                </a:solidFill>
              </a:rPr>
              <a:t>10 894 </a:t>
            </a:r>
            <a:r>
              <a:rPr lang="ru" sz="2400">
                <a:solidFill>
                  <a:schemeClr val="dk2"/>
                </a:solidFill>
              </a:rPr>
              <a:t>сообщения</a:t>
            </a:r>
            <a:endParaRPr sz="24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за 2 недели</a:t>
            </a:r>
            <a:endParaRPr sz="24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в среднем </a:t>
            </a:r>
            <a:endParaRPr sz="24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2"/>
                </a:solidFill>
              </a:rPr>
              <a:t>по</a:t>
            </a:r>
            <a:r>
              <a:rPr lang="ru" sz="2400" b="1">
                <a:solidFill>
                  <a:schemeClr val="dk2"/>
                </a:solidFill>
              </a:rPr>
              <a:t> 778 </a:t>
            </a:r>
            <a:r>
              <a:rPr lang="ru" sz="2400">
                <a:solidFill>
                  <a:schemeClr val="dk2"/>
                </a:solidFill>
              </a:rPr>
              <a:t>в день</a:t>
            </a:r>
            <a:endParaRPr sz="24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Реакция КАТБ, НПП и других Участников ВЭД</a:t>
            </a:r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Ассоциацией направлено порядка 10 обращений по вопросам “Кеден” в государственные органы и НПП. Проведено несколько встреч в онлайн и оффлайн форматах с разработчиками и представителями ГО.   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dirty="0"/>
              <a:t>Обращения также направлялись НПП “Атамекен” и другими участниками рынка, включая разработчиков ПО для УВЭД: Business Insight, Sector Tree. 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dirty="0"/>
              <a:t>Все обращения и ответы на них опубликованы на соответствующих сайтах.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u="sng" dirty="0">
                <a:solidFill>
                  <a:schemeClr val="hlink"/>
                </a:solidFill>
                <a:hlinkClick r:id="rId3"/>
              </a:rPr>
              <a:t>https://kacb.kz/</a:t>
            </a:r>
            <a:r>
              <a:rPr lang="ru" dirty="0"/>
              <a:t>	</a:t>
            </a:r>
            <a:r>
              <a:rPr lang="ru" u="sng" dirty="0">
                <a:solidFill>
                  <a:schemeClr val="hlink"/>
                </a:solidFill>
                <a:hlinkClick r:id="rId4"/>
              </a:rPr>
              <a:t>https://atameken.kz/ru/search?q=кеден</a:t>
            </a:r>
            <a:r>
              <a:rPr lang="ru" dirty="0"/>
              <a:t> 	</a:t>
            </a:r>
            <a:r>
              <a:rPr lang="ru" u="sng" dirty="0">
                <a:solidFill>
                  <a:schemeClr val="hlink"/>
                </a:solidFill>
                <a:hlinkClick r:id="rId5"/>
              </a:rPr>
              <a:t>https://sector.kz/</a:t>
            </a:r>
            <a:r>
              <a:rPr lang="ru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1"/>
          <p:cNvPicPr preferRelativeResize="0"/>
          <p:nvPr/>
        </p:nvPicPr>
        <p:blipFill rotWithShape="1">
          <a:blip r:embed="rId3">
            <a:alphaModFix/>
          </a:blip>
          <a:srcRect b="51886"/>
          <a:stretch/>
        </p:blipFill>
        <p:spPr>
          <a:xfrm>
            <a:off x="152400" y="152400"/>
            <a:ext cx="7810726" cy="11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1"/>
          <p:cNvPicPr preferRelativeResize="0"/>
          <p:nvPr/>
        </p:nvPicPr>
        <p:blipFill rotWithShape="1">
          <a:blip r:embed="rId3">
            <a:alphaModFix/>
          </a:blip>
          <a:srcRect t="70862"/>
          <a:stretch/>
        </p:blipFill>
        <p:spPr>
          <a:xfrm>
            <a:off x="152400" y="1309799"/>
            <a:ext cx="7810726" cy="700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010708"/>
            <a:ext cx="5064618" cy="2827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924</Words>
  <Application>Microsoft Office PowerPoint</Application>
  <PresentationFormat>On-screen Show (16:9)</PresentationFormat>
  <Paragraphs>85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Simple Light</vt:lpstr>
      <vt:lpstr>НИП “Кеден”</vt:lpstr>
      <vt:lpstr>Этапы процесса декларирования</vt:lpstr>
      <vt:lpstr>Развитие ИС в таможенном деле и взаимодействие с бизнесом</vt:lpstr>
      <vt:lpstr>Поэтапный запуск НИП “Кеден” 2024 - 2025. Итоги и планы</vt:lpstr>
      <vt:lpstr>PowerPoint Presentation</vt:lpstr>
      <vt:lpstr>PowerPoint Presentation</vt:lpstr>
      <vt:lpstr>PowerPoint Presentation</vt:lpstr>
      <vt:lpstr>Реакция КАТБ, НПП и других Участников ВЭД</vt:lpstr>
      <vt:lpstr>PowerPoint Presentation</vt:lpstr>
      <vt:lpstr>PowerPoint Presentation</vt:lpstr>
      <vt:lpstr>Основные требования бизнеса к НИП “Кеден”</vt:lpstr>
      <vt:lpstr>Диалог КГД с бизнесом и планы развития НИП “Кеден”</vt:lpstr>
      <vt:lpstr>PowerPoint Presentation</vt:lpstr>
      <vt:lpstr>РК - открытое цифровое государство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НИП “Кеден”</dc:title>
  <cp:lastModifiedBy>Арсен Ходжамбердиев</cp:lastModifiedBy>
  <cp:revision>4</cp:revision>
  <dcterms:modified xsi:type="dcterms:W3CDTF">2025-09-28T14:58:11Z</dcterms:modified>
</cp:coreProperties>
</file>