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58B"/>
    <a:srgbClr val="D2B37D"/>
    <a:srgbClr val="4A5390"/>
    <a:srgbClr val="DEC098"/>
    <a:srgbClr val="25358C"/>
    <a:srgbClr val="0C3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8B4B6-42DF-499E-AA4D-FCE5FF099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EC53BA-B0CF-4647-A7A2-BA9F323217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07541F-3056-4F16-9B08-14C1D8A9E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07EAA-2EBB-4C3B-952C-55A617497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7A82AE-6CA9-4929-8F15-07277CECC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1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46D6F-BD51-4507-BE01-29CEF9491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DF21215-4D3B-4181-8C35-FADE78235F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473A5A-7723-4DF1-A694-7A2FCA8D4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7B969-3BBE-4CEC-B5D8-3F0700257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7E4CAF-5CCC-4AE5-A80B-E4161DE5E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3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4A80036-0FCE-487B-AA8B-D228B2EB86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DB9F56-52CB-4E0F-A2BF-108F66686B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1A40C5-48A1-4949-A0AE-D1868520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B6AC04-6CC2-4786-8565-67712790E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24442A-9DA5-4590-B5F3-6A4812885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9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C9DF6-7FED-44F5-A892-4A041714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C0F1E3-882C-4946-9E1C-9D3334D65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809E34-9915-40CA-BFEF-64C93983D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B2FF02-67D5-41FC-A3E3-28E7500A9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3E71E8-0496-4996-80C8-81ECDC15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3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D9AFE2-D346-4138-9F92-48547555D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FBB2BB-1BA3-445D-8E34-86F8D8AB3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D11A51-A66D-4DF1-ABA2-115DC5A85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5B717F-F8B6-4323-A664-A106AF0E6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005A76-53BD-40E3-A573-CCF7FECE7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428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A1BB86-A552-4938-BC52-22F8A4520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86B319-EEA4-447B-9A45-60FF378FD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C46DE3-63BC-48F4-A210-C290F0733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EF70D6-E1B5-473D-B7FA-FF3B2C80E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91E672-CA94-4292-BAD0-8D16FDA3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7AFFF2-44F7-41A0-B818-0EAACE09A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551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D00A53-2265-4828-BF35-AC0BB3547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F440BC-9302-429F-BEDA-132C004F5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9002C8-E52E-4BBA-8331-3CA4A9D92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CEC384-F409-4FDC-9FFD-4B92B16F98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B1BC646-236B-41FE-83EA-BC06FDACE7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BD06B1-1AC2-4580-BD5F-8B8C88AA3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6606DC9-39B4-4F45-8A56-3A72E812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7A2975A-D52C-495C-BAF9-7C38CF49F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37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CFB237-5248-4917-B8CD-48E6F7655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D4B245-9D3A-42CF-8BE4-C719AA770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CCE6B4B-41DA-4BD5-BF2D-97E957741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5012529-6CA9-4FE4-8EEE-4EE7376E7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4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3A3E0B9-A5E5-4353-8A6E-4F0EF865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8FDB41-8037-47F1-AD99-CE5B111E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A92485-E354-4C49-BB82-27003BE17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00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C310B0-105E-443C-BDCD-201E83ED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56A2C2-4DED-43E3-9F9C-B31840538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FDACBA-CB24-45FE-B7FA-D8AA56FF3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5F2910-B4DB-466E-A0BE-4B9929C74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565DD3-03BF-482C-80EE-7D2690566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63A1E2-10C5-4553-BF8C-D6DE9836D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5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5E36D-E722-41A3-8232-79BCE7789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B5EAE7F-AA3D-4341-BD61-F647592E5A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1C04F57-2FBD-4228-9CCA-12483B3F67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9F55E8-DACB-4FC8-897F-9F9F41EDC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485170-B54D-4D31-8D1A-81AAEBC4A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35F211-12E8-4250-978B-C1DB94E8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574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4C50D-6491-47AC-B2F8-6ECBE3E69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FBF0DE-15D2-42D2-8249-A7A12BB78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DAA03F-19E4-47FB-9E0A-423C5257F5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23BB5-33B0-4C3F-9BEE-360416AB5EBB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7DFC44-791F-4BC4-B962-768F186A6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CD19A0-FB23-41A9-A201-FF7C7CA3C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7D979-23DB-47A6-BDC4-B6EB42B9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74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14949" y="5719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Комитет государственных доходов </a:t>
            </a:r>
            <a:b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Министерства финансов Республики Казахстан</a:t>
            </a:r>
            <a:endParaRPr lang="ru-RU" kern="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5413" y="1667344"/>
            <a:ext cx="8813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33" dirty="0">
                <a:solidFill>
                  <a:srgbClr val="0070C0"/>
                </a:solidFill>
                <a:latin typeface="Roboto Condensed"/>
                <a:cs typeface="Roboto Condensed"/>
              </a:rPr>
              <a:t>Развитие трансграничной электронной торговли в Республике Казахстан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216" y="4141488"/>
            <a:ext cx="2066723" cy="190211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772577" y="61244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7701" algn="ctr"/>
            <a:r>
              <a:rPr lang="ru-RU" spc="39" dirty="0">
                <a:solidFill>
                  <a:srgbClr val="0070C0"/>
                </a:solidFill>
                <a:latin typeface="Roboto Condensed"/>
                <a:cs typeface="Roboto Condensed"/>
              </a:rPr>
              <a:t>АСТАНА</a:t>
            </a:r>
            <a:r>
              <a:rPr lang="ru-RU" dirty="0">
                <a:solidFill>
                  <a:srgbClr val="0070C0"/>
                </a:solidFill>
                <a:latin typeface="Roboto Condensed"/>
                <a:cs typeface="Roboto Condensed"/>
              </a:rPr>
              <a:t>,</a:t>
            </a:r>
            <a:r>
              <a:rPr lang="ru-RU" spc="55" dirty="0">
                <a:solidFill>
                  <a:srgbClr val="0070C0"/>
                </a:solidFill>
                <a:latin typeface="Roboto Condensed"/>
                <a:cs typeface="Roboto Condensed"/>
              </a:rPr>
              <a:t> </a:t>
            </a:r>
          </a:p>
          <a:p>
            <a:pPr marL="7701" algn="ctr"/>
            <a:r>
              <a:rPr lang="ru-RU" spc="24" dirty="0">
                <a:solidFill>
                  <a:srgbClr val="0070C0"/>
                </a:solidFill>
                <a:latin typeface="Roboto Condensed"/>
                <a:cs typeface="Roboto Condensed"/>
              </a:rPr>
              <a:t>2025</a:t>
            </a:r>
            <a:endParaRPr lang="ru-RU" dirty="0">
              <a:solidFill>
                <a:srgbClr val="0070C0"/>
              </a:solidFill>
              <a:latin typeface="Roboto Condensed"/>
              <a:cs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3272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620D5-442A-42A3-A988-FBE9BA0CF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939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Краткосрочные перспективы (2025-2027)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A26035-CBAF-4D12-93A2-82461C282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518"/>
            <a:ext cx="4941815" cy="53567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📊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Количественные прогнозы: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2712AF-BEB6-45DA-BAE3-315D47C3A609}"/>
              </a:ext>
            </a:extLst>
          </p:cNvPr>
          <p:cNvCxnSpPr>
            <a:cxnSpLocks/>
          </p:cNvCxnSpPr>
          <p:nvPr/>
        </p:nvCxnSpPr>
        <p:spPr>
          <a:xfrm>
            <a:off x="914400" y="1291905"/>
            <a:ext cx="7592037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04028B3-AB74-4DD2-AC47-8F76A6126727}"/>
              </a:ext>
            </a:extLst>
          </p:cNvPr>
          <p:cNvSpPr/>
          <p:nvPr/>
        </p:nvSpPr>
        <p:spPr>
          <a:xfrm>
            <a:off x="746621" y="1970191"/>
            <a:ext cx="4748167" cy="12436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15-17%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доля e-</a:t>
            </a:r>
            <a:r>
              <a:rPr lang="ru-RU" b="1" i="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commerce</a:t>
            </a:r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розничной торговле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D18A30E-8968-4CE8-BF58-6A02726D4321}"/>
              </a:ext>
            </a:extLst>
          </p:cNvPr>
          <p:cNvSpPr/>
          <p:nvPr/>
        </p:nvSpPr>
        <p:spPr>
          <a:xfrm>
            <a:off x="6411987" y="1970190"/>
            <a:ext cx="5072543" cy="12436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25-30%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доля трансграничной составляющей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E63FAC5-8B5A-40F5-BA5E-EB5F500A021F}"/>
              </a:ext>
            </a:extLst>
          </p:cNvPr>
          <p:cNvSpPr/>
          <p:nvPr/>
        </p:nvSpPr>
        <p:spPr>
          <a:xfrm>
            <a:off x="707470" y="3355597"/>
            <a:ext cx="4787316" cy="116607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+40-50%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рост числа участников рынка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2E4F8EF-E777-4F1D-97F6-58382F12CF6A}"/>
              </a:ext>
            </a:extLst>
          </p:cNvPr>
          <p:cNvSpPr/>
          <p:nvPr/>
        </p:nvSpPr>
        <p:spPr>
          <a:xfrm>
            <a:off x="6411987" y="3355597"/>
            <a:ext cx="5072540" cy="116607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1000+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новых ПВЗ и центров выдачи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741B6F-DD70-4EC2-9568-BB9AD0B58424}"/>
              </a:ext>
            </a:extLst>
          </p:cNvPr>
          <p:cNvSpPr txBox="1"/>
          <p:nvPr/>
        </p:nvSpPr>
        <p:spPr>
          <a:xfrm>
            <a:off x="746621" y="4707770"/>
            <a:ext cx="1091407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🎯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Качественные изменения: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Значительное улучшение пользовательского опыта на казахстанских платформах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Расширение географии международных поставок и партнерств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Активное развитие собственных брендов для международных рынков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Интеграция передовых технологий в торговые процессы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Повышение уровня сервиса и клиентского обслуживания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018944" y="195849"/>
            <a:ext cx="99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10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413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DD7DD-35DA-44CB-A395-B7148066B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611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Долгосрочные перспективы (2028-2030)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AC79CDD-6492-464C-B0AA-B5D3662AEC90}"/>
              </a:ext>
            </a:extLst>
          </p:cNvPr>
          <p:cNvCxnSpPr/>
          <p:nvPr/>
        </p:nvCxnSpPr>
        <p:spPr>
          <a:xfrm>
            <a:off x="838200" y="1300294"/>
            <a:ext cx="8339356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Объект 2">
            <a:extLst>
              <a:ext uri="{FF2B5EF4-FFF2-40B4-BE49-F238E27FC236}">
                <a16:creationId xmlns:a16="http://schemas.microsoft.com/office/drawing/2014/main" id="{33B90727-EB6B-499D-BA46-6F3C196A5157}"/>
              </a:ext>
            </a:extLst>
          </p:cNvPr>
          <p:cNvSpPr txBox="1">
            <a:spLocks/>
          </p:cNvSpPr>
          <p:nvPr/>
        </p:nvSpPr>
        <p:spPr>
          <a:xfrm>
            <a:off x="838200" y="1429696"/>
            <a:ext cx="10084266" cy="2169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DC3545"/>
                </a:solidFill>
                <a:latin typeface="Arial" panose="020B0604020202020204" pitchFamily="34" charset="0"/>
              </a:rPr>
              <a:t>🎯 </a:t>
            </a:r>
            <a:r>
              <a:rPr lang="ru-RU" sz="2000" b="1" dirty="0">
                <a:solidFill>
                  <a:srgbClr val="DC3545"/>
                </a:solidFill>
                <a:latin typeface="Arial" panose="020B0604020202020204" pitchFamily="34" charset="0"/>
              </a:rPr>
              <a:t>Стратегические цели</a:t>
            </a:r>
            <a:r>
              <a:rPr lang="ru-RU" sz="2000" dirty="0">
                <a:solidFill>
                  <a:srgbClr val="2D3748"/>
                </a:solidFill>
                <a:latin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Позиционирование Казахстана как регионального хаба электронной торговли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Полная интеграция в глобальные цепочки поставок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Развитие мощного экспортного потенциала через электронные каналы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Создание конкурентоспособной национальной экосистемы</a:t>
            </a:r>
            <a:endParaRPr lang="ru-RU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3765D923-9DBD-472D-8C0D-2474FDB777CD}"/>
              </a:ext>
            </a:extLst>
          </p:cNvPr>
          <p:cNvSpPr txBox="1">
            <a:spLocks/>
          </p:cNvSpPr>
          <p:nvPr/>
        </p:nvSpPr>
        <p:spPr>
          <a:xfrm>
            <a:off x="821072" y="3812169"/>
            <a:ext cx="10084266" cy="2169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DC3545"/>
                </a:solidFill>
                <a:latin typeface="Arial" panose="020B0604020202020204" pitchFamily="34" charset="0"/>
              </a:rPr>
              <a:t>🚀 </a:t>
            </a:r>
            <a:r>
              <a:rPr lang="ru-RU" sz="2000" b="1" dirty="0">
                <a:solidFill>
                  <a:srgbClr val="DC3545"/>
                </a:solidFill>
                <a:latin typeface="Arial" panose="020B0604020202020204" pitchFamily="34" charset="0"/>
              </a:rPr>
              <a:t>Технологические инновации</a:t>
            </a:r>
            <a:endParaRPr lang="ru-RU" b="1" dirty="0">
              <a:solidFill>
                <a:srgbClr val="DC3545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>
                <a:solidFill>
                  <a:srgbClr val="2D3748"/>
                </a:solidFill>
                <a:latin typeface="Arial" panose="020B0604020202020204" pitchFamily="34" charset="0"/>
              </a:rPr>
              <a:t>Блокчейн</a:t>
            </a: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-технологии для обеспечения прозрачности поставок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ИИ для прогнозирования спроса и оптимизации логистики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VR/AR для революционного покупательского опыта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>
                <a:solidFill>
                  <a:srgbClr val="2D3748"/>
                </a:solidFill>
                <a:latin typeface="Arial" panose="020B0604020202020204" pitchFamily="34" charset="0"/>
              </a:rPr>
              <a:t>IoT</a:t>
            </a: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для умного управления складами и доставкой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018944" y="195849"/>
            <a:ext cx="99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11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516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E725D-EBAF-47AB-9156-556F733A4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66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развития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836FEE7-C32B-4A9D-BFAE-3F395AE0D3AB}"/>
              </a:ext>
            </a:extLst>
          </p:cNvPr>
          <p:cNvSpPr/>
          <p:nvPr/>
        </p:nvSpPr>
        <p:spPr>
          <a:xfrm>
            <a:off x="1023457" y="1375794"/>
            <a:ext cx="4009937" cy="17449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3.16 трлн тенге</a:t>
            </a:r>
            <a:b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объем рынка 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2024 </a:t>
            </a:r>
            <a:r>
              <a:rPr lang="ru-RU" b="1" i="0" dirty="0" smtClean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5AFBF88-C56F-42A2-A30E-58A3347322C5}"/>
              </a:ext>
            </a:extLst>
          </p:cNvPr>
          <p:cNvSpPr/>
          <p:nvPr/>
        </p:nvSpPr>
        <p:spPr>
          <a:xfrm>
            <a:off x="7097086" y="1375793"/>
            <a:ext cx="3921858" cy="17449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14.1%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доля в розничной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торговле в 2024 году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ABA73DF-DD67-494F-9DFB-3538B229E500}"/>
              </a:ext>
            </a:extLst>
          </p:cNvPr>
          <p:cNvSpPr/>
          <p:nvPr/>
        </p:nvSpPr>
        <p:spPr>
          <a:xfrm>
            <a:off x="1023456" y="3429000"/>
            <a:ext cx="4009937" cy="16442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+28%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рост сектора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 2024 год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12BEEEE-A0D0-4D52-A35F-F144BF6F84FD}"/>
              </a:ext>
            </a:extLst>
          </p:cNvPr>
          <p:cNvSpPr/>
          <p:nvPr/>
        </p:nvSpPr>
        <p:spPr>
          <a:xfrm>
            <a:off x="7158609" y="3429000"/>
            <a:ext cx="3860335" cy="16442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72.4%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доля маркетплейсов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 общем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оборот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5FB507-11B0-44A3-A8DB-A2F6E6FA1227}"/>
              </a:ext>
            </a:extLst>
          </p:cNvPr>
          <p:cNvSpPr txBox="1"/>
          <p:nvPr/>
        </p:nvSpPr>
        <p:spPr>
          <a:xfrm>
            <a:off x="1023456" y="5554560"/>
            <a:ext cx="999548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Вывод: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Электронная коммерция в Казахстане демонстрирует динамичный рост,   превышающий общемировые темпы развития данного сектора</a:t>
            </a:r>
            <a:endParaRPr lang="ru-RU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4C751EEE-8532-403F-928B-A42735516C24}"/>
              </a:ext>
            </a:extLst>
          </p:cNvPr>
          <p:cNvCxnSpPr/>
          <p:nvPr/>
        </p:nvCxnSpPr>
        <p:spPr>
          <a:xfrm>
            <a:off x="838200" y="1023457"/>
            <a:ext cx="988293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1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25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4FC1E-675B-407B-B007-0380766E6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983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роста рынка 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e-commerce</a:t>
            </a:r>
            <a:endParaRPr lang="ru-RU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4B93C1C9-282F-482B-AA0A-9910EEA7733B}"/>
              </a:ext>
            </a:extLst>
          </p:cNvPr>
          <p:cNvCxnSpPr/>
          <p:nvPr/>
        </p:nvCxnSpPr>
        <p:spPr>
          <a:xfrm>
            <a:off x="838200" y="1249960"/>
            <a:ext cx="939567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DB0367C-4935-4F9E-A8BD-852096501B53}"/>
              </a:ext>
            </a:extLst>
          </p:cNvPr>
          <p:cNvSpPr/>
          <p:nvPr/>
        </p:nvSpPr>
        <p:spPr>
          <a:xfrm>
            <a:off x="2029821" y="3288586"/>
            <a:ext cx="2013357" cy="148485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1,9 трлн</a:t>
            </a:r>
          </a:p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43EF7C7-13E9-4D0C-9C05-F73AA910FF5B}"/>
              </a:ext>
            </a:extLst>
          </p:cNvPr>
          <p:cNvSpPr/>
          <p:nvPr/>
        </p:nvSpPr>
        <p:spPr>
          <a:xfrm>
            <a:off x="5194184" y="2642634"/>
            <a:ext cx="2013357" cy="213080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2,44 трлн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37A6D2E-347B-4CC0-874D-975921D08390}"/>
              </a:ext>
            </a:extLst>
          </p:cNvPr>
          <p:cNvSpPr/>
          <p:nvPr/>
        </p:nvSpPr>
        <p:spPr>
          <a:xfrm>
            <a:off x="8324674" y="1786924"/>
            <a:ext cx="2013357" cy="302852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3,16 трлн тенге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648EA0-EC63-42CA-A1BE-E2E27E9DE4F5}"/>
              </a:ext>
            </a:extLst>
          </p:cNvPr>
          <p:cNvSpPr txBox="1"/>
          <p:nvPr/>
        </p:nvSpPr>
        <p:spPr>
          <a:xfrm>
            <a:off x="2523057" y="4936705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2022 год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A0D013-C7F2-4619-9C66-6B8CEB660739}"/>
              </a:ext>
            </a:extLst>
          </p:cNvPr>
          <p:cNvSpPr txBox="1"/>
          <p:nvPr/>
        </p:nvSpPr>
        <p:spPr>
          <a:xfrm>
            <a:off x="5762538" y="4940662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2023 год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853FDB-EE0D-41E2-96C5-34549A77ABDD}"/>
              </a:ext>
            </a:extLst>
          </p:cNvPr>
          <p:cNvSpPr txBox="1"/>
          <p:nvPr/>
        </p:nvSpPr>
        <p:spPr>
          <a:xfrm>
            <a:off x="8935357" y="4936705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2024 год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03EE31-16E1-425E-A1FE-6F4D6F29FF26}"/>
              </a:ext>
            </a:extLst>
          </p:cNvPr>
          <p:cNvSpPr txBox="1"/>
          <p:nvPr/>
        </p:nvSpPr>
        <p:spPr>
          <a:xfrm>
            <a:off x="1006679" y="5477219"/>
            <a:ext cx="995773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</a:rPr>
              <a:t>📈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Основные тренды: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ru-RU" sz="14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Устойчивый рост объемов продаж через электронные каналы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Увеличение доли e-</a:t>
            </a:r>
            <a:r>
              <a:rPr lang="ru-RU" sz="1600" b="0" i="0" dirty="0" err="1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commerce</a:t>
            </a: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в общей структуре розничной торговли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Преобладание маркетплейсов над собственными интернет-магазинами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2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8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56C72A-61CC-4C6F-886B-3BFF02E2A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21"/>
            <a:ext cx="10515600" cy="101066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рынка электронной коммерции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73F91C4-EF9D-456D-982A-3F646A0FCF54}"/>
              </a:ext>
            </a:extLst>
          </p:cNvPr>
          <p:cNvSpPr/>
          <p:nvPr/>
        </p:nvSpPr>
        <p:spPr>
          <a:xfrm>
            <a:off x="746621" y="1996577"/>
            <a:ext cx="5072543" cy="17449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72.4%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доля в общем обороте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C1BF5A1-5657-4CEB-AC6E-B3D7C74CEF9D}"/>
              </a:ext>
            </a:extLst>
          </p:cNvPr>
          <p:cNvSpPr/>
          <p:nvPr/>
        </p:nvSpPr>
        <p:spPr>
          <a:xfrm>
            <a:off x="6586756" y="1996578"/>
            <a:ext cx="5072543" cy="17449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27.6%</a:t>
            </a:r>
          </a:p>
          <a:p>
            <a:pPr algn="ctr"/>
            <a:r>
              <a:rPr lang="ru-RU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доля в общем обороте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50BFEF-DBE5-4D9B-A95C-89878305D059}"/>
              </a:ext>
            </a:extLst>
          </p:cNvPr>
          <p:cNvSpPr txBox="1"/>
          <p:nvPr/>
        </p:nvSpPr>
        <p:spPr>
          <a:xfrm>
            <a:off x="1881231" y="1350517"/>
            <a:ext cx="24558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🏪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Маркетплейсы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015FD9-9B61-4A93-9066-69AE68CD761E}"/>
              </a:ext>
            </a:extLst>
          </p:cNvPr>
          <p:cNvSpPr txBox="1"/>
          <p:nvPr/>
        </p:nvSpPr>
        <p:spPr>
          <a:xfrm>
            <a:off x="6839124" y="1350517"/>
            <a:ext cx="45146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🛒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Собственные интернет-магазины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2FE414-5DC6-403D-843A-2451377CA1F1}"/>
              </a:ext>
            </a:extLst>
          </p:cNvPr>
          <p:cNvSpPr txBox="1"/>
          <p:nvPr/>
        </p:nvSpPr>
        <p:spPr>
          <a:xfrm>
            <a:off x="687897" y="4018216"/>
            <a:ext cx="53186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Доминирование крупных электронных площадок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Концентрация продаж на нескольких платформах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Развитие собственной логистики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2E1CC4-A259-4C87-BF0B-F526118D735B}"/>
              </a:ext>
            </a:extLst>
          </p:cNvPr>
          <p:cNvSpPr txBox="1"/>
          <p:nvPr/>
        </p:nvSpPr>
        <p:spPr>
          <a:xfrm>
            <a:off x="6784595" y="4018218"/>
            <a:ext cx="47195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Развитие корпоративных платформ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Специализированные отраслевые решения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Индивидуальный подход к клиентам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29E467D-1092-45AA-8DB3-8F8196DC13A9}"/>
              </a:ext>
            </a:extLst>
          </p:cNvPr>
          <p:cNvCxnSpPr/>
          <p:nvPr/>
        </p:nvCxnSpPr>
        <p:spPr>
          <a:xfrm>
            <a:off x="964734" y="1073790"/>
            <a:ext cx="9169167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EEAB09B-8302-499B-99DC-76F399A403ED}"/>
              </a:ext>
            </a:extLst>
          </p:cNvPr>
          <p:cNvSpPr txBox="1"/>
          <p:nvPr/>
        </p:nvSpPr>
        <p:spPr>
          <a:xfrm>
            <a:off x="1023456" y="5554560"/>
            <a:ext cx="9995488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Особенность: </a:t>
            </a: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Казахстанский рынок характеризуется высокой концентрацией продаж на маркетплейсах, что отражает предпочтения потребителей в пользу универсальных торговых площадок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3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17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07925-F255-4952-8DC2-D1404D4A6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789" y="129107"/>
            <a:ext cx="10515600" cy="110294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Мировой контекст развития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AC6B8D-DD17-4674-93A0-A1ED7353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229" y="1642654"/>
            <a:ext cx="5679347" cy="22666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</a:rPr>
              <a:t>🌏</a:t>
            </a:r>
            <a:r>
              <a:rPr lang="ru-RU" dirty="0"/>
              <a:t> </a:t>
            </a:r>
            <a:r>
              <a:rPr lang="ru-RU" sz="2400" b="1" dirty="0">
                <a:solidFill>
                  <a:srgbClr val="0070C0"/>
                </a:solidFill>
              </a:rPr>
              <a:t>Глобальные тенденции</a:t>
            </a:r>
            <a:endParaRPr lang="ru-RU" b="1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Активный рост трансграничной торговли в мире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Китай лидирует: +11.5% роста в 2024 году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Объем трансграничной торговли Китая: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$ 257.6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Цифровизация международных торговых процессов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Развитие логистических и технологических решений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EDBFB00-67AB-4D5D-ADCE-AF5509C59A17}"/>
              </a:ext>
            </a:extLst>
          </p:cNvPr>
          <p:cNvCxnSpPr/>
          <p:nvPr/>
        </p:nvCxnSpPr>
        <p:spPr>
          <a:xfrm>
            <a:off x="922789" y="1166070"/>
            <a:ext cx="8833607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2480355-0BE6-4E3A-92D1-7C17724EF061}"/>
              </a:ext>
            </a:extLst>
          </p:cNvPr>
          <p:cNvSpPr txBox="1"/>
          <p:nvPr/>
        </p:nvSpPr>
        <p:spPr>
          <a:xfrm>
            <a:off x="6576969" y="1712965"/>
            <a:ext cx="5545123" cy="1917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🇰🇿 </a:t>
            </a:r>
            <a:r>
              <a:rPr lang="ru-RU" sz="2400" b="1" dirty="0">
                <a:solidFill>
                  <a:srgbClr val="0070C0"/>
                </a:solidFill>
              </a:rPr>
              <a:t>Позиция Казахстана</a:t>
            </a:r>
          </a:p>
          <a:p>
            <a:pPr marL="230400" indent="-2304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Активное участие в импорте товаров</a:t>
            </a:r>
          </a:p>
          <a:p>
            <a:pPr marL="230400" indent="-2304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Развитие экспортного потенциала</a:t>
            </a:r>
          </a:p>
          <a:p>
            <a:pPr marL="230400" indent="-2304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Интеграция с китайскими торговыми платформами</a:t>
            </a:r>
          </a:p>
          <a:p>
            <a:pPr marL="230400" indent="-2304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Создание собственной цифровой экосистемы</a:t>
            </a:r>
          </a:p>
          <a:p>
            <a:pPr marL="230400" indent="-2304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географических преимуществ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750676-8726-4962-B12D-D697C0CA0031}"/>
              </a:ext>
            </a:extLst>
          </p:cNvPr>
          <p:cNvSpPr txBox="1"/>
          <p:nvPr/>
        </p:nvSpPr>
        <p:spPr>
          <a:xfrm>
            <a:off x="1023456" y="5554560"/>
            <a:ext cx="999548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Возможность: </a:t>
            </a: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Казахстан имеет уникальные географические и экономические преимущества для развития трансграничной торговли между Азией и Европой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4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70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4E34F-725C-4CA3-B387-B74946D9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261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Трансграничная составляющая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90CBEA06-D3D3-4D13-8A0E-27A9474FF83E}"/>
              </a:ext>
            </a:extLst>
          </p:cNvPr>
          <p:cNvCxnSpPr/>
          <p:nvPr/>
        </p:nvCxnSpPr>
        <p:spPr>
          <a:xfrm>
            <a:off x="838200" y="1325461"/>
            <a:ext cx="8305101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2BF9439-9F92-403C-A974-0B24519E720A}"/>
              </a:ext>
            </a:extLst>
          </p:cNvPr>
          <p:cNvSpPr txBox="1"/>
          <p:nvPr/>
        </p:nvSpPr>
        <p:spPr>
          <a:xfrm>
            <a:off x="682305" y="1736088"/>
            <a:ext cx="5257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📥</a:t>
            </a:r>
            <a:r>
              <a:rPr lang="ru-RU" dirty="0"/>
              <a:t>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Импорт товаров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Активные покупки на зарубежных платформах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Популярность китайских маркетплейсов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Рост интереса к европейским брендам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Развитие логистики для международных поставок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AC6847-2929-4DC3-9915-696274377D1D}"/>
              </a:ext>
            </a:extLst>
          </p:cNvPr>
          <p:cNvSpPr txBox="1"/>
          <p:nvPr/>
        </p:nvSpPr>
        <p:spPr>
          <a:xfrm>
            <a:off x="6077824" y="1736088"/>
            <a:ext cx="541229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📤</a:t>
            </a:r>
            <a:r>
              <a:rPr lang="ru-RU" dirty="0"/>
              <a:t>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Экспорт казахстанских товаров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Выход на международные электронные площадки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Продвижение местных производителей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Развитие собственных экспортных платформ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Создание казахстанских брендов для экспорта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D7BD14-8BD6-4106-A4B6-8028AB132124}"/>
              </a:ext>
            </a:extLst>
          </p:cNvPr>
          <p:cNvSpPr txBox="1"/>
          <p:nvPr/>
        </p:nvSpPr>
        <p:spPr>
          <a:xfrm>
            <a:off x="838200" y="4404219"/>
            <a:ext cx="4276288" cy="136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Основные направления: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Китай - электроника, товары для дома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Европа - одежда, косметика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2D3748"/>
                </a:solidFill>
                <a:latin typeface="Arial" panose="020B0604020202020204" pitchFamily="34" charset="0"/>
              </a:rPr>
              <a:t>США - специализированные товары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F747C9-0795-4068-9C50-FD182892585B}"/>
              </a:ext>
            </a:extLst>
          </p:cNvPr>
          <p:cNvSpPr txBox="1"/>
          <p:nvPr/>
        </p:nvSpPr>
        <p:spPr>
          <a:xfrm>
            <a:off x="6096000" y="4404219"/>
            <a:ext cx="4611848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Экспортный потенциал: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Продукты питания и напитки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Текстильные изделия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Ювелирные изделия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sz="1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Сувениры и ремесла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5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799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2D6FC-0203-4687-9E40-8460FACB5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510" y="72713"/>
            <a:ext cx="10515600" cy="106939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86FCE59-FC91-402E-B776-39DE3513199D}"/>
              </a:ext>
            </a:extLst>
          </p:cNvPr>
          <p:cNvCxnSpPr/>
          <p:nvPr/>
        </p:nvCxnSpPr>
        <p:spPr>
          <a:xfrm>
            <a:off x="845890" y="1023457"/>
            <a:ext cx="8104464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9C29608-6207-47F7-9779-D3FB4062C3DC}"/>
              </a:ext>
            </a:extLst>
          </p:cNvPr>
          <p:cNvSpPr txBox="1"/>
          <p:nvPr/>
        </p:nvSpPr>
        <p:spPr>
          <a:xfrm>
            <a:off x="830510" y="1395141"/>
            <a:ext cx="5538132" cy="22313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🚚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Логистические решения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944+</a:t>
            </a: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 пунктов выдачи заказов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Развитие курьерских служб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Оптимизация таможенных процедур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Цифровые системы отслеживания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Складские комплексы международного уровня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B2EE79-BDCB-446C-A04B-740D2E7C7E0F}"/>
              </a:ext>
            </a:extLst>
          </p:cNvPr>
          <p:cNvSpPr txBox="1"/>
          <p:nvPr/>
        </p:nvSpPr>
        <p:spPr>
          <a:xfrm>
            <a:off x="830510" y="3754699"/>
            <a:ext cx="5538132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endParaRPr lang="ru-RU" b="1" i="0" dirty="0">
              <a:solidFill>
                <a:srgbClr val="4A5568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Ключевые игроки: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 err="1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Казпочта</a:t>
            </a: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- государственная сеть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Частные логистические компании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Международные курьерские службы</a:t>
            </a:r>
          </a:p>
          <a:p>
            <a:pPr algn="l">
              <a:spcBef>
                <a:spcPts val="600"/>
              </a:spcBef>
            </a:pPr>
            <a:endParaRPr lang="ru-RU" b="0" i="0" dirty="0">
              <a:solidFill>
                <a:srgbClr val="2D374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7B4AF-7287-45CB-B060-9DBAED4B4384}"/>
              </a:ext>
            </a:extLst>
          </p:cNvPr>
          <p:cNvSpPr txBox="1"/>
          <p:nvPr/>
        </p:nvSpPr>
        <p:spPr>
          <a:xfrm>
            <a:off x="6470009" y="1441307"/>
            <a:ext cx="5157132" cy="22313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💻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Технологическая база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Многофункциональные маркетплейсы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Мобильные приложения для торговли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Интеграция с платежными системами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Системы искусственного интеллекта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Облачные решения для бизнеса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0F100B-CF83-497F-B13F-0B3AA2E81560}"/>
              </a:ext>
            </a:extLst>
          </p:cNvPr>
          <p:cNvSpPr txBox="1"/>
          <p:nvPr/>
        </p:nvSpPr>
        <p:spPr>
          <a:xfrm>
            <a:off x="6470009" y="3754699"/>
            <a:ext cx="5157132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endParaRPr lang="ru-RU" b="1" i="0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Инновации: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Персонализация предложений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Автоматизация процессов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Аналитика больших данных</a:t>
            </a:r>
          </a:p>
          <a:p>
            <a:pPr algn="l">
              <a:spcBef>
                <a:spcPts val="600"/>
              </a:spcBef>
            </a:pPr>
            <a:endParaRPr lang="ru-RU" b="0" i="0" dirty="0">
              <a:solidFill>
                <a:srgbClr val="2D374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6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71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CEB3F-8B31-4FC9-8E6B-1D064BB38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501" y="63123"/>
            <a:ext cx="10515600" cy="93633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политика и поддержка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9D5CFF-C0B7-4F59-985B-0E9D2A731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890" y="1591860"/>
            <a:ext cx="10515600" cy="17732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marL="0" indent="0" algn="l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i="0" dirty="0">
                <a:solidFill>
                  <a:srgbClr val="155724"/>
                </a:solidFill>
                <a:effectLst/>
                <a:latin typeface="Arial" panose="020B0604020202020204" pitchFamily="34" charset="0"/>
              </a:rPr>
              <a:t>Основные направления:</a:t>
            </a:r>
          </a:p>
          <a:p>
            <a:pPr algn="l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Совершенствование законодательства в сфере электронной торговли</a:t>
            </a:r>
          </a:p>
          <a:p>
            <a:pPr algn="l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Упрощение процедур регистрации и ведения бизнеса</a:t>
            </a:r>
          </a:p>
          <a:p>
            <a:pPr algn="l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Развитие цифровой экономики как государственный приоритет</a:t>
            </a:r>
          </a:p>
          <a:p>
            <a:pPr algn="l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6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Гармонизация стандартов с международными требованиями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C786A6-0B1E-4267-A126-51AF2AFAB7AB}"/>
              </a:ext>
            </a:extLst>
          </p:cNvPr>
          <p:cNvCxnSpPr/>
          <p:nvPr/>
        </p:nvCxnSpPr>
        <p:spPr>
          <a:xfrm>
            <a:off x="845890" y="1090569"/>
            <a:ext cx="969837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0C136B9-FDBA-4FCA-8F38-0DB20E20D972}"/>
              </a:ext>
            </a:extLst>
          </p:cNvPr>
          <p:cNvSpPr txBox="1"/>
          <p:nvPr/>
        </p:nvSpPr>
        <p:spPr>
          <a:xfrm>
            <a:off x="728444" y="1156549"/>
            <a:ext cx="3365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📋</a:t>
            </a:r>
            <a:r>
              <a:rPr lang="ru-RU" b="1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Нормативная база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C240FA-51F1-4C7B-A646-A8508419098A}"/>
              </a:ext>
            </a:extLst>
          </p:cNvPr>
          <p:cNvSpPr txBox="1"/>
          <p:nvPr/>
        </p:nvSpPr>
        <p:spPr>
          <a:xfrm>
            <a:off x="845890" y="3685570"/>
            <a:ext cx="5185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🚀</a:t>
            </a:r>
            <a:r>
              <a:rPr lang="ru-RU" dirty="0"/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1D09CACC-36B9-486C-AE1D-6BFE0652E8F9}"/>
              </a:ext>
            </a:extLst>
          </p:cNvPr>
          <p:cNvSpPr txBox="1">
            <a:spLocks/>
          </p:cNvSpPr>
          <p:nvPr/>
        </p:nvSpPr>
        <p:spPr>
          <a:xfrm>
            <a:off x="837501" y="4054902"/>
            <a:ext cx="10515600" cy="17732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ru-RU" sz="1800" b="1" i="0" dirty="0">
                <a:solidFill>
                  <a:srgbClr val="155724"/>
                </a:solidFill>
                <a:effectLst/>
                <a:latin typeface="Arial" panose="020B0604020202020204" pitchFamily="34" charset="0"/>
              </a:rPr>
              <a:t>Реализуемые программы: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7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Создание благоприятных условий для международной торговли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7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Поддержка инновационных проектов в сфере e-</a:t>
            </a:r>
            <a:r>
              <a:rPr lang="ru-RU" sz="1700" b="0" i="0" dirty="0" err="1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commerce</a:t>
            </a:r>
            <a:endParaRPr lang="ru-RU" sz="1700" b="0" i="0" dirty="0">
              <a:solidFill>
                <a:srgbClr val="2D3748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7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Развитие человеческого капитала через образовательные программы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7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Инвестиции в цифровую инфраструктуру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1A5B5B-012E-439F-A709-C22747E576AE}"/>
              </a:ext>
            </a:extLst>
          </p:cNvPr>
          <p:cNvSpPr txBox="1"/>
          <p:nvPr/>
        </p:nvSpPr>
        <p:spPr>
          <a:xfrm>
            <a:off x="845889" y="6066288"/>
            <a:ext cx="10507211" cy="615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Прогноз Министерства торговли и интеграции РК:</a:t>
            </a:r>
            <a:r>
              <a:rPr lang="ru-RU" sz="16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Ожидается дальнейший устойчивый рост сектора электронной коммерции с государственной поддержкой развития.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7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458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EAA3B-4C1B-4A01-A0DC-5481DB11A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7" y="398682"/>
            <a:ext cx="10515600" cy="993891"/>
          </a:xfrm>
        </p:spPr>
        <p:txBody>
          <a:bodyPr>
            <a:normAutofit fontScale="90000"/>
          </a:bodyPr>
          <a:lstStyle/>
          <a:p>
            <a:r>
              <a:rPr lang="ru-RU" sz="31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Основные вызовы и препятствия</a:t>
            </a:r>
            <a:r>
              <a:rPr lang="ru-RU" sz="1600" b="1" i="0" dirty="0">
                <a:solidFill>
                  <a:srgbClr val="2E86AB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1600" b="1" i="0" dirty="0">
                <a:solidFill>
                  <a:srgbClr val="2E86AB"/>
                </a:solidFill>
                <a:effectLst/>
                <a:latin typeface="Arial" panose="020B0604020202020204" pitchFamily="34" charset="0"/>
              </a:rPr>
            </a:b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6FC779-87B7-42D8-9F97-1D88B677B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435" y="3956180"/>
            <a:ext cx="5386431" cy="216918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b="1" i="0" dirty="0">
                <a:solidFill>
                  <a:srgbClr val="DC3545"/>
                </a:solidFill>
                <a:effectLst/>
                <a:latin typeface="Arial" panose="020B0604020202020204" pitchFamily="34" charset="0"/>
              </a:rPr>
              <a:t>🏆 </a:t>
            </a:r>
            <a:r>
              <a:rPr lang="ru-RU" sz="2000" b="1" i="0" dirty="0">
                <a:solidFill>
                  <a:srgbClr val="DC3545"/>
                </a:solidFill>
                <a:effectLst/>
                <a:latin typeface="Arial" panose="020B0604020202020204" pitchFamily="34" charset="0"/>
              </a:rPr>
              <a:t>Конкурентная среда</a:t>
            </a:r>
            <a:endParaRPr lang="ru-RU" b="1" i="0" dirty="0">
              <a:solidFill>
                <a:srgbClr val="DC3545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Wingdings" panose="05000000000000000000" pitchFamily="2" charset="2"/>
              <a:buChar char="ü"/>
            </a:pPr>
            <a:r>
              <a:rPr lang="ru-RU" sz="18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Конкуренция с международными гигантами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ru-RU" sz="18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Необходимость повышения качества сервиса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ru-RU" sz="18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Ценовая конкуренция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ru-RU" sz="1800" b="0" i="0" dirty="0">
                <a:solidFill>
                  <a:srgbClr val="2D3748"/>
                </a:solidFill>
                <a:effectLst/>
                <a:latin typeface="Arial" panose="020B0604020202020204" pitchFamily="34" charset="0"/>
              </a:rPr>
              <a:t> Требования к инновациям</a:t>
            </a:r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879DC24-3BB4-44F0-A043-577A64D5B7C3}"/>
              </a:ext>
            </a:extLst>
          </p:cNvPr>
          <p:cNvCxnSpPr>
            <a:cxnSpLocks/>
          </p:cNvCxnSpPr>
          <p:nvPr/>
        </p:nvCxnSpPr>
        <p:spPr>
          <a:xfrm>
            <a:off x="838200" y="1031846"/>
            <a:ext cx="8893029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Объект 2">
            <a:extLst>
              <a:ext uri="{FF2B5EF4-FFF2-40B4-BE49-F238E27FC236}">
                <a16:creationId xmlns:a16="http://schemas.microsoft.com/office/drawing/2014/main" id="{C7BB0687-A0F3-4AB3-B23C-02DCE0C10E9B}"/>
              </a:ext>
            </a:extLst>
          </p:cNvPr>
          <p:cNvSpPr txBox="1">
            <a:spLocks/>
          </p:cNvSpPr>
          <p:nvPr/>
        </p:nvSpPr>
        <p:spPr>
          <a:xfrm>
            <a:off x="6368642" y="1429696"/>
            <a:ext cx="5386431" cy="2169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DC3545"/>
                </a:solidFill>
                <a:latin typeface="Arial" panose="020B0604020202020204" pitchFamily="34" charset="0"/>
              </a:rPr>
              <a:t>📋 </a:t>
            </a:r>
            <a:r>
              <a:rPr lang="ru-RU" sz="2000" b="1" dirty="0">
                <a:solidFill>
                  <a:srgbClr val="DC3545"/>
                </a:solidFill>
                <a:latin typeface="Arial" panose="020B0604020202020204" pitchFamily="34" charset="0"/>
              </a:rPr>
              <a:t>Регулятивные препятствия</a:t>
            </a:r>
            <a:r>
              <a:rPr lang="ru-RU" sz="1400" dirty="0">
                <a:solidFill>
                  <a:srgbClr val="2D3748"/>
                </a:solidFill>
                <a:latin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Сложность таможенного оформления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Различия в стандартах и сертификации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Валютное регулирование платежей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Налоговые особенности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8B29CDD5-4F45-4B63-B75B-0FF7157A23C8}"/>
              </a:ext>
            </a:extLst>
          </p:cNvPr>
          <p:cNvSpPr txBox="1">
            <a:spLocks/>
          </p:cNvSpPr>
          <p:nvPr/>
        </p:nvSpPr>
        <p:spPr>
          <a:xfrm>
            <a:off x="838200" y="3956181"/>
            <a:ext cx="5530442" cy="2169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DC3545"/>
                </a:solidFill>
                <a:latin typeface="Arial" panose="020B0604020202020204" pitchFamily="34" charset="0"/>
              </a:rPr>
              <a:t>💻 </a:t>
            </a:r>
            <a:r>
              <a:rPr lang="ru-RU" sz="2000" b="1" dirty="0">
                <a:solidFill>
                  <a:srgbClr val="DC3545"/>
                </a:solidFill>
                <a:latin typeface="Arial" panose="020B0604020202020204" pitchFamily="34" charset="0"/>
              </a:rPr>
              <a:t>Технические ограничения</a:t>
            </a:r>
            <a:endParaRPr lang="ru-RU" b="1" dirty="0">
              <a:solidFill>
                <a:srgbClr val="DC3545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Недостаточная интеграция с международными платформами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Языковые барьеры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Различия в системах платежей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Кибербезопасность</a:t>
            </a:r>
            <a:endParaRPr lang="ru-RU" dirty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D3A951F1-963D-4A09-8855-771A4D52648B}"/>
              </a:ext>
            </a:extLst>
          </p:cNvPr>
          <p:cNvSpPr txBox="1">
            <a:spLocks/>
          </p:cNvSpPr>
          <p:nvPr/>
        </p:nvSpPr>
        <p:spPr>
          <a:xfrm>
            <a:off x="838200" y="1429696"/>
            <a:ext cx="5386431" cy="2169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DC3545"/>
                </a:solidFill>
                <a:latin typeface="Arial" panose="020B0604020202020204" pitchFamily="34" charset="0"/>
              </a:rPr>
              <a:t>🚛 </a:t>
            </a:r>
            <a:r>
              <a:rPr lang="ru-RU" sz="2000" b="1" dirty="0">
                <a:solidFill>
                  <a:srgbClr val="DC3545"/>
                </a:solidFill>
                <a:latin typeface="Arial" panose="020B0604020202020204" pitchFamily="34" charset="0"/>
              </a:rPr>
              <a:t>Логистические вызовы</a:t>
            </a:r>
            <a:endParaRPr lang="ru-RU" b="1" dirty="0">
              <a:solidFill>
                <a:srgbClr val="DC3545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Высокая стоимость международной доставки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Длительные сроки доставки из-за рубежа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Сложности с возвратом товаров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2D3748"/>
                </a:solidFill>
                <a:latin typeface="Arial" panose="020B0604020202020204" pitchFamily="34" charset="0"/>
              </a:rPr>
              <a:t> Недостаток складских мощностей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018944" y="19584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Слайд 9</a:t>
            </a:r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8141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7591</TotalTime>
  <Words>729</Words>
  <Application>Microsoft Office PowerPoint</Application>
  <PresentationFormat>Широкоэкранный</PresentationFormat>
  <Paragraphs>173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Roboto Condensed</vt:lpstr>
      <vt:lpstr>Tahoma</vt:lpstr>
      <vt:lpstr>Wingdings</vt:lpstr>
      <vt:lpstr>Тема Office</vt:lpstr>
      <vt:lpstr>Презентация PowerPoint</vt:lpstr>
      <vt:lpstr>Ключевые показатели развития</vt:lpstr>
      <vt:lpstr>Динамика роста рынка e-commerce</vt:lpstr>
      <vt:lpstr>Структура рынка электронной коммерции</vt:lpstr>
      <vt:lpstr>Мировой контекст развития</vt:lpstr>
      <vt:lpstr>Трансграничная составляющая</vt:lpstr>
      <vt:lpstr>Развитие инфраструктуры</vt:lpstr>
      <vt:lpstr>Государственная политика и поддержка</vt:lpstr>
      <vt:lpstr>Основные вызовы и препятствия </vt:lpstr>
      <vt:lpstr>Краткосрочные перспективы (2025-2027)</vt:lpstr>
      <vt:lpstr>Долгосрочные перспективы (2028-2030)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Соловьева Александра</dc:creator>
  <cp:lastModifiedBy>Ибрагимов Болат Сұлтанұлы</cp:lastModifiedBy>
  <cp:revision>44</cp:revision>
  <dcterms:created xsi:type="dcterms:W3CDTF">2023-05-06T10:47:32Z</dcterms:created>
  <dcterms:modified xsi:type="dcterms:W3CDTF">2025-09-23T10:51:55Z</dcterms:modified>
</cp:coreProperties>
</file>