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83da9344c3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83da9344c3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83da9344c3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83da9344c3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8297c2d1f9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8297c2d1f9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83da9344c3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83da9344c3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83da9344c3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383da9344c3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83da9344c3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383da9344c3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83da9344c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83da9344c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8297c2d1f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8297c2d1f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83da9344c3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83da9344c3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83da9344c3_0_1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383da9344c3_0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83da9344c3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83da9344c3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83da9344c3_0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83da9344c3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8297c2d1f9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8297c2d1f9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83da9344c3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383da9344c3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www.kgd.gov.kz/ru" TargetMode="External"/><Relationship Id="rId4" Type="http://schemas.openxmlformats.org/officeDocument/2006/relationships/hyperlink" Target="https://www.gov.kz/memleket/entities/kgd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kgd.gov.kz/ru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kacb.kz/" TargetMode="External"/><Relationship Id="rId4" Type="http://schemas.openxmlformats.org/officeDocument/2006/relationships/hyperlink" Target="https://atameken.kz/ru/search?q=%D0%BA%D0%B5%D0%B4%D0%B5%D0%BD" TargetMode="External"/><Relationship Id="rId5" Type="http://schemas.openxmlformats.org/officeDocument/2006/relationships/hyperlink" Target="https://www.sector.kz/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744575"/>
            <a:ext cx="8520600" cy="155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НИП “Кеден”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571750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Глазами бизнеса</a:t>
            </a:r>
            <a:endParaRPr/>
          </a:p>
        </p:txBody>
      </p:sp>
      <p:sp>
        <p:nvSpPr>
          <p:cNvPr id="56" name="Google Shape;56;p13"/>
          <p:cNvSpPr txBox="1"/>
          <p:nvPr>
            <p:ph idx="4294967295" type="body"/>
          </p:nvPr>
        </p:nvSpPr>
        <p:spPr>
          <a:xfrm>
            <a:off x="311700" y="3956550"/>
            <a:ext cx="8520600" cy="61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  <a:buSzPts val="1018"/>
              <a:buNone/>
            </a:pPr>
            <a:r>
              <a:rPr lang="ru" sz="1465"/>
              <a:t>Арсен Ходжамбердиев</a:t>
            </a:r>
            <a:br>
              <a:rPr lang="ru" sz="1465"/>
            </a:br>
            <a:r>
              <a:rPr lang="ru" sz="1465"/>
              <a:t>Директор ТОО “Sector Tree”</a:t>
            </a:r>
            <a:endParaRPr sz="1465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22"/>
          <p:cNvPicPr preferRelativeResize="0"/>
          <p:nvPr/>
        </p:nvPicPr>
        <p:blipFill rotWithShape="1">
          <a:blip r:embed="rId3">
            <a:alphaModFix/>
          </a:blip>
          <a:srcRect b="51886" l="0" r="0" t="0"/>
          <a:stretch/>
        </p:blipFill>
        <p:spPr>
          <a:xfrm>
            <a:off x="152400" y="152400"/>
            <a:ext cx="7810726" cy="1157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309799"/>
            <a:ext cx="5327152" cy="352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Основные требования бизнеса к НИП “Кеден”</a:t>
            </a:r>
            <a:endParaRPr/>
          </a:p>
        </p:txBody>
      </p:sp>
      <p:sp>
        <p:nvSpPr>
          <p:cNvPr id="121" name="Google Shape;121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/>
              <a:t>В</a:t>
            </a:r>
            <a:r>
              <a:rPr lang="ru"/>
              <a:t>писать в НИП «КЕДЕН» в существующий формат нормированных (ЕАЭС, РК) технологических таможенных процессов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/>
              <a:t>Соответствие визуального макета таможенных деклараций, принятым форматам ЮНКТАД ООН, СНГ и ЕАЭС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/>
              <a:t>Возможность загрузки деклараций, созданных на собственных программных продуктах (ИС) в формате XML или передача данных по открытому АПИ с защитой данных посредством ЭЦП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/>
              <a:t>Внести изменения в регламенты процедуры таможенных операций в местах прибытия и местах доставки товаров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/>
              <a:t>«Обкатка» технологических процессов по каждой таможенной процедуре в проекте НИП «КЕДЕН» с Таможенными представителями и локальным Департаментом ОГД РК в пилотном статусе проекта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Диалог КГД с бизнесом и планы развития НИП “Кеден”</a:t>
            </a:r>
            <a:endParaRPr/>
          </a:p>
        </p:txBody>
      </p:sp>
      <p:sp>
        <p:nvSpPr>
          <p:cNvPr id="127" name="Google Shape;127;p24"/>
          <p:cNvSpPr txBox="1"/>
          <p:nvPr>
            <p:ph idx="1" type="body"/>
          </p:nvPr>
        </p:nvSpPr>
        <p:spPr>
          <a:xfrm>
            <a:off x="5969200" y="1152475"/>
            <a:ext cx="2863200" cy="319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700"/>
              <a:t>Ответ КГД от 06.10.2024</a:t>
            </a:r>
            <a:br>
              <a:rPr lang="ru" sz="1700"/>
            </a:br>
            <a:r>
              <a:rPr lang="ru" sz="1700"/>
              <a:t>предусматривает</a:t>
            </a:r>
            <a:br>
              <a:rPr lang="ru" sz="1700"/>
            </a:br>
            <a:r>
              <a:rPr lang="ru" sz="1700"/>
              <a:t>реализацию загрузки XML формата </a:t>
            </a:r>
            <a:r>
              <a:rPr b="1" lang="ru" sz="1700"/>
              <a:t>после запуска </a:t>
            </a:r>
            <a:r>
              <a:rPr lang="ru" sz="1700"/>
              <a:t>ИС “Кеден” </a:t>
            </a:r>
            <a:r>
              <a:rPr b="1" lang="ru" sz="1700"/>
              <a:t>*</a:t>
            </a:r>
            <a:endParaRPr b="1" sz="1700"/>
          </a:p>
        </p:txBody>
      </p:sp>
      <p:pic>
        <p:nvPicPr>
          <p:cNvPr id="128" name="Google Shape;128;p24"/>
          <p:cNvPicPr preferRelativeResize="0"/>
          <p:nvPr/>
        </p:nvPicPr>
        <p:blipFill rotWithShape="1">
          <a:blip r:embed="rId3">
            <a:alphaModFix/>
          </a:blip>
          <a:srcRect b="4142" l="9623" r="1598" t="30621"/>
          <a:stretch/>
        </p:blipFill>
        <p:spPr>
          <a:xfrm>
            <a:off x="311700" y="1152475"/>
            <a:ext cx="5298326" cy="3156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29" name="Google Shape;129;p24"/>
          <p:cNvSpPr txBox="1"/>
          <p:nvPr/>
        </p:nvSpPr>
        <p:spPr>
          <a:xfrm>
            <a:off x="352650" y="4567225"/>
            <a:ext cx="8265600" cy="3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* </a:t>
            </a:r>
            <a:r>
              <a:rPr lang="ru" sz="1300">
                <a:solidFill>
                  <a:schemeClr val="dk2"/>
                </a:solidFill>
              </a:rPr>
              <a:t>Поддержка загрузки xml формата для ТД после запуска отсутствует по состоянию на сентябрь 2025</a:t>
            </a:r>
            <a:endParaRPr sz="13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5"/>
          <p:cNvSpPr txBox="1"/>
          <p:nvPr>
            <p:ph idx="1" type="body"/>
          </p:nvPr>
        </p:nvSpPr>
        <p:spPr>
          <a:xfrm>
            <a:off x="311700" y="4610225"/>
            <a:ext cx="8520600" cy="32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5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* </a:t>
            </a:r>
            <a:r>
              <a:rPr lang="ru"/>
              <a:t>Нет подключений к сервису ни от Экспресс перевозчиков, ни от разработчиков. Не рабочий механизм взаимодействия с ИС Кеден.</a:t>
            </a:r>
            <a:endParaRPr/>
          </a:p>
        </p:txBody>
      </p:sp>
      <p:pic>
        <p:nvPicPr>
          <p:cNvPr id="135" name="Google Shape;135;p25"/>
          <p:cNvPicPr preferRelativeResize="0"/>
          <p:nvPr/>
        </p:nvPicPr>
        <p:blipFill rotWithShape="1">
          <a:blip r:embed="rId3">
            <a:alphaModFix/>
          </a:blip>
          <a:srcRect b="44105" l="0" r="0" t="0"/>
          <a:stretch/>
        </p:blipFill>
        <p:spPr>
          <a:xfrm>
            <a:off x="311700" y="152400"/>
            <a:ext cx="8156498" cy="3167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5"/>
          <p:cNvPicPr preferRelativeResize="0"/>
          <p:nvPr/>
        </p:nvPicPr>
        <p:blipFill rotWithShape="1">
          <a:blip r:embed="rId3">
            <a:alphaModFix/>
          </a:blip>
          <a:srcRect b="0" l="0" r="0" t="81532"/>
          <a:stretch/>
        </p:blipFill>
        <p:spPr>
          <a:xfrm>
            <a:off x="311700" y="3320050"/>
            <a:ext cx="8311649" cy="1066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РК - открытое цифровое государство</a:t>
            </a:r>
            <a:endParaRPr/>
          </a:p>
        </p:txBody>
      </p:sp>
      <p:pic>
        <p:nvPicPr>
          <p:cNvPr id="142" name="Google Shape;14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017725"/>
            <a:ext cx="7925793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/>
          <p:nvPr>
            <p:ph type="title"/>
          </p:nvPr>
        </p:nvSpPr>
        <p:spPr>
          <a:xfrm>
            <a:off x="311700" y="1365325"/>
            <a:ext cx="5459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СПАСИБО ЗА ВНИМАНИЕ!</a:t>
            </a:r>
            <a:endParaRPr/>
          </a:p>
        </p:txBody>
      </p:sp>
      <p:sp>
        <p:nvSpPr>
          <p:cNvPr id="148" name="Google Shape;148;p27"/>
          <p:cNvSpPr txBox="1"/>
          <p:nvPr>
            <p:ph idx="1" type="body"/>
          </p:nvPr>
        </p:nvSpPr>
        <p:spPr>
          <a:xfrm>
            <a:off x="311700" y="3216850"/>
            <a:ext cx="4814700" cy="135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Арсен Ходжамбердиев</a:t>
            </a:r>
            <a:br>
              <a:rPr lang="ru"/>
            </a:br>
            <a:r>
              <a:rPr lang="ru"/>
              <a:t>Директор ТОО “Sector Tree”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/>
              <a:t>+7 701 731 6156 	                                         </a:t>
            </a:r>
            <a:endParaRPr/>
          </a:p>
        </p:txBody>
      </p:sp>
      <p:pic>
        <p:nvPicPr>
          <p:cNvPr id="149" name="Google Shape;14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34800" y="1584750"/>
            <a:ext cx="2459925" cy="2885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Этапы процесса декларирования</a:t>
            </a:r>
            <a:endParaRPr/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311700" y="1152475"/>
            <a:ext cx="5898300" cy="32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Анализ сопроводительных документов</a:t>
            </a:r>
            <a:endParaRPr/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Определение кодов ТН ВЭД товаров</a:t>
            </a:r>
            <a:endParaRPr/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Анализ необходимости разрешительных документов </a:t>
            </a:r>
            <a:endParaRPr/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Получение сертификатов, разрешений и т.п.</a:t>
            </a:r>
            <a:br>
              <a:rPr lang="ru"/>
            </a:br>
            <a:r>
              <a:rPr lang="ru" sz="2528"/>
              <a:t>…</a:t>
            </a:r>
            <a:endParaRPr/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Подготовка таможенной декларации. Внесение сведений </a:t>
            </a:r>
            <a:endParaRPr/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Расчет платежей</a:t>
            </a:r>
            <a:endParaRPr/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Уплата таможенных платежей</a:t>
            </a:r>
            <a:endParaRPr/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Проведение Форматно Логического Контроля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25755" lvl="0" marL="457200" rtl="0" algn="l"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Подача и регистрация таможенной декларации</a:t>
            </a:r>
            <a:endParaRPr/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Таможенный контроль и выпуск</a:t>
            </a:r>
            <a:endParaRPr/>
          </a:p>
        </p:txBody>
      </p:sp>
      <p:sp>
        <p:nvSpPr>
          <p:cNvPr id="63" name="Google Shape;63;p14"/>
          <p:cNvSpPr/>
          <p:nvPr/>
        </p:nvSpPr>
        <p:spPr>
          <a:xfrm>
            <a:off x="2674975" y="3406075"/>
            <a:ext cx="1066500" cy="3615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/>
        </p:nvSpPr>
        <p:spPr>
          <a:xfrm>
            <a:off x="6210000" y="3767575"/>
            <a:ext cx="2726700" cy="636300"/>
          </a:xfrm>
          <a:prstGeom prst="rect">
            <a:avLst/>
          </a:prstGeom>
          <a:noFill/>
          <a:ln cap="flat" cmpd="sng" w="9525">
            <a:solidFill>
              <a:srgbClr val="1155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2"/>
                </a:solidFill>
              </a:rPr>
              <a:t>Информационная Система Таможенного органа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6210000" y="1152475"/>
            <a:ext cx="2726700" cy="2253600"/>
          </a:xfrm>
          <a:prstGeom prst="rect">
            <a:avLst/>
          </a:prstGeom>
          <a:noFill/>
          <a:ln cap="flat" cmpd="sng" w="9525">
            <a:solidFill>
              <a:srgbClr val="1155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2"/>
                </a:solidFill>
              </a:rPr>
              <a:t>Бизнес процесс Декларанта Таможенного Представителя с применением собственных информационных систем и ресурсов. </a:t>
            </a:r>
            <a:br>
              <a:rPr lang="ru">
                <a:solidFill>
                  <a:schemeClr val="dk2"/>
                </a:solidFill>
              </a:rPr>
            </a:br>
            <a:r>
              <a:rPr lang="ru">
                <a:solidFill>
                  <a:schemeClr val="dk2"/>
                </a:solidFill>
              </a:rPr>
              <a:t>Оптимизация всех процессов перед подачей ДТ. </a:t>
            </a:r>
            <a:br>
              <a:rPr lang="ru">
                <a:solidFill>
                  <a:schemeClr val="dk2"/>
                </a:solidFill>
              </a:rPr>
            </a:br>
            <a:r>
              <a:rPr lang="ru">
                <a:solidFill>
                  <a:schemeClr val="dk2"/>
                </a:solidFill>
              </a:rPr>
              <a:t>Работа без привязки к ИС ГО.</a:t>
            </a:r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ru" sz="2020"/>
              <a:t>Р</a:t>
            </a:r>
            <a:r>
              <a:rPr b="1" lang="ru" sz="2020"/>
              <a:t>азвитие ИС в таможенном деле и взаимодействие с бизнесом</a:t>
            </a:r>
            <a:endParaRPr b="1" sz="2020"/>
          </a:p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311700" y="1152475"/>
            <a:ext cx="8520600" cy="294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dk1"/>
                </a:solidFill>
              </a:rPr>
              <a:t>Период		ИС ГО		Нормативная база		Способ подачи	</a:t>
            </a:r>
            <a:endParaRPr b="1" sz="17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dk1"/>
                </a:solidFill>
              </a:rPr>
              <a:t>2001-		ТАИС-1 		Таможенный 				Бумажная версия ГТД</a:t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700">
                <a:solidFill>
                  <a:schemeClr val="dk1"/>
                </a:solidFill>
              </a:rPr>
              <a:t>2003 год					Кодекс РК				+эл.копия DBF (дискеты)</a:t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dk1"/>
                </a:solidFill>
              </a:rPr>
              <a:t>2011 год		ТАИС-2 		Таможенный союз		XML формат. Отправка </a:t>
            </a:r>
            <a:endParaRPr sz="1700">
              <a:solidFill>
                <a:schemeClr val="dk1"/>
              </a:solidFill>
            </a:endParaRPr>
          </a:p>
          <a:p>
            <a:pPr indent="0" lvl="0" marL="2743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700">
                <a:solidFill>
                  <a:schemeClr val="dk1"/>
                </a:solidFill>
              </a:rPr>
              <a:t>Кодекс ТС 				через интернет модуль</a:t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dk1"/>
                </a:solidFill>
              </a:rPr>
              <a:t>2018 год		АСТАНА-1	Электронное 				Загрузка деклараций в ИС</a:t>
            </a:r>
            <a:endParaRPr sz="1700">
              <a:solidFill>
                <a:schemeClr val="dk1"/>
              </a:solidFill>
            </a:endParaRPr>
          </a:p>
          <a:p>
            <a:pPr indent="0" lvl="0" marL="2743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700">
                <a:solidFill>
                  <a:schemeClr val="dk1"/>
                </a:solidFill>
              </a:rPr>
              <a:t>декларирование			из xml и подача онлайн</a:t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700">
                <a:solidFill>
                  <a:schemeClr val="dk1"/>
                </a:solidFill>
              </a:rPr>
              <a:t>2024 -		НИП “Кеден”	</a:t>
            </a:r>
            <a:r>
              <a:rPr b="1" lang="ru" sz="1700">
                <a:solidFill>
                  <a:schemeClr val="dk1"/>
                </a:solidFill>
              </a:rPr>
              <a:t>	-					</a:t>
            </a:r>
            <a:r>
              <a:rPr lang="ru" sz="1700">
                <a:solidFill>
                  <a:schemeClr val="dk1"/>
                </a:solidFill>
              </a:rPr>
              <a:t>Ручное заполнение</a:t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dk1"/>
                </a:solidFill>
              </a:rPr>
              <a:t>2025 год 										онлайн. Частичная загрузка</a:t>
            </a:r>
            <a:endParaRPr sz="1700">
              <a:solidFill>
                <a:schemeClr val="dk1"/>
              </a:solidFill>
            </a:endParaRPr>
          </a:p>
          <a:p>
            <a:pPr indent="457200" lvl="0" marL="5029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dk1"/>
                </a:solidFill>
              </a:rPr>
              <a:t>из Excel</a:t>
            </a:r>
            <a:endParaRPr b="1"/>
          </a:p>
        </p:txBody>
      </p:sp>
      <p:sp>
        <p:nvSpPr>
          <p:cNvPr id="72" name="Google Shape;72;p15"/>
          <p:cNvSpPr txBox="1"/>
          <p:nvPr/>
        </p:nvSpPr>
        <p:spPr>
          <a:xfrm>
            <a:off x="301050" y="4291975"/>
            <a:ext cx="8429100" cy="46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320"/>
              <a:t>Поэтапный запуск НИП “Кеден” 2024 - 2025. Итоги и планы</a:t>
            </a:r>
            <a:endParaRPr sz="2320"/>
          </a:p>
        </p:txBody>
      </p:sp>
      <p:sp>
        <p:nvSpPr>
          <p:cNvPr id="78" name="Google Shape;78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rgbClr val="212529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Источник: Комитета государственных доходов МФ РК (</a:t>
            </a:r>
            <a:r>
              <a:rPr lang="ru" sz="1200" u="sng">
                <a:solidFill>
                  <a:srgbClr val="00008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www.kgd.gov.kz/ru</a:t>
            </a:r>
            <a:r>
              <a:rPr lang="ru" sz="1200">
                <a:solidFill>
                  <a:srgbClr val="212529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sz="1200">
              <a:solidFill>
                <a:srgbClr val="212529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r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200" u="sng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08.05.2025</a:t>
            </a:r>
            <a:endParaRPr b="1" sz="1200" u="sng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О таможенной информационной системе «Keden»</a:t>
            </a:r>
            <a:endParaRPr b="1"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 u="sng">
                <a:solidFill>
                  <a:srgbClr val="00008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Комитет государственных доходов МФ РК</a:t>
            </a: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продолжает поэтапное внедрение информационной системы «Keden», направленной на цифровизацию и оптимизацию таможенных процедур. Система призвана заменить действующие платформы «АСТАНА-1» и «Единое окно по экспортно-импортным операциям», реализуя концепцию «прозрачной и управляемой таможни».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Цифровое взаимодействие и интеграция «Keden» обеспечивает полностью цифровое взаимодействие между таможенными органами и участниками внешнеэкономической деятельности, минимизируя административные барьеры, повышая прозрачность процедур и усиливая контроль за перемещением товаров. Для сокращения бумажного документооборота реализовано 30 интеграций со сторонними государственными и коммерческими системами, позволяя автоматически получать необходимые данные при совершении таможенных операций.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idx="1" type="body"/>
          </p:nvPr>
        </p:nvSpPr>
        <p:spPr>
          <a:xfrm>
            <a:off x="311700" y="567675"/>
            <a:ext cx="8520600" cy="423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212529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Источник: Комитета государственных доходов МФ РК (</a:t>
            </a:r>
            <a:r>
              <a:rPr lang="ru" sz="1200" u="sng">
                <a:solidFill>
                  <a:srgbClr val="00008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www.kgd.gov.kz/ru</a:t>
            </a:r>
            <a:r>
              <a:rPr lang="ru" sz="1200">
                <a:solidFill>
                  <a:srgbClr val="212529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Ключевые этапы внедрения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С момента запуска системы были реализованы следующие функциональные модули: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b="1" lang="ru" sz="1200" u="sng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Апрель 2024 года</a:t>
            </a:r>
            <a:r>
              <a:rPr b="1"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* </a:t>
            </a: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— электронное таможенное декларирование экспресс-грузов (ПТДЭГ и ДТЭГ).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b="1" lang="ru" sz="1200" u="sng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Сентябрь 2024 года</a:t>
            </a:r>
            <a:r>
              <a:rPr b="1"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— модуль учёта товаров для личного пользования (МЦПС «Хоргос»).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b="1" lang="ru" sz="1200" u="sng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Ноябрь 2024 года</a:t>
            </a:r>
            <a:r>
              <a:rPr b="1"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**</a:t>
            </a: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— запуск модулей по предварительным операциям, </a:t>
            </a:r>
            <a:r>
              <a:rPr b="1"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транзитной декларации</a:t>
            </a: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b="1"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временному хранению</a:t>
            </a: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, системе управления рисками, регистрации сертификатов обеспечения уплаты ТПиН, таможенному досмотру, регистрации нерезидентов.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Январь-апрель 2025 года — модули по таможенной декларации на транспортное средство, 9 таможенных государственных услуг, таможенное декларирование международных почтовых отправлений.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b="1" lang="ru" sz="1200" u="sng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С 22 апреля 2025 года</a:t>
            </a: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— введён модуль пассажирской таможенной декларации.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Дальнейшие планы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До конца 2025 года планируется полноценное развертывание всех функций системы, включая: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Контроль всех этапов таможенных операций.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Автоматизацию процессов с возможностью фиксации нарушений.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Предзаполнение таможенных деклараций и отслеживание статуса оформления в режиме реального времени.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Система «Keden» реализует принципы «одного окна», предоставляя пользователям удобный интерфейс с автозаполнением, встроенными подсказками и форматно-логическим контролем, что существенно упрощает процесс оформления.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5400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83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75"/>
              <a:t>* Только Экспресс Перевозчики</a:t>
            </a:r>
            <a:br>
              <a:rPr lang="ru" sz="1275"/>
            </a:br>
            <a:r>
              <a:rPr lang="ru" sz="1275"/>
              <a:t>** Запуск ТД откладывался из-за неготовности сервиса и бизнеса</a:t>
            </a:r>
            <a:endParaRPr sz="1275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4877565" cy="4838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89" name="Google Shape;89;p18"/>
          <p:cNvSpPr txBox="1"/>
          <p:nvPr/>
        </p:nvSpPr>
        <p:spPr>
          <a:xfrm>
            <a:off x="5314525" y="711150"/>
            <a:ext cx="3602700" cy="372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О запуске функционала </a:t>
            </a:r>
            <a:br>
              <a:rPr lang="ru" sz="1800">
                <a:solidFill>
                  <a:schemeClr val="dk2"/>
                </a:solidFill>
              </a:rPr>
            </a:br>
            <a:r>
              <a:rPr lang="ru" sz="1800">
                <a:solidFill>
                  <a:schemeClr val="dk2"/>
                </a:solidFill>
              </a:rPr>
              <a:t>в информационной системе «Кeden», связанного с подачей предварительной информации, транзитной декларации, регистрацией сертификата обеспечения уплаты ТПиН, документом хранения товаров:</a:t>
            </a:r>
            <a:br>
              <a:rPr lang="ru" sz="1800">
                <a:solidFill>
                  <a:schemeClr val="dk2"/>
                </a:solidFill>
              </a:rPr>
            </a:b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b="1" lang="ru" sz="1800">
                <a:solidFill>
                  <a:schemeClr val="dk2"/>
                </a:solidFill>
              </a:rPr>
              <a:t>объявили 8 ноября</a:t>
            </a:r>
            <a:endParaRPr b="1"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b="1" lang="ru" sz="1800">
                <a:solidFill>
                  <a:schemeClr val="dk2"/>
                </a:solidFill>
              </a:rPr>
              <a:t>за неделю до запуска</a:t>
            </a:r>
            <a:endParaRPr b="1"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b="1" lang="ru" sz="1800">
                <a:solidFill>
                  <a:schemeClr val="dk2"/>
                </a:solidFill>
              </a:rPr>
              <a:t>в Telegram-чате </a:t>
            </a:r>
            <a:endParaRPr b="1"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9"/>
          <p:cNvPicPr preferRelativeResize="0"/>
          <p:nvPr/>
        </p:nvPicPr>
        <p:blipFill rotWithShape="1">
          <a:blip r:embed="rId3">
            <a:alphaModFix/>
          </a:blip>
          <a:srcRect b="0" l="6472" r="0" t="0"/>
          <a:stretch/>
        </p:blipFill>
        <p:spPr>
          <a:xfrm>
            <a:off x="272600" y="152400"/>
            <a:ext cx="6875648" cy="4838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95" name="Google Shape;95;p19"/>
          <p:cNvSpPr/>
          <p:nvPr/>
        </p:nvSpPr>
        <p:spPr>
          <a:xfrm>
            <a:off x="4393400" y="1821650"/>
            <a:ext cx="4104600" cy="29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9"/>
          <p:cNvSpPr txBox="1"/>
          <p:nvPr/>
        </p:nvSpPr>
        <p:spPr>
          <a:xfrm>
            <a:off x="4845800" y="2131325"/>
            <a:ext cx="3524400" cy="23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chemeClr val="dk2"/>
                </a:solidFill>
              </a:rPr>
              <a:t>1 853 </a:t>
            </a:r>
            <a:r>
              <a:rPr lang="ru" sz="2400">
                <a:solidFill>
                  <a:schemeClr val="dk2"/>
                </a:solidFill>
              </a:rPr>
              <a:t>участника</a:t>
            </a:r>
            <a:r>
              <a:rPr b="1" lang="ru" sz="2400">
                <a:solidFill>
                  <a:schemeClr val="dk2"/>
                </a:solidFill>
              </a:rPr>
              <a:t> </a:t>
            </a:r>
            <a:endParaRPr b="1" sz="24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chemeClr val="dk2"/>
                </a:solidFill>
              </a:rPr>
              <a:t>10 894 </a:t>
            </a:r>
            <a:r>
              <a:rPr lang="ru" sz="2400">
                <a:solidFill>
                  <a:schemeClr val="dk2"/>
                </a:solidFill>
              </a:rPr>
              <a:t>сообщения</a:t>
            </a:r>
            <a:endParaRPr sz="24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2"/>
                </a:solidFill>
              </a:rPr>
              <a:t>за 2 недели</a:t>
            </a:r>
            <a:endParaRPr sz="24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2"/>
                </a:solidFill>
              </a:rPr>
              <a:t>в среднем </a:t>
            </a:r>
            <a:endParaRPr sz="24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2"/>
                </a:solidFill>
              </a:rPr>
              <a:t>по</a:t>
            </a:r>
            <a:r>
              <a:rPr b="1" lang="ru" sz="2400">
                <a:solidFill>
                  <a:schemeClr val="dk2"/>
                </a:solidFill>
              </a:rPr>
              <a:t> 778 </a:t>
            </a:r>
            <a:r>
              <a:rPr lang="ru" sz="2400">
                <a:solidFill>
                  <a:schemeClr val="dk2"/>
                </a:solidFill>
              </a:rPr>
              <a:t>в день</a:t>
            </a:r>
            <a:endParaRPr sz="24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Реакция КАТБ, НПП и других Участников ВЭД</a:t>
            </a:r>
            <a:endParaRPr/>
          </a:p>
        </p:txBody>
      </p:sp>
      <p:sp>
        <p:nvSpPr>
          <p:cNvPr id="102" name="Google Shape;102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Ассоциацией направлено порядка 10 обращений по проблемным вопросам “Кеден” в государственные органы и НПП. Проведено несколько встреч в онлайн и оффлайн форматах с разработчиками и представителями ГО.  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/>
              <a:t>Обращения также направлялись НПП “Атамекен” и другими участниками рынка, включая разработчиков ПО для УВЭД: Business Insight, Sector Tree.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/>
              <a:t>Все обращения и ответы на них опубликованы на соответствующих сайтах.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 u="sng">
                <a:solidFill>
                  <a:schemeClr val="hlink"/>
                </a:solidFill>
                <a:hlinkClick r:id="rId3"/>
              </a:rPr>
              <a:t>https://kacb.kz/</a:t>
            </a:r>
            <a:r>
              <a:rPr lang="ru"/>
              <a:t>	</a:t>
            </a:r>
            <a:r>
              <a:rPr lang="ru" u="sng">
                <a:solidFill>
                  <a:schemeClr val="hlink"/>
                </a:solidFill>
                <a:hlinkClick r:id="rId4"/>
              </a:rPr>
              <a:t>https://atameken.kz/ru/search?q=кеден</a:t>
            </a:r>
            <a:r>
              <a:rPr lang="ru"/>
              <a:t> 		</a:t>
            </a:r>
            <a:r>
              <a:rPr lang="ru" u="sng">
                <a:solidFill>
                  <a:schemeClr val="hlink"/>
                </a:solidFill>
                <a:hlinkClick r:id="rId5"/>
              </a:rPr>
              <a:t>https://sector.kz/</a:t>
            </a:r>
            <a:r>
              <a:rPr lang="ru"/>
              <a:t> 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21"/>
          <p:cNvPicPr preferRelativeResize="0"/>
          <p:nvPr/>
        </p:nvPicPr>
        <p:blipFill rotWithShape="1">
          <a:blip r:embed="rId3">
            <a:alphaModFix/>
          </a:blip>
          <a:srcRect b="51886" l="0" r="0" t="0"/>
          <a:stretch/>
        </p:blipFill>
        <p:spPr>
          <a:xfrm>
            <a:off x="152400" y="152400"/>
            <a:ext cx="7810726" cy="1157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1"/>
          <p:cNvPicPr preferRelativeResize="0"/>
          <p:nvPr/>
        </p:nvPicPr>
        <p:blipFill rotWithShape="1">
          <a:blip r:embed="rId3">
            <a:alphaModFix/>
          </a:blip>
          <a:srcRect b="0" l="0" r="0" t="70862"/>
          <a:stretch/>
        </p:blipFill>
        <p:spPr>
          <a:xfrm>
            <a:off x="152400" y="1309799"/>
            <a:ext cx="7810726" cy="7009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010708"/>
            <a:ext cx="5064618" cy="28279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