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7" r:id="rId2"/>
    <p:sldId id="320" r:id="rId3"/>
    <p:sldId id="342" r:id="rId4"/>
    <p:sldId id="343" r:id="rId5"/>
    <p:sldId id="347" r:id="rId6"/>
    <p:sldId id="337" r:id="rId7"/>
    <p:sldId id="318" r:id="rId8"/>
    <p:sldId id="331" r:id="rId9"/>
  </p:sldIdLst>
  <p:sldSz cx="12192000" cy="6858000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DEF1F8"/>
    <a:srgbClr val="D1AF5A"/>
    <a:srgbClr val="CC6600"/>
    <a:srgbClr val="A1FB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173" autoAdjust="0"/>
    <p:restoredTop sz="94660" autoAdjust="0"/>
  </p:normalViewPr>
  <p:slideViewPr>
    <p:cSldViewPr snapToGrid="0">
      <p:cViewPr varScale="1">
        <p:scale>
          <a:sx n="74" d="100"/>
          <a:sy n="74" d="100"/>
        </p:scale>
        <p:origin x="78" y="336"/>
      </p:cViewPr>
      <p:guideLst>
        <p:guide orient="horz" pos="2137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28036A2-E5C7-4AA4-A023-71A9DE408B7B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CA"/>
        </a:p>
      </dgm:t>
    </dgm:pt>
    <dgm:pt modelId="{2A17E181-FAC1-4856-93B4-5CAE0CFA743B}">
      <dgm:prSet phldrT="[Текст]" custT="1"/>
      <dgm:spPr>
        <a:solidFill>
          <a:schemeClr val="accent1">
            <a:lumMod val="50000"/>
          </a:schemeClr>
        </a:solidFill>
        <a:ln>
          <a:solidFill>
            <a:schemeClr val="accent1">
              <a:lumMod val="50000"/>
            </a:schemeClr>
          </a:solidFill>
        </a:ln>
      </dgm:spPr>
      <dgm:t>
        <a:bodyPr/>
        <a:lstStyle/>
        <a:p>
          <a:r>
            <a:rPr lang="ru-RU" sz="2000" b="1" kern="1200" dirty="0">
              <a:solidFill>
                <a:prstClr val="white"/>
              </a:solidFill>
              <a:latin typeface="Calibri"/>
              <a:ea typeface="+mn-ea"/>
              <a:cs typeface="+mn-cs"/>
            </a:rPr>
            <a:t>Система внутреннего контроля</a:t>
          </a:r>
          <a:endParaRPr lang="en-CA" sz="2000" b="1" kern="1200" dirty="0">
            <a:solidFill>
              <a:prstClr val="white"/>
            </a:solidFill>
            <a:latin typeface="Calibri"/>
            <a:ea typeface="+mn-ea"/>
            <a:cs typeface="+mn-cs"/>
          </a:endParaRPr>
        </a:p>
      </dgm:t>
    </dgm:pt>
    <dgm:pt modelId="{24D65E67-1EA8-479C-B136-973C689EA6D3}" type="parTrans" cxnId="{6EFE48BA-5A92-4EC5-91E4-FB50059921C6}">
      <dgm:prSet/>
      <dgm:spPr/>
      <dgm:t>
        <a:bodyPr/>
        <a:lstStyle/>
        <a:p>
          <a:endParaRPr lang="en-CA"/>
        </a:p>
      </dgm:t>
    </dgm:pt>
    <dgm:pt modelId="{888EC850-3E75-4F6A-BCA5-DC6A95A0649F}" type="sibTrans" cxnId="{6EFE48BA-5A92-4EC5-91E4-FB50059921C6}">
      <dgm:prSet/>
      <dgm:spPr>
        <a:solidFill>
          <a:schemeClr val="accent1">
            <a:lumMod val="50000"/>
          </a:schemeClr>
        </a:solidFill>
        <a:ln w="38100">
          <a:solidFill>
            <a:srgbClr val="D1AF5A"/>
          </a:solidFill>
        </a:ln>
      </dgm:spPr>
      <dgm:t>
        <a:bodyPr/>
        <a:lstStyle/>
        <a:p>
          <a:endParaRPr lang="en-CA"/>
        </a:p>
      </dgm:t>
    </dgm:pt>
    <dgm:pt modelId="{F6DC9DE6-61FE-4530-9D20-817D4A14F138}">
      <dgm:prSet phldrT="[Текст]" custT="1"/>
      <dgm:spPr>
        <a:solidFill>
          <a:schemeClr val="accent1">
            <a:lumMod val="50000"/>
          </a:schemeClr>
        </a:solidFill>
        <a:ln>
          <a:solidFill>
            <a:schemeClr val="accent1">
              <a:lumMod val="50000"/>
            </a:schemeClr>
          </a:solidFill>
        </a:ln>
      </dgm:spPr>
      <dgm:t>
        <a:bodyPr/>
        <a:lstStyle/>
        <a:p>
          <a:endParaRPr lang="en-CA" sz="2000" kern="1200" dirty="0">
            <a:solidFill>
              <a:prstClr val="white"/>
            </a:solidFill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8E41452B-7100-4A53-ADA0-3C8C322FCD18}" type="parTrans" cxnId="{666D6E8F-7366-43E6-B9A4-D659D63FE91F}">
      <dgm:prSet/>
      <dgm:spPr/>
      <dgm:t>
        <a:bodyPr/>
        <a:lstStyle/>
        <a:p>
          <a:endParaRPr lang="en-CA"/>
        </a:p>
      </dgm:t>
    </dgm:pt>
    <dgm:pt modelId="{E327A657-679A-4AE1-B8B7-55193EC32DA8}" type="sibTrans" cxnId="{666D6E8F-7366-43E6-B9A4-D659D63FE91F}">
      <dgm:prSet/>
      <dgm:spPr/>
      <dgm:t>
        <a:bodyPr/>
        <a:lstStyle/>
        <a:p>
          <a:endParaRPr lang="en-CA"/>
        </a:p>
      </dgm:t>
    </dgm:pt>
    <dgm:pt modelId="{936D1AD9-B046-47DD-9791-81712E4D0B30}">
      <dgm:prSet phldrT="[Текст]" custT="1"/>
      <dgm:spPr>
        <a:solidFill>
          <a:schemeClr val="accent1">
            <a:lumMod val="50000"/>
          </a:schemeClr>
        </a:solidFill>
        <a:ln>
          <a:solidFill>
            <a:schemeClr val="accent1">
              <a:lumMod val="50000"/>
            </a:schemeClr>
          </a:solidFill>
        </a:ln>
      </dgm:spPr>
      <dgm:t>
        <a:bodyPr/>
        <a:lstStyle/>
        <a:p>
          <a:r>
            <a:rPr lang="ru-RU" sz="2000" b="1" kern="1200" dirty="0">
              <a:solidFill>
                <a:prstClr val="white"/>
              </a:solidFill>
              <a:latin typeface="Calibri"/>
              <a:ea typeface="+mn-ea"/>
              <a:cs typeface="+mn-cs"/>
            </a:rPr>
            <a:t>Возобновление государственного регулирования деятельности таможенных брокеров</a:t>
          </a:r>
          <a:br>
            <a:rPr lang="ru-RU" sz="2000" b="1" kern="1200" dirty="0">
              <a:solidFill>
                <a:prstClr val="white"/>
              </a:solidFill>
              <a:latin typeface="Calibri"/>
              <a:ea typeface="+mn-ea"/>
              <a:cs typeface="+mn-cs"/>
            </a:rPr>
          </a:br>
          <a:r>
            <a:rPr lang="ru-RU" sz="2000" b="1" kern="1200" dirty="0">
              <a:solidFill>
                <a:prstClr val="white"/>
              </a:solidFill>
              <a:latin typeface="Calibri"/>
              <a:ea typeface="+mn-ea"/>
              <a:cs typeface="+mn-cs"/>
            </a:rPr>
            <a:t>с 18 марта 2025 года</a:t>
          </a:r>
          <a:endParaRPr lang="en-CA" sz="2000" b="1" kern="1200" dirty="0">
            <a:solidFill>
              <a:prstClr val="white"/>
            </a:solidFill>
            <a:latin typeface="Calibri"/>
            <a:ea typeface="+mn-ea"/>
            <a:cs typeface="+mn-cs"/>
          </a:endParaRPr>
        </a:p>
      </dgm:t>
    </dgm:pt>
    <dgm:pt modelId="{0DE46364-03B5-4242-8457-DD9909922350}" type="parTrans" cxnId="{A99F82E3-B09D-4683-AEC8-8D652903C3C1}">
      <dgm:prSet/>
      <dgm:spPr/>
      <dgm:t>
        <a:bodyPr/>
        <a:lstStyle/>
        <a:p>
          <a:endParaRPr lang="en-CA"/>
        </a:p>
      </dgm:t>
    </dgm:pt>
    <dgm:pt modelId="{F6D71535-BBAD-4A9F-9602-A6FB6369F6C7}" type="sibTrans" cxnId="{A99F82E3-B09D-4683-AEC8-8D652903C3C1}">
      <dgm:prSet/>
      <dgm:spPr/>
      <dgm:t>
        <a:bodyPr/>
        <a:lstStyle/>
        <a:p>
          <a:endParaRPr lang="en-CA"/>
        </a:p>
      </dgm:t>
    </dgm:pt>
    <dgm:pt modelId="{BDFCDDBE-E4C5-4C9A-96C9-852C8378ADE2}" type="pres">
      <dgm:prSet presAssocID="{428036A2-E5C7-4AA4-A023-71A9DE408B7B}" presName="Name0" presStyleCnt="0">
        <dgm:presLayoutVars>
          <dgm:chMax val="7"/>
          <dgm:chPref val="7"/>
          <dgm:dir/>
        </dgm:presLayoutVars>
      </dgm:prSet>
      <dgm:spPr/>
    </dgm:pt>
    <dgm:pt modelId="{FBBFD843-88A2-4E45-AF35-FAF3F76359D5}" type="pres">
      <dgm:prSet presAssocID="{428036A2-E5C7-4AA4-A023-71A9DE408B7B}" presName="Name1" presStyleCnt="0"/>
      <dgm:spPr/>
    </dgm:pt>
    <dgm:pt modelId="{3BFB3A1C-4C6C-4535-B806-074F2883A3DE}" type="pres">
      <dgm:prSet presAssocID="{428036A2-E5C7-4AA4-A023-71A9DE408B7B}" presName="cycle" presStyleCnt="0"/>
      <dgm:spPr/>
    </dgm:pt>
    <dgm:pt modelId="{913D8439-F850-4060-BBC3-C91E98E9FD24}" type="pres">
      <dgm:prSet presAssocID="{428036A2-E5C7-4AA4-A023-71A9DE408B7B}" presName="srcNode" presStyleLbl="node1" presStyleIdx="0" presStyleCnt="3"/>
      <dgm:spPr/>
    </dgm:pt>
    <dgm:pt modelId="{B4FDB80C-8071-4C41-85CE-99160495EA27}" type="pres">
      <dgm:prSet presAssocID="{428036A2-E5C7-4AA4-A023-71A9DE408B7B}" presName="conn" presStyleLbl="parChTrans1D2" presStyleIdx="0" presStyleCnt="1"/>
      <dgm:spPr/>
    </dgm:pt>
    <dgm:pt modelId="{F545971D-0822-4127-9D39-E25CD600E71C}" type="pres">
      <dgm:prSet presAssocID="{428036A2-E5C7-4AA4-A023-71A9DE408B7B}" presName="extraNode" presStyleLbl="node1" presStyleIdx="0" presStyleCnt="3"/>
      <dgm:spPr/>
    </dgm:pt>
    <dgm:pt modelId="{8B8F47E2-4D8D-4FF6-A7E6-B237AA493F66}" type="pres">
      <dgm:prSet presAssocID="{428036A2-E5C7-4AA4-A023-71A9DE408B7B}" presName="dstNode" presStyleLbl="node1" presStyleIdx="0" presStyleCnt="3"/>
      <dgm:spPr/>
    </dgm:pt>
    <dgm:pt modelId="{6811F969-FC2A-4431-8C3A-350C65F456F3}" type="pres">
      <dgm:prSet presAssocID="{2A17E181-FAC1-4856-93B4-5CAE0CFA743B}" presName="text_1" presStyleLbl="node1" presStyleIdx="0" presStyleCnt="3" custScaleX="102554">
        <dgm:presLayoutVars>
          <dgm:bulletEnabled val="1"/>
        </dgm:presLayoutVars>
      </dgm:prSet>
      <dgm:spPr/>
    </dgm:pt>
    <dgm:pt modelId="{B858F71A-B92C-4328-AC57-02A58F35319D}" type="pres">
      <dgm:prSet presAssocID="{2A17E181-FAC1-4856-93B4-5CAE0CFA743B}" presName="accent_1" presStyleCnt="0"/>
      <dgm:spPr/>
    </dgm:pt>
    <dgm:pt modelId="{80E9D9A1-E25D-4454-BCDF-69B73D358BD7}" type="pres">
      <dgm:prSet presAssocID="{2A17E181-FAC1-4856-93B4-5CAE0CFA743B}" presName="accentRepeatNode" presStyleLbl="solidFgAcc1" presStyleIdx="0" presStyleCnt="3"/>
      <dgm:spPr>
        <a:xfrm>
          <a:off x="77556" y="421501"/>
          <a:ext cx="1405004" cy="1405004"/>
        </a:xfrm>
        <a:prstGeom prst="ellipse">
          <a:avLst/>
        </a:prstGeom>
        <a:solidFill>
          <a:srgbClr val="5B9BD5">
            <a:lumMod val="20000"/>
            <a:lumOff val="80000"/>
          </a:srgbClr>
        </a:solidFill>
        <a:ln w="28575" cap="flat" cmpd="sng" algn="ctr">
          <a:solidFill>
            <a:srgbClr val="D1AF5A"/>
          </a:solidFill>
          <a:prstDash val="solid"/>
          <a:miter lim="800000"/>
        </a:ln>
        <a:effectLst/>
      </dgm:spPr>
    </dgm:pt>
    <dgm:pt modelId="{E3CF2ED8-4DF1-4406-AD2D-552C0B4DCD05}" type="pres">
      <dgm:prSet presAssocID="{F6DC9DE6-61FE-4530-9D20-817D4A14F138}" presName="text_2" presStyleLbl="node1" presStyleIdx="1" presStyleCnt="3" custScaleX="97914" custScaleY="106790" custLinFactNeighborX="2293" custLinFactNeighborY="0">
        <dgm:presLayoutVars>
          <dgm:bulletEnabled val="1"/>
        </dgm:presLayoutVars>
      </dgm:prSet>
      <dgm:spPr/>
    </dgm:pt>
    <dgm:pt modelId="{81F513D6-B502-4D20-BC00-25D82288DFF8}" type="pres">
      <dgm:prSet presAssocID="{F6DC9DE6-61FE-4530-9D20-817D4A14F138}" presName="accent_2" presStyleCnt="0"/>
      <dgm:spPr/>
    </dgm:pt>
    <dgm:pt modelId="{F3AED560-A4A8-47E6-8641-655A5959C217}" type="pres">
      <dgm:prSet presAssocID="{F6DC9DE6-61FE-4530-9D20-817D4A14F138}" presName="accentRepeatNode" presStyleLbl="solidFgAcc1" presStyleIdx="1" presStyleCnt="3" custScaleX="104831" custScaleY="103934" custLinFactNeighborX="-12780" custLinFactNeighborY="2502"/>
      <dgm:spPr>
        <a:xfrm>
          <a:off x="450059" y="1648133"/>
          <a:ext cx="1080729" cy="1080729"/>
        </a:xfrm>
        <a:prstGeom prst="ellipse">
          <a:avLst/>
        </a:prstGeom>
        <a:solidFill>
          <a:schemeClr val="accent5">
            <a:lumMod val="20000"/>
            <a:lumOff val="80000"/>
          </a:schemeClr>
        </a:solidFill>
        <a:ln w="28575" cap="flat" cmpd="sng" algn="ctr">
          <a:solidFill>
            <a:srgbClr val="D1AF5A"/>
          </a:solidFill>
          <a:prstDash val="solid"/>
          <a:miter lim="800000"/>
        </a:ln>
        <a:effectLst/>
      </dgm:spPr>
    </dgm:pt>
    <dgm:pt modelId="{2EFE24A5-DBA3-4EEF-9196-F9F10B06BA31}" type="pres">
      <dgm:prSet presAssocID="{936D1AD9-B046-47DD-9791-81712E4D0B30}" presName="text_3" presStyleLbl="node1" presStyleIdx="2" presStyleCnt="3" custScaleX="102075" custScaleY="111905">
        <dgm:presLayoutVars>
          <dgm:bulletEnabled val="1"/>
        </dgm:presLayoutVars>
      </dgm:prSet>
      <dgm:spPr/>
    </dgm:pt>
    <dgm:pt modelId="{F0CA8C5E-7391-434D-8297-87EB8887DECD}" type="pres">
      <dgm:prSet presAssocID="{936D1AD9-B046-47DD-9791-81712E4D0B30}" presName="accent_3" presStyleCnt="0"/>
      <dgm:spPr/>
    </dgm:pt>
    <dgm:pt modelId="{7D4E72E7-8154-4277-929F-6DBCCDAD5ECE}" type="pres">
      <dgm:prSet presAssocID="{936D1AD9-B046-47DD-9791-81712E4D0B30}" presName="accentRepeatNode" presStyleLbl="solidFgAcc1" presStyleIdx="2" presStyleCnt="3"/>
      <dgm:spPr>
        <a:xfrm>
          <a:off x="77556" y="3793511"/>
          <a:ext cx="1405004" cy="1405004"/>
        </a:xfrm>
        <a:prstGeom prst="ellipse">
          <a:avLst/>
        </a:prstGeom>
        <a:solidFill>
          <a:srgbClr val="5B9BD5">
            <a:lumMod val="20000"/>
            <a:lumOff val="80000"/>
          </a:srgbClr>
        </a:solidFill>
        <a:ln w="28575" cap="flat" cmpd="sng" algn="ctr">
          <a:solidFill>
            <a:srgbClr val="D1AF5A"/>
          </a:solidFill>
          <a:prstDash val="solid"/>
          <a:miter lim="800000"/>
        </a:ln>
        <a:effectLst/>
      </dgm:spPr>
    </dgm:pt>
  </dgm:ptLst>
  <dgm:cxnLst>
    <dgm:cxn modelId="{E052D25C-174B-4CCD-98F8-667DEE398866}" type="presOf" srcId="{F6DC9DE6-61FE-4530-9D20-817D4A14F138}" destId="{E3CF2ED8-4DF1-4406-AD2D-552C0B4DCD05}" srcOrd="0" destOrd="0" presId="urn:microsoft.com/office/officeart/2008/layout/VerticalCurvedList"/>
    <dgm:cxn modelId="{9C5C9A68-CC85-42A4-81FF-176E969F8CDC}" type="presOf" srcId="{888EC850-3E75-4F6A-BCA5-DC6A95A0649F}" destId="{B4FDB80C-8071-4C41-85CE-99160495EA27}" srcOrd="0" destOrd="0" presId="urn:microsoft.com/office/officeart/2008/layout/VerticalCurvedList"/>
    <dgm:cxn modelId="{C10A9171-65C8-4092-8143-9C43DC293AFA}" type="presOf" srcId="{936D1AD9-B046-47DD-9791-81712E4D0B30}" destId="{2EFE24A5-DBA3-4EEF-9196-F9F10B06BA31}" srcOrd="0" destOrd="0" presId="urn:microsoft.com/office/officeart/2008/layout/VerticalCurvedList"/>
    <dgm:cxn modelId="{666D6E8F-7366-43E6-B9A4-D659D63FE91F}" srcId="{428036A2-E5C7-4AA4-A023-71A9DE408B7B}" destId="{F6DC9DE6-61FE-4530-9D20-817D4A14F138}" srcOrd="1" destOrd="0" parTransId="{8E41452B-7100-4A53-ADA0-3C8C322FCD18}" sibTransId="{E327A657-679A-4AE1-B8B7-55193EC32DA8}"/>
    <dgm:cxn modelId="{6EFE48BA-5A92-4EC5-91E4-FB50059921C6}" srcId="{428036A2-E5C7-4AA4-A023-71A9DE408B7B}" destId="{2A17E181-FAC1-4856-93B4-5CAE0CFA743B}" srcOrd="0" destOrd="0" parTransId="{24D65E67-1EA8-479C-B136-973C689EA6D3}" sibTransId="{888EC850-3E75-4F6A-BCA5-DC6A95A0649F}"/>
    <dgm:cxn modelId="{CBE7AADA-7EC2-4D18-AD80-F6217D51B3E4}" type="presOf" srcId="{428036A2-E5C7-4AA4-A023-71A9DE408B7B}" destId="{BDFCDDBE-E4C5-4C9A-96C9-852C8378ADE2}" srcOrd="0" destOrd="0" presId="urn:microsoft.com/office/officeart/2008/layout/VerticalCurvedList"/>
    <dgm:cxn modelId="{A99F82E3-B09D-4683-AEC8-8D652903C3C1}" srcId="{428036A2-E5C7-4AA4-A023-71A9DE408B7B}" destId="{936D1AD9-B046-47DD-9791-81712E4D0B30}" srcOrd="2" destOrd="0" parTransId="{0DE46364-03B5-4242-8457-DD9909922350}" sibTransId="{F6D71535-BBAD-4A9F-9602-A6FB6369F6C7}"/>
    <dgm:cxn modelId="{574829F2-F80B-4DA4-8373-AE604ADA35B4}" type="presOf" srcId="{2A17E181-FAC1-4856-93B4-5CAE0CFA743B}" destId="{6811F969-FC2A-4431-8C3A-350C65F456F3}" srcOrd="0" destOrd="0" presId="urn:microsoft.com/office/officeart/2008/layout/VerticalCurvedList"/>
    <dgm:cxn modelId="{E295B6ED-73E0-4652-9D1B-B766587DEEC1}" type="presParOf" srcId="{BDFCDDBE-E4C5-4C9A-96C9-852C8378ADE2}" destId="{FBBFD843-88A2-4E45-AF35-FAF3F76359D5}" srcOrd="0" destOrd="0" presId="urn:microsoft.com/office/officeart/2008/layout/VerticalCurvedList"/>
    <dgm:cxn modelId="{06D90B71-AF1F-41F0-8AC7-467F76473FF3}" type="presParOf" srcId="{FBBFD843-88A2-4E45-AF35-FAF3F76359D5}" destId="{3BFB3A1C-4C6C-4535-B806-074F2883A3DE}" srcOrd="0" destOrd="0" presId="urn:microsoft.com/office/officeart/2008/layout/VerticalCurvedList"/>
    <dgm:cxn modelId="{A1897D67-918F-4D4A-8F59-BCC8E9C706EC}" type="presParOf" srcId="{3BFB3A1C-4C6C-4535-B806-074F2883A3DE}" destId="{913D8439-F850-4060-BBC3-C91E98E9FD24}" srcOrd="0" destOrd="0" presId="urn:microsoft.com/office/officeart/2008/layout/VerticalCurvedList"/>
    <dgm:cxn modelId="{29E157D7-2BE6-43A0-A739-DF34607D04FC}" type="presParOf" srcId="{3BFB3A1C-4C6C-4535-B806-074F2883A3DE}" destId="{B4FDB80C-8071-4C41-85CE-99160495EA27}" srcOrd="1" destOrd="0" presId="urn:microsoft.com/office/officeart/2008/layout/VerticalCurvedList"/>
    <dgm:cxn modelId="{B09B825B-A029-42C5-A9E8-7055E5D179F6}" type="presParOf" srcId="{3BFB3A1C-4C6C-4535-B806-074F2883A3DE}" destId="{F545971D-0822-4127-9D39-E25CD600E71C}" srcOrd="2" destOrd="0" presId="urn:microsoft.com/office/officeart/2008/layout/VerticalCurvedList"/>
    <dgm:cxn modelId="{C9C68CD8-F3C6-43BD-A6B2-5F95E6C70CD1}" type="presParOf" srcId="{3BFB3A1C-4C6C-4535-B806-074F2883A3DE}" destId="{8B8F47E2-4D8D-4FF6-A7E6-B237AA493F66}" srcOrd="3" destOrd="0" presId="urn:microsoft.com/office/officeart/2008/layout/VerticalCurvedList"/>
    <dgm:cxn modelId="{E412B35B-8139-4B73-AB13-BC20D6D6301D}" type="presParOf" srcId="{FBBFD843-88A2-4E45-AF35-FAF3F76359D5}" destId="{6811F969-FC2A-4431-8C3A-350C65F456F3}" srcOrd="1" destOrd="0" presId="urn:microsoft.com/office/officeart/2008/layout/VerticalCurvedList"/>
    <dgm:cxn modelId="{4BD818C0-C906-43AC-818F-96FC63F74D0F}" type="presParOf" srcId="{FBBFD843-88A2-4E45-AF35-FAF3F76359D5}" destId="{B858F71A-B92C-4328-AC57-02A58F35319D}" srcOrd="2" destOrd="0" presId="urn:microsoft.com/office/officeart/2008/layout/VerticalCurvedList"/>
    <dgm:cxn modelId="{64061BE9-FD0F-449F-BFF3-5342CFB56B4D}" type="presParOf" srcId="{B858F71A-B92C-4328-AC57-02A58F35319D}" destId="{80E9D9A1-E25D-4454-BCDF-69B73D358BD7}" srcOrd="0" destOrd="0" presId="urn:microsoft.com/office/officeart/2008/layout/VerticalCurvedList"/>
    <dgm:cxn modelId="{B0D2B162-2460-4783-BA5E-60B9F012ACDE}" type="presParOf" srcId="{FBBFD843-88A2-4E45-AF35-FAF3F76359D5}" destId="{E3CF2ED8-4DF1-4406-AD2D-552C0B4DCD05}" srcOrd="3" destOrd="0" presId="urn:microsoft.com/office/officeart/2008/layout/VerticalCurvedList"/>
    <dgm:cxn modelId="{126553FA-AAE9-42E8-9291-B459FB53D2B2}" type="presParOf" srcId="{FBBFD843-88A2-4E45-AF35-FAF3F76359D5}" destId="{81F513D6-B502-4D20-BC00-25D82288DFF8}" srcOrd="4" destOrd="0" presId="urn:microsoft.com/office/officeart/2008/layout/VerticalCurvedList"/>
    <dgm:cxn modelId="{0FA43047-2E77-46A7-A7CF-8608B24FBE89}" type="presParOf" srcId="{81F513D6-B502-4D20-BC00-25D82288DFF8}" destId="{F3AED560-A4A8-47E6-8641-655A5959C217}" srcOrd="0" destOrd="0" presId="urn:microsoft.com/office/officeart/2008/layout/VerticalCurvedList"/>
    <dgm:cxn modelId="{A0DF2D6B-B73D-4480-A0B9-30B8365338C5}" type="presParOf" srcId="{FBBFD843-88A2-4E45-AF35-FAF3F76359D5}" destId="{2EFE24A5-DBA3-4EEF-9196-F9F10B06BA31}" srcOrd="5" destOrd="0" presId="urn:microsoft.com/office/officeart/2008/layout/VerticalCurvedList"/>
    <dgm:cxn modelId="{950C4D94-B093-44AF-8643-BE89BADCB96C}" type="presParOf" srcId="{FBBFD843-88A2-4E45-AF35-FAF3F76359D5}" destId="{F0CA8C5E-7391-434D-8297-87EB8887DECD}" srcOrd="6" destOrd="0" presId="urn:microsoft.com/office/officeart/2008/layout/VerticalCurvedList"/>
    <dgm:cxn modelId="{2CA93562-6974-4595-AC9E-21FFF538DB3D}" type="presParOf" srcId="{F0CA8C5E-7391-434D-8297-87EB8887DECD}" destId="{7D4E72E7-8154-4277-929F-6DBCCDAD5ECE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FDB80C-8071-4C41-85CE-99160495EA27}">
      <dsp:nvSpPr>
        <dsp:cNvPr id="0" name=""/>
        <dsp:cNvSpPr/>
      </dsp:nvSpPr>
      <dsp:spPr>
        <a:xfrm>
          <a:off x="-6386127" y="-972042"/>
          <a:ext cx="7564102" cy="7564102"/>
        </a:xfrm>
        <a:prstGeom prst="blockArc">
          <a:avLst>
            <a:gd name="adj1" fmla="val 18900000"/>
            <a:gd name="adj2" fmla="val 2700000"/>
            <a:gd name="adj3" fmla="val 286"/>
          </a:avLst>
        </a:prstGeom>
        <a:solidFill>
          <a:schemeClr val="accent1">
            <a:lumMod val="50000"/>
          </a:schemeClr>
        </a:solidFill>
        <a:ln w="38100" cap="flat" cmpd="sng" algn="ctr">
          <a:solidFill>
            <a:srgbClr val="D1AF5A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811F969-FC2A-4431-8C3A-350C65F456F3}">
      <dsp:nvSpPr>
        <dsp:cNvPr id="0" name=""/>
        <dsp:cNvSpPr/>
      </dsp:nvSpPr>
      <dsp:spPr>
        <a:xfrm>
          <a:off x="679411" y="562001"/>
          <a:ext cx="5388528" cy="1124003"/>
        </a:xfrm>
        <a:prstGeom prst="rect">
          <a:avLst/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accent1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92178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solidFill>
                <a:prstClr val="white"/>
              </a:solidFill>
              <a:latin typeface="Calibri"/>
              <a:ea typeface="+mn-ea"/>
              <a:cs typeface="+mn-cs"/>
            </a:rPr>
            <a:t>Система внутреннего контроля</a:t>
          </a:r>
          <a:endParaRPr lang="en-CA" sz="2000" b="1" kern="1200" dirty="0">
            <a:solidFill>
              <a:prstClr val="white"/>
            </a:solidFill>
            <a:latin typeface="Calibri"/>
            <a:ea typeface="+mn-ea"/>
            <a:cs typeface="+mn-cs"/>
          </a:endParaRPr>
        </a:p>
      </dsp:txBody>
      <dsp:txXfrm>
        <a:off x="679411" y="562001"/>
        <a:ext cx="5388528" cy="1124003"/>
      </dsp:txXfrm>
    </dsp:sp>
    <dsp:sp modelId="{80E9D9A1-E25D-4454-BCDF-69B73D358BD7}">
      <dsp:nvSpPr>
        <dsp:cNvPr id="0" name=""/>
        <dsp:cNvSpPr/>
      </dsp:nvSpPr>
      <dsp:spPr>
        <a:xfrm>
          <a:off x="44007" y="421501"/>
          <a:ext cx="1405004" cy="1405004"/>
        </a:xfrm>
        <a:prstGeom prst="ellipse">
          <a:avLst/>
        </a:prstGeom>
        <a:solidFill>
          <a:srgbClr val="5B9BD5">
            <a:lumMod val="20000"/>
            <a:lumOff val="80000"/>
          </a:srgbClr>
        </a:solidFill>
        <a:ln w="28575" cap="flat" cmpd="sng" algn="ctr">
          <a:solidFill>
            <a:srgbClr val="D1AF5A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CF2ED8-4DF1-4406-AD2D-552C0B4DCD05}">
      <dsp:nvSpPr>
        <dsp:cNvPr id="0" name=""/>
        <dsp:cNvSpPr/>
      </dsp:nvSpPr>
      <dsp:spPr>
        <a:xfrm>
          <a:off x="1316739" y="2209846"/>
          <a:ext cx="4744674" cy="1200323"/>
        </a:xfrm>
        <a:prstGeom prst="rect">
          <a:avLst/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accent1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92178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CA" sz="2000" kern="1200" dirty="0">
            <a:solidFill>
              <a:prstClr val="white"/>
            </a:solidFill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1316739" y="2209846"/>
        <a:ext cx="4744674" cy="1200323"/>
      </dsp:txXfrm>
    </dsp:sp>
    <dsp:sp modelId="{F3AED560-A4A8-47E6-8641-655A5959C217}">
      <dsp:nvSpPr>
        <dsp:cNvPr id="0" name=""/>
        <dsp:cNvSpPr/>
      </dsp:nvSpPr>
      <dsp:spPr>
        <a:xfrm>
          <a:off x="239085" y="2115023"/>
          <a:ext cx="1472880" cy="1460277"/>
        </a:xfrm>
        <a:prstGeom prst="ellipse">
          <a:avLst/>
        </a:prstGeom>
        <a:solidFill>
          <a:schemeClr val="accent5">
            <a:lumMod val="20000"/>
            <a:lumOff val="80000"/>
          </a:schemeClr>
        </a:solidFill>
        <a:ln w="28575" cap="flat" cmpd="sng" algn="ctr">
          <a:solidFill>
            <a:srgbClr val="D1AF5A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EFE24A5-DBA3-4EEF-9196-F9F10B06BA31}">
      <dsp:nvSpPr>
        <dsp:cNvPr id="0" name=""/>
        <dsp:cNvSpPr/>
      </dsp:nvSpPr>
      <dsp:spPr>
        <a:xfrm>
          <a:off x="691995" y="3867105"/>
          <a:ext cx="5363359" cy="1257816"/>
        </a:xfrm>
        <a:prstGeom prst="rect">
          <a:avLst/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accent1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92178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solidFill>
                <a:prstClr val="white"/>
              </a:solidFill>
              <a:latin typeface="Calibri"/>
              <a:ea typeface="+mn-ea"/>
              <a:cs typeface="+mn-cs"/>
            </a:rPr>
            <a:t>Возобновление государственного регулирования деятельности таможенных брокеров</a:t>
          </a:r>
          <a:br>
            <a:rPr lang="ru-RU" sz="2000" b="1" kern="1200" dirty="0">
              <a:solidFill>
                <a:prstClr val="white"/>
              </a:solidFill>
              <a:latin typeface="Calibri"/>
              <a:ea typeface="+mn-ea"/>
              <a:cs typeface="+mn-cs"/>
            </a:rPr>
          </a:br>
          <a:r>
            <a:rPr lang="ru-RU" sz="2000" b="1" kern="1200" dirty="0">
              <a:solidFill>
                <a:prstClr val="white"/>
              </a:solidFill>
              <a:latin typeface="Calibri"/>
              <a:ea typeface="+mn-ea"/>
              <a:cs typeface="+mn-cs"/>
            </a:rPr>
            <a:t>с 18 марта 2025 года</a:t>
          </a:r>
          <a:endParaRPr lang="en-CA" sz="2000" b="1" kern="1200" dirty="0">
            <a:solidFill>
              <a:prstClr val="white"/>
            </a:solidFill>
            <a:latin typeface="Calibri"/>
            <a:ea typeface="+mn-ea"/>
            <a:cs typeface="+mn-cs"/>
          </a:endParaRPr>
        </a:p>
      </dsp:txBody>
      <dsp:txXfrm>
        <a:off x="691995" y="3867105"/>
        <a:ext cx="5363359" cy="1257816"/>
      </dsp:txXfrm>
    </dsp:sp>
    <dsp:sp modelId="{7D4E72E7-8154-4277-929F-6DBCCDAD5ECE}">
      <dsp:nvSpPr>
        <dsp:cNvPr id="0" name=""/>
        <dsp:cNvSpPr/>
      </dsp:nvSpPr>
      <dsp:spPr>
        <a:xfrm>
          <a:off x="44007" y="3793511"/>
          <a:ext cx="1405004" cy="1405004"/>
        </a:xfrm>
        <a:prstGeom prst="ellipse">
          <a:avLst/>
        </a:prstGeom>
        <a:solidFill>
          <a:srgbClr val="5B9BD5">
            <a:lumMod val="20000"/>
            <a:lumOff val="80000"/>
          </a:srgbClr>
        </a:solidFill>
        <a:ln w="28575" cap="flat" cmpd="sng" algn="ctr">
          <a:solidFill>
            <a:srgbClr val="D1AF5A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25.09.2025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079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25.09.2025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5727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25.09.2025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2261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25.09.2025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3711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25.09.2025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6369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25.09.2025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5762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25.09.2025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002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25.09.2025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5335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25.09.2025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8754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25.09.2025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5695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25.09.2025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4169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FFB779-270B-4192-84BA-A697F48306DC}" type="datetimeFigureOut">
              <a:rPr lang="ru-RU" smtClean="0"/>
              <a:pPr/>
              <a:t>25.09.2025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C19C-03DA-4066-9FF7-D0BF1BC6D6F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4979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Рисунок 3" descr="Изображение выглядит как небо, внешний, облака&#10;&#10;Автоматически созданное описание">
            <a:extLst>
              <a:ext uri="{FF2B5EF4-FFF2-40B4-BE49-F238E27FC236}">
                <a16:creationId xmlns:a16="http://schemas.microsoft.com/office/drawing/2014/main" id="{E96DF29C-EC2D-40E7-8F9E-9CE221A4B6E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t="1334"/>
          <a:stretch/>
        </p:blipFill>
        <p:spPr>
          <a:xfrm>
            <a:off x="0" y="1282"/>
            <a:ext cx="12191980" cy="6856718"/>
          </a:xfrm>
          <a:prstGeom prst="rect">
            <a:avLst/>
          </a:prstGeom>
          <a:effectLst>
            <a:glow rad="1409700">
              <a:schemeClr val="bg1">
                <a:alpha val="20000"/>
              </a:schemeClr>
            </a:glow>
            <a:softEdge rad="292100"/>
          </a:effec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D74F28F-5735-484D-BF07-2C02EE6D4A2C}"/>
              </a:ext>
            </a:extLst>
          </p:cNvPr>
          <p:cNvSpPr txBox="1"/>
          <p:nvPr/>
        </p:nvSpPr>
        <p:spPr>
          <a:xfrm>
            <a:off x="9954385" y="357616"/>
            <a:ext cx="21315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chemeClr val="accent1">
                    <a:lumMod val="75000"/>
                  </a:schemeClr>
                </a:solidFill>
              </a:rPr>
              <a:t>2025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BDE3DA1-370F-4F1E-C8AA-6AF51CCDCFF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2051" y="351796"/>
            <a:ext cx="2709092" cy="70964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05DF4F5-30A4-D0EC-04E1-0E91653A8E04}"/>
              </a:ext>
            </a:extLst>
          </p:cNvPr>
          <p:cNvSpPr txBox="1"/>
          <p:nvPr/>
        </p:nvSpPr>
        <p:spPr>
          <a:xfrm>
            <a:off x="6954591" y="4851022"/>
            <a:ext cx="47071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Чесалин Сергей Александрович  </a:t>
            </a:r>
          </a:p>
          <a:p>
            <a:pPr algn="r"/>
            <a:endParaRPr lang="ru-RU" sz="2000" b="1" dirty="0">
              <a:solidFill>
                <a:schemeClr val="accent1">
                  <a:lumMod val="50000"/>
                </a:schemeClr>
              </a:solidFill>
            </a:endParaRPr>
          </a:p>
          <a:p>
            <a:pPr algn="r"/>
            <a:r>
              <a:rPr lang="ru-RU" sz="1600" b="1" dirty="0">
                <a:solidFill>
                  <a:schemeClr val="accent1">
                    <a:lumMod val="50000"/>
                  </a:schemeClr>
                </a:solidFill>
              </a:rPr>
              <a:t>Советник Председателя Правления Ассоциации </a:t>
            </a:r>
            <a:br>
              <a:rPr lang="ru-RU" sz="16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</a:rPr>
              <a:t>Саморегулируемая организация «НОТП» </a:t>
            </a:r>
          </a:p>
        </p:txBody>
      </p:sp>
      <p:pic>
        <p:nvPicPr>
          <p:cNvPr id="8" name="Рисунок 7" descr="Изображение выглядит как текст, знак, часы&#10;&#10;Автоматически созданное описание">
            <a:extLst>
              <a:ext uri="{FF2B5EF4-FFF2-40B4-BE49-F238E27FC236}">
                <a16:creationId xmlns:a16="http://schemas.microsoft.com/office/drawing/2014/main" id="{5FF53B05-8426-598B-B913-EA48B4CE105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803" y="357616"/>
            <a:ext cx="2800532" cy="74611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098BF99-09EE-87CB-CCBC-B1BA4BFA85AB}"/>
              </a:ext>
            </a:extLst>
          </p:cNvPr>
          <p:cNvSpPr txBox="1"/>
          <p:nvPr/>
        </p:nvSpPr>
        <p:spPr>
          <a:xfrm>
            <a:off x="1532802" y="2072120"/>
            <a:ext cx="8942624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chemeClr val="accent1">
                    <a:lumMod val="50000"/>
                  </a:schemeClr>
                </a:solidFill>
              </a:rPr>
              <a:t>Саморегулирование деятельности таможенных представителей </a:t>
            </a:r>
            <a:br>
              <a:rPr lang="ru-RU" sz="44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4400" b="1" dirty="0">
                <a:solidFill>
                  <a:schemeClr val="accent1">
                    <a:lumMod val="50000"/>
                  </a:schemeClr>
                </a:solidFill>
              </a:rPr>
              <a:t>в Российской Федерации</a:t>
            </a:r>
          </a:p>
        </p:txBody>
      </p:sp>
    </p:spTree>
    <p:extLst>
      <p:ext uri="{BB962C8B-B14F-4D97-AF65-F5344CB8AC3E}">
        <p14:creationId xmlns:p14="http://schemas.microsoft.com/office/powerpoint/2010/main" val="980868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-1"/>
            <a:ext cx="878048" cy="6858000"/>
          </a:xfrm>
          <a:prstGeom prst="rect">
            <a:avLst/>
          </a:prstGeom>
          <a:solidFill>
            <a:srgbClr val="D1AF5A"/>
          </a:solidFill>
          <a:ln>
            <a:solidFill>
              <a:srgbClr val="D1AF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3800" b="1" dirty="0">
              <a:ln w="38100">
                <a:solidFill>
                  <a:schemeClr val="bg1"/>
                </a:solidFill>
              </a:ln>
              <a:noFill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6B2AFD-977D-4FDD-9BC4-56FCC5ECD9CE}"/>
              </a:ext>
            </a:extLst>
          </p:cNvPr>
          <p:cNvSpPr txBox="1"/>
          <p:nvPr/>
        </p:nvSpPr>
        <p:spPr>
          <a:xfrm>
            <a:off x="2093976" y="725758"/>
            <a:ext cx="8156448" cy="6034665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endParaRPr lang="en-US" sz="1600" b="1" dirty="0">
              <a:solidFill>
                <a:schemeClr val="accent1">
                  <a:lumMod val="50000"/>
                </a:schemeClr>
              </a:solidFill>
              <a:cs typeface="Calibri" panose="020F0502020204030204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A8F93EA-7897-188D-2F89-3E0CBA2CF599}"/>
              </a:ext>
            </a:extLst>
          </p:cNvPr>
          <p:cNvSpPr txBox="1"/>
          <p:nvPr/>
        </p:nvSpPr>
        <p:spPr>
          <a:xfrm>
            <a:off x="5357836" y="911530"/>
            <a:ext cx="2664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78047" y="1971925"/>
            <a:ext cx="39091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СССР и ранняя России </a:t>
            </a:r>
            <a:br>
              <a:rPr lang="ru-RU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(до 1990-х гг.) 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A0C5B6E-0697-FD8D-2D74-D541313566FD}"/>
              </a:ext>
            </a:extLst>
          </p:cNvPr>
          <p:cNvSpPr/>
          <p:nvPr/>
        </p:nvSpPr>
        <p:spPr>
          <a:xfrm>
            <a:off x="4151623" y="1967223"/>
            <a:ext cx="492517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После распада СССР и перехода</a:t>
            </a:r>
            <a:br>
              <a:rPr lang="ru-RU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 к рыночной экономике</a:t>
            </a:r>
            <a:br>
              <a:rPr lang="ru-RU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 (1990-е – начало 2000-х)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058E1D9-0E73-8FA5-C141-DD28F354E87F}"/>
              </a:ext>
            </a:extLst>
          </p:cNvPr>
          <p:cNvSpPr txBox="1"/>
          <p:nvPr/>
        </p:nvSpPr>
        <p:spPr>
          <a:xfrm>
            <a:off x="4231831" y="4862479"/>
            <a:ext cx="492517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Ключевой поворотной точкой стало принятие Федерального закона № 315-ФЗ от 01.12.2007 </a:t>
            </a:r>
            <a:br>
              <a:rPr lang="ru-RU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«О саморегулируемых организациях»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21FFEC1-0BD1-2B7B-C40C-FB000180448D}"/>
              </a:ext>
            </a:extLst>
          </p:cNvPr>
          <p:cNvSpPr txBox="1"/>
          <p:nvPr/>
        </p:nvSpPr>
        <p:spPr>
          <a:xfrm>
            <a:off x="8739646" y="1927426"/>
            <a:ext cx="2974972" cy="1381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Современный этап</a:t>
            </a:r>
            <a:br>
              <a:rPr lang="ru-RU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 (после 2010-х)</a:t>
            </a:r>
          </a:p>
          <a:p>
            <a:pPr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br>
              <a:rPr lang="ru-RU" sz="1600" b="1" dirty="0">
                <a:solidFill>
                  <a:schemeClr val="accent1">
                    <a:lumMod val="50000"/>
                  </a:schemeClr>
                </a:solidFill>
              </a:rPr>
            </a:br>
            <a:endParaRPr lang="ru-RU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B2BF68A-8D63-990C-1E04-B36F4C1CBDCE}"/>
              </a:ext>
            </a:extLst>
          </p:cNvPr>
          <p:cNvSpPr txBox="1"/>
          <p:nvPr/>
        </p:nvSpPr>
        <p:spPr>
          <a:xfrm>
            <a:off x="993821" y="2916306"/>
            <a:ext cx="3793406" cy="1400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700" dirty="0">
                <a:solidFill>
                  <a:schemeClr val="accent1">
                    <a:lumMod val="50000"/>
                  </a:schemeClr>
                </a:solidFill>
              </a:rPr>
              <a:t>Функции контроля и надзора полностью принадлежат государству</a:t>
            </a:r>
            <a:br>
              <a:rPr lang="ru-RU" sz="17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700" dirty="0">
                <a:solidFill>
                  <a:schemeClr val="accent1">
                    <a:lumMod val="50000"/>
                  </a:schemeClr>
                </a:solidFill>
              </a:rPr>
              <a:t> и реализовываются посредством лицензирования</a:t>
            </a:r>
            <a:br>
              <a:rPr lang="ru-RU" sz="17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700" dirty="0">
                <a:solidFill>
                  <a:schemeClr val="accent1">
                    <a:lumMod val="50000"/>
                  </a:schemeClr>
                </a:solidFill>
              </a:rPr>
              <a:t> и государственных стандартов (ГОСТ)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093AF11-BCC9-7652-03A7-D671D892EFEA}"/>
              </a:ext>
            </a:extLst>
          </p:cNvPr>
          <p:cNvSpPr txBox="1"/>
          <p:nvPr/>
        </p:nvSpPr>
        <p:spPr>
          <a:xfrm>
            <a:off x="4908566" y="2930350"/>
            <a:ext cx="3571711" cy="1400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700" dirty="0">
                <a:solidFill>
                  <a:schemeClr val="accent1">
                    <a:lumMod val="50000"/>
                  </a:schemeClr>
                </a:solidFill>
              </a:rPr>
              <a:t>Государственный контроль резко ослабевает. </a:t>
            </a:r>
            <a:br>
              <a:rPr lang="ru-RU" sz="17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700" dirty="0">
                <a:solidFill>
                  <a:schemeClr val="accent1">
                    <a:lumMod val="50000"/>
                  </a:schemeClr>
                </a:solidFill>
              </a:rPr>
              <a:t>Начинают стихийно возникать первые профессиональные объединения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095C5ED-9DA0-6A07-6754-08E14456687C}"/>
              </a:ext>
            </a:extLst>
          </p:cNvPr>
          <p:cNvSpPr txBox="1"/>
          <p:nvPr/>
        </p:nvSpPr>
        <p:spPr>
          <a:xfrm>
            <a:off x="8771063" y="2896573"/>
            <a:ext cx="2974972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700" dirty="0">
                <a:solidFill>
                  <a:schemeClr val="accent1">
                    <a:lumMod val="50000"/>
                  </a:schemeClr>
                </a:solidFill>
              </a:rPr>
              <a:t>Корректировка Закона</a:t>
            </a:r>
            <a:br>
              <a:rPr lang="ru-RU" sz="17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700" dirty="0">
                <a:solidFill>
                  <a:schemeClr val="accent1">
                    <a:lumMod val="50000"/>
                  </a:schemeClr>
                </a:solidFill>
              </a:rPr>
              <a:t> и усиление контроля</a:t>
            </a:r>
            <a:br>
              <a:rPr lang="ru-RU" sz="17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700" dirty="0">
                <a:solidFill>
                  <a:schemeClr val="accent1">
                    <a:lumMod val="50000"/>
                  </a:schemeClr>
                </a:solidFill>
              </a:rPr>
              <a:t> за деятельностью СРО</a:t>
            </a:r>
            <a:br>
              <a:rPr lang="ru-RU" sz="17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700" dirty="0">
                <a:solidFill>
                  <a:schemeClr val="accent1">
                    <a:lumMod val="50000"/>
                  </a:schemeClr>
                </a:solidFill>
              </a:rPr>
              <a:t> со стороны государства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4D3C8128-6EB6-2C90-3A4E-227BDC52DEBF}"/>
              </a:ext>
            </a:extLst>
          </p:cNvPr>
          <p:cNvSpPr/>
          <p:nvPr/>
        </p:nvSpPr>
        <p:spPr>
          <a:xfrm>
            <a:off x="878048" y="488972"/>
            <a:ext cx="10538890" cy="1143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rgbClr val="00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Прямоугольник 1"/>
          <p:cNvSpPr/>
          <p:nvPr/>
        </p:nvSpPr>
        <p:spPr>
          <a:xfrm>
            <a:off x="993821" y="678361"/>
            <a:ext cx="107168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</a:rPr>
              <a:t>Саморегулирование в России — это уникальный институт, который прошел сложный путь становления и во многом принципиально отличается от зарубежных аналогов</a:t>
            </a:r>
            <a:endParaRPr lang="ru-RU" sz="2000" b="1" dirty="0">
              <a:solidFill>
                <a:schemeClr val="bg1"/>
              </a:solidFill>
              <a:cs typeface="Gotham Pro" pitchFamily="50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E6BE2D4-74FB-F53F-8E6F-A248A680AC0B}"/>
              </a:ext>
            </a:extLst>
          </p:cNvPr>
          <p:cNvSpPr txBox="1"/>
          <p:nvPr/>
        </p:nvSpPr>
        <p:spPr>
          <a:xfrm>
            <a:off x="11131188" y="6255782"/>
            <a:ext cx="3983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66"/>
                </a:solidFill>
              </a:rPr>
              <a:t>2</a:t>
            </a:r>
            <a:endParaRPr lang="ru-RU" dirty="0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69436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32A45EC-51D3-91B1-8445-C2CD7A8417F0}"/>
              </a:ext>
            </a:extLst>
          </p:cNvPr>
          <p:cNvSpPr/>
          <p:nvPr/>
        </p:nvSpPr>
        <p:spPr>
          <a:xfrm>
            <a:off x="878048" y="488972"/>
            <a:ext cx="10538890" cy="1143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rgbClr val="00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-1"/>
            <a:ext cx="878048" cy="6858000"/>
          </a:xfrm>
          <a:prstGeom prst="rect">
            <a:avLst/>
          </a:prstGeom>
          <a:solidFill>
            <a:srgbClr val="D1AF5A"/>
          </a:solidFill>
          <a:ln>
            <a:solidFill>
              <a:srgbClr val="D1AF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3800" b="1" dirty="0">
              <a:ln w="38100">
                <a:solidFill>
                  <a:schemeClr val="bg1"/>
                </a:solidFill>
              </a:ln>
              <a:noFill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6B2AFD-977D-4FDD-9BC4-56FCC5ECD9CE}"/>
              </a:ext>
            </a:extLst>
          </p:cNvPr>
          <p:cNvSpPr txBox="1"/>
          <p:nvPr/>
        </p:nvSpPr>
        <p:spPr>
          <a:xfrm>
            <a:off x="2093976" y="725758"/>
            <a:ext cx="8156448" cy="6034665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endParaRPr lang="en-US" sz="1600" b="1" dirty="0">
              <a:solidFill>
                <a:schemeClr val="accent1">
                  <a:lumMod val="50000"/>
                </a:schemeClr>
              </a:solidFill>
              <a:cs typeface="Calibri" panose="020F0502020204030204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A8F93EA-7897-188D-2F89-3E0CBA2CF599}"/>
              </a:ext>
            </a:extLst>
          </p:cNvPr>
          <p:cNvSpPr txBox="1"/>
          <p:nvPr/>
        </p:nvSpPr>
        <p:spPr>
          <a:xfrm>
            <a:off x="5357836" y="911530"/>
            <a:ext cx="2664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996984" y="706504"/>
            <a:ext cx="107168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dirty="0">
                <a:solidFill>
                  <a:schemeClr val="bg1"/>
                </a:solidFill>
              </a:rPr>
              <a:t>Российская модель саморегулирования кардинально отличается от классических моделей, сложившихся в странах Европы и США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6D5D6758-198C-6E0B-63D0-D3B03CF136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0603242"/>
              </p:ext>
            </p:extLst>
          </p:nvPr>
        </p:nvGraphicFramePr>
        <p:xfrm>
          <a:off x="1117600" y="1914290"/>
          <a:ext cx="10299339" cy="4297680"/>
        </p:xfrm>
        <a:graphic>
          <a:graphicData uri="http://schemas.openxmlformats.org/drawingml/2006/table">
            <a:tbl>
              <a:tblPr firstRow="1">
                <a:tableStyleId>{5940675A-B579-460E-94D1-54222C63F5DA}</a:tableStyleId>
              </a:tblPr>
              <a:tblGrid>
                <a:gridCol w="3433113">
                  <a:extLst>
                    <a:ext uri="{9D8B030D-6E8A-4147-A177-3AD203B41FA5}">
                      <a16:colId xmlns:a16="http://schemas.microsoft.com/office/drawing/2014/main" val="4086177903"/>
                    </a:ext>
                  </a:extLst>
                </a:gridCol>
                <a:gridCol w="3433113">
                  <a:extLst>
                    <a:ext uri="{9D8B030D-6E8A-4147-A177-3AD203B41FA5}">
                      <a16:colId xmlns:a16="http://schemas.microsoft.com/office/drawing/2014/main" val="3336833293"/>
                    </a:ext>
                  </a:extLst>
                </a:gridCol>
                <a:gridCol w="3433113">
                  <a:extLst>
                    <a:ext uri="{9D8B030D-6E8A-4147-A177-3AD203B41FA5}">
                      <a16:colId xmlns:a16="http://schemas.microsoft.com/office/drawing/2014/main" val="130525226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Критерий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Мировой опыт </a:t>
                      </a:r>
                      <a:b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(США, Великобритания, ЕС)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Российский опыт</a:t>
                      </a:r>
                      <a:endParaRPr lang="ru-RU" sz="2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33424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Принцип членства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Добровольное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основном обязательное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5661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Роль государства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Надзорная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Доминирующая </a:t>
                      </a:r>
                      <a:br>
                        <a:rPr lang="ru-RU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 контролирующая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90129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Функции и полномочия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Разрешительные и арбитражные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Контрольно-разрешительные </a:t>
                      </a:r>
                      <a:br>
                        <a:rPr lang="ru-RU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 компенсационные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12981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Мотивация и цели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Экономическая и репутационная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Административно-вынужденная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31930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Ответственность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Коллективная репутационная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Материальная (компенсационные фонды)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61683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Исторический контекст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«Снизу вверх»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«Сверху вниз»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6131540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1932174D-32AE-4914-A0FF-B34FBBAF81F3}"/>
              </a:ext>
            </a:extLst>
          </p:cNvPr>
          <p:cNvSpPr txBox="1"/>
          <p:nvPr/>
        </p:nvSpPr>
        <p:spPr>
          <a:xfrm>
            <a:off x="11131188" y="6255782"/>
            <a:ext cx="3983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66"/>
                </a:solidFill>
              </a:rPr>
              <a:t>3</a:t>
            </a:r>
            <a:endParaRPr lang="ru-RU" dirty="0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96718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78047" y="480506"/>
            <a:ext cx="10538890" cy="1143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rgbClr val="00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" name="Прямоугольник 11"/>
          <p:cNvSpPr/>
          <p:nvPr/>
        </p:nvSpPr>
        <p:spPr>
          <a:xfrm>
            <a:off x="11330339" y="0"/>
            <a:ext cx="878048" cy="6858000"/>
          </a:xfrm>
          <a:prstGeom prst="rect">
            <a:avLst/>
          </a:prstGeom>
          <a:solidFill>
            <a:srgbClr val="D1AF5A"/>
          </a:solidFill>
          <a:ln>
            <a:solidFill>
              <a:srgbClr val="D1AF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3800" b="1" dirty="0">
              <a:ln w="38100">
                <a:solidFill>
                  <a:schemeClr val="bg1"/>
                </a:solidFill>
              </a:ln>
              <a:noFill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6B2AFD-977D-4FDD-9BC4-56FCC5ECD9CE}"/>
              </a:ext>
            </a:extLst>
          </p:cNvPr>
          <p:cNvSpPr txBox="1"/>
          <p:nvPr/>
        </p:nvSpPr>
        <p:spPr>
          <a:xfrm>
            <a:off x="2093976" y="725758"/>
            <a:ext cx="8156448" cy="6034665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endParaRPr lang="en-US" sz="1600" b="1" dirty="0">
              <a:solidFill>
                <a:schemeClr val="accent1">
                  <a:lumMod val="50000"/>
                </a:schemeClr>
              </a:solidFill>
              <a:cs typeface="Calibri" panose="020F0502020204030204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A8F93EA-7897-188D-2F89-3E0CBA2CF599}"/>
              </a:ext>
            </a:extLst>
          </p:cNvPr>
          <p:cNvSpPr txBox="1"/>
          <p:nvPr/>
        </p:nvSpPr>
        <p:spPr>
          <a:xfrm>
            <a:off x="5357836" y="911530"/>
            <a:ext cx="2664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112708" y="689516"/>
            <a:ext cx="107168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Ассоциация Саморегулируемая организация </a:t>
            </a:r>
            <a:b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«Национальное объединение таможенных представителей»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Gotham Pro" pitchFamily="50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BC49B82-A7BE-F0EE-9E9E-3A57474A5542}"/>
              </a:ext>
            </a:extLst>
          </p:cNvPr>
          <p:cNvSpPr/>
          <p:nvPr/>
        </p:nvSpPr>
        <p:spPr>
          <a:xfrm>
            <a:off x="1112708" y="1740063"/>
            <a:ext cx="974252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sz="240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 2013 году для достижения этой цели создана и зарегистрирована Ассоциация Саморегулируемая организация «Национальное объединение таможенных представителей» (НОТП), координирующая и объединяющая действия по созданию и развитию CРО </a:t>
            </a:r>
            <a:b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240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 таможенной сфере. В состав Ассоциации сегодня входит свыше 25 членов – участников рынка таможенных услуг.</a:t>
            </a:r>
            <a:endParaRPr kumimoji="0" lang="en-CA" sz="280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76B600F-1456-1BBF-17D3-10221FCD2CF1}"/>
              </a:ext>
            </a:extLst>
          </p:cNvPr>
          <p:cNvSpPr/>
          <p:nvPr/>
        </p:nvSpPr>
        <p:spPr>
          <a:xfrm>
            <a:off x="1112707" y="4164944"/>
            <a:ext cx="974252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§"/>
              <a:defRPr/>
            </a:pPr>
            <a:r>
              <a:rPr lang="ru-RU" sz="2400" b="1" dirty="0">
                <a:solidFill>
                  <a:srgbClr val="4472C4">
                    <a:lumMod val="50000"/>
                  </a:srgbClr>
                </a:solidFill>
                <a:latin typeface="Calibri"/>
              </a:rPr>
              <a:t>Цель создания НОТП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–</a:t>
            </a:r>
            <a:r>
              <a:rPr lang="ru-RU" sz="2400" b="1" dirty="0">
                <a:solidFill>
                  <a:srgbClr val="4472C4">
                    <a:lumMod val="50000"/>
                  </a:srgbClr>
                </a:solidFill>
                <a:latin typeface="Calibri"/>
              </a:rPr>
              <a:t> </a:t>
            </a:r>
            <a:r>
              <a:rPr lang="ru-RU" sz="2400" dirty="0">
                <a:solidFill>
                  <a:srgbClr val="4472C4">
                    <a:lumMod val="50000"/>
                  </a:srgbClr>
                </a:solidFill>
                <a:latin typeface="Calibri"/>
              </a:rPr>
              <a:t>достижение соответствия требованиям, установленным Федеральным законом "О саморегулируемых организациях", для приобретения статуса саморегулируемой организации в сфере таможенного дела.</a:t>
            </a:r>
            <a:endParaRPr kumimoji="0" lang="en-CA" sz="280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88C4A24-8F94-06D0-4085-E5FA81AFBDD6}"/>
              </a:ext>
            </a:extLst>
          </p:cNvPr>
          <p:cNvSpPr txBox="1"/>
          <p:nvPr/>
        </p:nvSpPr>
        <p:spPr>
          <a:xfrm>
            <a:off x="11032541" y="6274832"/>
            <a:ext cx="3983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66"/>
                </a:solidFill>
              </a:rPr>
              <a:t>4</a:t>
            </a:r>
            <a:endParaRPr lang="ru-RU" dirty="0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65844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01011D-8F5D-2AD2-3C16-B8E06A70C3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34D9D22-9ECD-5DF9-18C3-43673D0C49FA}"/>
              </a:ext>
            </a:extLst>
          </p:cNvPr>
          <p:cNvSpPr/>
          <p:nvPr/>
        </p:nvSpPr>
        <p:spPr>
          <a:xfrm>
            <a:off x="878047" y="480506"/>
            <a:ext cx="10538890" cy="1143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rgbClr val="00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2DD7EBE4-B103-32CB-85CE-D1B7D2D022C0}"/>
              </a:ext>
            </a:extLst>
          </p:cNvPr>
          <p:cNvSpPr/>
          <p:nvPr/>
        </p:nvSpPr>
        <p:spPr>
          <a:xfrm>
            <a:off x="0" y="-1"/>
            <a:ext cx="878048" cy="6858000"/>
          </a:xfrm>
          <a:prstGeom prst="rect">
            <a:avLst/>
          </a:prstGeom>
          <a:solidFill>
            <a:srgbClr val="D1AF5A"/>
          </a:solidFill>
          <a:ln>
            <a:solidFill>
              <a:srgbClr val="D1AF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3800" b="1" dirty="0">
              <a:ln w="38100">
                <a:solidFill>
                  <a:schemeClr val="bg1"/>
                </a:solidFill>
              </a:ln>
              <a:noFill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03A45C2-7FF1-63BE-3DB4-830931F0BA23}"/>
              </a:ext>
            </a:extLst>
          </p:cNvPr>
          <p:cNvSpPr txBox="1"/>
          <p:nvPr/>
        </p:nvSpPr>
        <p:spPr>
          <a:xfrm>
            <a:off x="2093976" y="725758"/>
            <a:ext cx="8156448" cy="6034665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endParaRPr lang="en-US" sz="1600" b="1" dirty="0">
              <a:solidFill>
                <a:schemeClr val="accent1">
                  <a:lumMod val="50000"/>
                </a:schemeClr>
              </a:solidFill>
              <a:cs typeface="Calibri" panose="020F0502020204030204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AAD077F-2F42-6BDB-FB83-A5E0B76500A1}"/>
              </a:ext>
            </a:extLst>
          </p:cNvPr>
          <p:cNvSpPr txBox="1"/>
          <p:nvPr/>
        </p:nvSpPr>
        <p:spPr>
          <a:xfrm>
            <a:off x="5357836" y="911530"/>
            <a:ext cx="2664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EFAB7B7-2A2E-FA4F-9742-3CCF765C61C2}"/>
              </a:ext>
            </a:extLst>
          </p:cNvPr>
          <p:cNvSpPr/>
          <p:nvPr/>
        </p:nvSpPr>
        <p:spPr>
          <a:xfrm>
            <a:off x="1112708" y="689516"/>
            <a:ext cx="107168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white"/>
                </a:solidFill>
                <a:latin typeface="Calibri"/>
              </a:rPr>
              <a:t>П</a:t>
            </a:r>
            <a:r>
              <a:rPr kumimoji="0" lang="ru-RU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роект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Федерального закона «О саморегулировании таможенных представителей в Российской Федерации»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Gotham Pro" pitchFamily="50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6473F2A-B8E3-5EAF-E849-3D5916E5BB3E}"/>
              </a:ext>
            </a:extLst>
          </p:cNvPr>
          <p:cNvSpPr/>
          <p:nvPr/>
        </p:nvSpPr>
        <p:spPr>
          <a:xfrm>
            <a:off x="927463" y="1665083"/>
            <a:ext cx="107168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sz="280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Закон предусматривает замену действующего разрешительного порядка осуществления деятельности таможенных представителей на систему саморегулируемых организаций (СРО).</a:t>
            </a:r>
            <a:endParaRPr kumimoji="0" lang="en-CA" sz="280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39A5456-06A6-D4EC-6673-0470DE02CE08}"/>
              </a:ext>
            </a:extLst>
          </p:cNvPr>
          <p:cNvSpPr txBox="1"/>
          <p:nvPr/>
        </p:nvSpPr>
        <p:spPr>
          <a:xfrm>
            <a:off x="11131188" y="6255782"/>
            <a:ext cx="3983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0066"/>
                </a:solidFill>
              </a:rPr>
              <a:t>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EE12180-FFBF-DE88-BFEB-739267098010}"/>
              </a:ext>
            </a:extLst>
          </p:cNvPr>
          <p:cNvSpPr txBox="1"/>
          <p:nvPr/>
        </p:nvSpPr>
        <p:spPr>
          <a:xfrm>
            <a:off x="1068717" y="3086320"/>
            <a:ext cx="764665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4472C4">
                    <a:lumMod val="50000"/>
                  </a:srgbClr>
                </a:solidFill>
                <a:latin typeface="Calibri"/>
              </a:rPr>
              <a:t>Ключевые положения законопроекта: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F49E6A9-EF33-BB2B-D6B9-462F60847E0B}"/>
              </a:ext>
            </a:extLst>
          </p:cNvPr>
          <p:cNvSpPr txBox="1"/>
          <p:nvPr/>
        </p:nvSpPr>
        <p:spPr>
          <a:xfrm>
            <a:off x="1213212" y="3645782"/>
            <a:ext cx="7646657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4472C4">
                    <a:lumMod val="50000"/>
                  </a:srgbClr>
                </a:solidFill>
                <a:latin typeface="Calibri"/>
              </a:rPr>
              <a:t>Статус саморегулируемой организации (СРО)</a:t>
            </a:r>
          </a:p>
          <a:p>
            <a:r>
              <a:rPr lang="ru-RU" sz="2800" dirty="0">
                <a:solidFill>
                  <a:srgbClr val="4472C4">
                    <a:lumMod val="50000"/>
                  </a:srgbClr>
                </a:solidFill>
                <a:latin typeface="Calibri"/>
              </a:rPr>
              <a:t>Членство в СРО</a:t>
            </a:r>
          </a:p>
          <a:p>
            <a:r>
              <a:rPr lang="ru-RU" sz="2800" dirty="0">
                <a:solidFill>
                  <a:srgbClr val="4472C4">
                    <a:lumMod val="50000"/>
                  </a:srgbClr>
                </a:solidFill>
                <a:latin typeface="Calibri"/>
              </a:rPr>
              <a:t>Функции СРО</a:t>
            </a:r>
          </a:p>
          <a:p>
            <a:r>
              <a:rPr lang="ru-RU" sz="2800" dirty="0">
                <a:solidFill>
                  <a:srgbClr val="4472C4">
                    <a:lumMod val="50000"/>
                  </a:srgbClr>
                </a:solidFill>
                <a:latin typeface="Calibri"/>
              </a:rPr>
              <a:t>Компенсационный фонд</a:t>
            </a:r>
          </a:p>
          <a:p>
            <a:r>
              <a:rPr lang="ru-RU" sz="2800" dirty="0">
                <a:solidFill>
                  <a:srgbClr val="4472C4">
                    <a:lumMod val="50000"/>
                  </a:srgbClr>
                </a:solidFill>
                <a:latin typeface="Calibri"/>
              </a:rPr>
              <a:t>Взаимодействие с государственными органами</a:t>
            </a:r>
          </a:p>
        </p:txBody>
      </p:sp>
    </p:spTree>
    <p:extLst>
      <p:ext uri="{BB962C8B-B14F-4D97-AF65-F5344CB8AC3E}">
        <p14:creationId xmlns:p14="http://schemas.microsoft.com/office/powerpoint/2010/main" val="9043407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ашивка 5"/>
          <p:cNvSpPr/>
          <p:nvPr/>
        </p:nvSpPr>
        <p:spPr>
          <a:xfrm>
            <a:off x="1190223" y="0"/>
            <a:ext cx="1411414" cy="1378858"/>
          </a:xfrm>
          <a:prstGeom prst="chevron">
            <a:avLst/>
          </a:prstGeom>
          <a:solidFill>
            <a:srgbClr val="D1AF5A"/>
          </a:solidFill>
          <a:ln>
            <a:solidFill>
              <a:srgbClr val="D1AF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201274" y="0"/>
            <a:ext cx="1990725" cy="6858000"/>
          </a:xfrm>
          <a:prstGeom prst="rect">
            <a:avLst/>
          </a:prstGeom>
          <a:solidFill>
            <a:srgbClr val="D1AF5A"/>
          </a:solidFill>
          <a:ln>
            <a:solidFill>
              <a:srgbClr val="D1AF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>
              <a:solidFill>
                <a:srgbClr val="D1AF5A"/>
              </a:solidFill>
            </a:endParaRPr>
          </a:p>
        </p:txBody>
      </p:sp>
      <p:sp>
        <p:nvSpPr>
          <p:cNvPr id="17" name="Нашивка 16"/>
          <p:cNvSpPr/>
          <p:nvPr/>
        </p:nvSpPr>
        <p:spPr>
          <a:xfrm>
            <a:off x="2256850" y="0"/>
            <a:ext cx="1411414" cy="1378858"/>
          </a:xfrm>
          <a:prstGeom prst="chevron">
            <a:avLst/>
          </a:prstGeom>
          <a:solidFill>
            <a:srgbClr val="D1AF5A"/>
          </a:solidFill>
          <a:ln>
            <a:solidFill>
              <a:srgbClr val="D1AF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>
              <a:solidFill>
                <a:schemeClr val="tx1"/>
              </a:solidFill>
            </a:endParaRPr>
          </a:p>
        </p:txBody>
      </p:sp>
      <p:sp>
        <p:nvSpPr>
          <p:cNvPr id="18" name="Нашивка 17"/>
          <p:cNvSpPr/>
          <p:nvPr/>
        </p:nvSpPr>
        <p:spPr>
          <a:xfrm>
            <a:off x="123596" y="0"/>
            <a:ext cx="1411414" cy="1378858"/>
          </a:xfrm>
          <a:prstGeom prst="chevron">
            <a:avLst/>
          </a:prstGeom>
          <a:solidFill>
            <a:srgbClr val="D1AF5A"/>
          </a:solidFill>
          <a:ln>
            <a:solidFill>
              <a:srgbClr val="D1AF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>
              <a:solidFill>
                <a:schemeClr val="tx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5740DEB-3400-7A99-8CF8-413969DB063D}"/>
              </a:ext>
            </a:extLst>
          </p:cNvPr>
          <p:cNvSpPr txBox="1"/>
          <p:nvPr/>
        </p:nvSpPr>
        <p:spPr>
          <a:xfrm>
            <a:off x="394801" y="1540182"/>
            <a:ext cx="1190197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4472C4">
                    <a:lumMod val="50000"/>
                  </a:srgbClr>
                </a:solidFill>
                <a:latin typeface="Calibri"/>
              </a:rPr>
              <a:t>Преимущества законопроекта </a:t>
            </a:r>
            <a:br>
              <a:rPr lang="ru-RU" sz="2800" b="1" dirty="0">
                <a:solidFill>
                  <a:srgbClr val="4472C4">
                    <a:lumMod val="50000"/>
                  </a:srgbClr>
                </a:solidFill>
                <a:latin typeface="Calibri"/>
              </a:rPr>
            </a:br>
            <a:r>
              <a:rPr lang="ru-RU" sz="2800" b="1" dirty="0">
                <a:solidFill>
                  <a:srgbClr val="4472C4">
                    <a:lumMod val="50000"/>
                  </a:srgbClr>
                </a:solidFill>
                <a:latin typeface="Calibri"/>
              </a:rPr>
              <a:t>«О саморегулировании таможенных представителей</a:t>
            </a:r>
            <a:br>
              <a:rPr lang="ru-RU" sz="2800" b="1" dirty="0">
                <a:solidFill>
                  <a:srgbClr val="4472C4">
                    <a:lumMod val="50000"/>
                  </a:srgbClr>
                </a:solidFill>
                <a:latin typeface="Calibri"/>
              </a:rPr>
            </a:br>
            <a:r>
              <a:rPr lang="ru-RU" sz="2800" b="1" dirty="0">
                <a:solidFill>
                  <a:srgbClr val="4472C4">
                    <a:lumMod val="50000"/>
                  </a:srgbClr>
                </a:solidFill>
                <a:latin typeface="Calibri"/>
              </a:rPr>
              <a:t>в Российской Федерации»:</a:t>
            </a:r>
            <a:endParaRPr lang="en-US" sz="2800" b="1" dirty="0">
              <a:solidFill>
                <a:srgbClr val="4472C4">
                  <a:lumMod val="50000"/>
                </a:srgbClr>
              </a:solidFill>
              <a:latin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6D3089-F1FA-9505-A0DE-9E5F13BD564B}"/>
              </a:ext>
            </a:extLst>
          </p:cNvPr>
          <p:cNvSpPr txBox="1"/>
          <p:nvPr/>
        </p:nvSpPr>
        <p:spPr>
          <a:xfrm>
            <a:off x="394801" y="3086501"/>
            <a:ext cx="806849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rgbClr val="4472C4">
                    <a:lumMod val="50000"/>
                  </a:srgbClr>
                </a:solidFill>
                <a:latin typeface="Calibri"/>
              </a:rPr>
              <a:t>Повышение качества услуг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rgbClr val="4472C4">
                    <a:lumMod val="50000"/>
                  </a:srgbClr>
                </a:solidFill>
                <a:latin typeface="Calibri"/>
              </a:rPr>
              <a:t>Снижение административной нагрузки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rgbClr val="4472C4">
                    <a:lumMod val="50000"/>
                  </a:srgbClr>
                </a:solidFill>
                <a:latin typeface="Calibri"/>
              </a:rPr>
              <a:t>Защита интересов потребителей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rgbClr val="4472C4">
                    <a:lumMod val="50000"/>
                  </a:srgbClr>
                </a:solidFill>
                <a:latin typeface="Calibri"/>
              </a:rPr>
              <a:t>Прозрачность</a:t>
            </a:r>
            <a:endParaRPr lang="ru-RU" sz="28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30D4D2B-0F38-CB45-8217-84D2817B8936}"/>
              </a:ext>
            </a:extLst>
          </p:cNvPr>
          <p:cNvSpPr txBox="1"/>
          <p:nvPr/>
        </p:nvSpPr>
        <p:spPr>
          <a:xfrm>
            <a:off x="11131188" y="6227207"/>
            <a:ext cx="3983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0066"/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0423541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6172200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6B2AFD-977D-4FDD-9BC4-56FCC5ECD9CE}"/>
              </a:ext>
            </a:extLst>
          </p:cNvPr>
          <p:cNvSpPr txBox="1"/>
          <p:nvPr/>
        </p:nvSpPr>
        <p:spPr>
          <a:xfrm>
            <a:off x="2093976" y="725758"/>
            <a:ext cx="8156448" cy="6034665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endParaRPr lang="en-US" sz="1600" b="1" dirty="0">
              <a:solidFill>
                <a:schemeClr val="accent1">
                  <a:lumMod val="50000"/>
                </a:schemeClr>
              </a:solidFill>
              <a:cs typeface="Calibri" panose="020F0502020204030204"/>
            </a:endParaRPr>
          </a:p>
        </p:txBody>
      </p:sp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val="1998076409"/>
              </p:ext>
            </p:extLst>
          </p:nvPr>
        </p:nvGraphicFramePr>
        <p:xfrm>
          <a:off x="5727060" y="628181"/>
          <a:ext cx="6111947" cy="56200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7" name="AutoShape 4" descr="Goal icon PNG and SVG Vector Free Downloa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18" name="AutoShape 6" descr="Goal icon PNG and SVG Vector Free Download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19" name="AutoShape 8" descr="Goal icon PNG and SVG Vector Free Download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20" name="AutoShape 12" descr="Goal icon PNG and SVG Vector Free Download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21" name="AutoShape 20" descr="Goal Icon Png #144578 - Free Icons Library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22" name="AutoShape 22" descr="Goal Icon Png #144578 - Free Icons Library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23" name="AutoShape 28" descr="Goal - Free weapons icons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5AFC59FF-800F-5A96-87F6-FE6FFEA573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51488" y="3125568"/>
            <a:ext cx="930361" cy="64505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82401FD-DDF2-23F0-DEDD-C3DEA256D773}"/>
              </a:ext>
            </a:extLst>
          </p:cNvPr>
          <p:cNvSpPr txBox="1"/>
          <p:nvPr/>
        </p:nvSpPr>
        <p:spPr>
          <a:xfrm>
            <a:off x="237658" y="2244309"/>
            <a:ext cx="545791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cs typeface="Gotham Pro" pitchFamily="50" charset="0"/>
              </a:rPr>
              <a:t>Регулирование деятельности таможенных представителей в других государствах</a:t>
            </a:r>
            <a:endParaRPr lang="en-US" sz="3200" b="1" dirty="0">
              <a:solidFill>
                <a:schemeClr val="bg1"/>
              </a:solidFill>
              <a:cs typeface="Gotham Pro" pitchFamily="50" charset="0"/>
            </a:endParaRPr>
          </a:p>
        </p:txBody>
      </p:sp>
      <p:pic>
        <p:nvPicPr>
          <p:cNvPr id="4" name="Рисунок 3" descr="беларусь.jpg">
            <a:extLst>
              <a:ext uri="{FF2B5EF4-FFF2-40B4-BE49-F238E27FC236}">
                <a16:creationId xmlns:a16="http://schemas.microsoft.com/office/drawing/2014/main" id="{FA3FA2E7-3D1D-4729-3562-316A9F6EE5C2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rcRect r="30807" b="14927"/>
          <a:stretch>
            <a:fillRect/>
          </a:stretch>
        </p:blipFill>
        <p:spPr>
          <a:xfrm>
            <a:off x="5997428" y="1464866"/>
            <a:ext cx="930361" cy="63024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9E9CF1E-BD59-3B8F-CDDC-23E317C3F105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r="19556"/>
          <a:stretch>
            <a:fillRect/>
          </a:stretch>
        </p:blipFill>
        <p:spPr>
          <a:xfrm>
            <a:off x="5997427" y="4801076"/>
            <a:ext cx="930361" cy="578266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5DD0683F-FA60-66EF-0D82-80B7B2A7259A}"/>
              </a:ext>
            </a:extLst>
          </p:cNvPr>
          <p:cNvSpPr txBox="1"/>
          <p:nvPr/>
        </p:nvSpPr>
        <p:spPr>
          <a:xfrm>
            <a:off x="7527837" y="2818974"/>
            <a:ext cx="394026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dirty="0">
                <a:solidFill>
                  <a:prstClr val="white"/>
                </a:solidFill>
                <a:latin typeface="Calibri"/>
              </a:rPr>
              <a:t>Рейтинг, проводимый </a:t>
            </a:r>
            <a:br>
              <a:rPr lang="ru-RU" sz="2000" b="1" dirty="0">
                <a:solidFill>
                  <a:prstClr val="white"/>
                </a:solidFill>
                <a:latin typeface="Calibri"/>
              </a:rPr>
            </a:br>
            <a:r>
              <a:rPr lang="ru-RU" sz="2000" b="1" dirty="0">
                <a:solidFill>
                  <a:prstClr val="white"/>
                </a:solidFill>
                <a:latin typeface="Calibri"/>
              </a:rPr>
              <a:t>Казахстанской ассоциацией</a:t>
            </a:r>
            <a:br>
              <a:rPr lang="ru-RU" sz="2000" b="1" dirty="0">
                <a:solidFill>
                  <a:prstClr val="white"/>
                </a:solidFill>
                <a:latin typeface="Calibri"/>
              </a:rPr>
            </a:br>
            <a:r>
              <a:rPr lang="ru-RU" sz="2000" b="1" dirty="0">
                <a:solidFill>
                  <a:prstClr val="white"/>
                </a:solidFill>
                <a:latin typeface="Calibri"/>
              </a:rPr>
              <a:t>таможенных брокеров </a:t>
            </a:r>
            <a:br>
              <a:rPr lang="ru-RU" sz="2000" b="1" dirty="0">
                <a:solidFill>
                  <a:prstClr val="white"/>
                </a:solidFill>
                <a:latin typeface="Calibri"/>
              </a:rPr>
            </a:br>
            <a:r>
              <a:rPr lang="ru-RU" sz="2000" b="1" dirty="0">
                <a:solidFill>
                  <a:prstClr val="white"/>
                </a:solidFill>
                <a:latin typeface="Calibri"/>
              </a:rPr>
              <a:t>(представителей)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C2CF74D-3A30-523E-D9B4-AD2328C6FB8E}"/>
              </a:ext>
            </a:extLst>
          </p:cNvPr>
          <p:cNvSpPr txBox="1"/>
          <p:nvPr/>
        </p:nvSpPr>
        <p:spPr>
          <a:xfrm>
            <a:off x="11131188" y="6227207"/>
            <a:ext cx="3983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0066"/>
                </a:solidFill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40453608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3220AF7-EB54-467C-AEE8-EE0425CD07D8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91316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33000" y="2090172"/>
            <a:ext cx="18732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accent1">
                    <a:lumMod val="50000"/>
                  </a:schemeClr>
                </a:solidFill>
              </a:rPr>
              <a:t>Контакты</a:t>
            </a:r>
            <a:endParaRPr lang="en-US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2FE3A8-4E70-982E-7D99-2C1627EEEA29}"/>
              </a:ext>
            </a:extLst>
          </p:cNvPr>
          <p:cNvSpPr txBox="1"/>
          <p:nvPr/>
        </p:nvSpPr>
        <p:spPr>
          <a:xfrm>
            <a:off x="4484914" y="2090172"/>
            <a:ext cx="7074086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Ассоциация «Гильдия профессиональных участников рынка оказания услуг в области таможенного дела и ВЭД «Гермес»</a:t>
            </a:r>
          </a:p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190020, Санкт-Петербург, ул. Бумажная, д. 3, оф. 401</a:t>
            </a:r>
          </a:p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8 (812) 324-40-24</a:t>
            </a:r>
          </a:p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info@rus-ved.ru</a:t>
            </a: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7" name="Рисунок 6" descr="Изображение выглядит как текст, знак, часы&#10;&#10;Автоматически созданное описание">
            <a:extLst>
              <a:ext uri="{FF2B5EF4-FFF2-40B4-BE49-F238E27FC236}">
                <a16:creationId xmlns:a16="http://schemas.microsoft.com/office/drawing/2014/main" id="{4FB5A3AD-3550-BC85-CEF6-CD223D850F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06" y="471878"/>
            <a:ext cx="2407194" cy="641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57485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5482</TotalTime>
  <Words>471</Words>
  <Application>Microsoft Office PowerPoint</Application>
  <PresentationFormat>Широкоэкранный</PresentationFormat>
  <Paragraphs>71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Gotham Pro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Дмитрий</dc:creator>
  <cp:lastModifiedBy>Arina Pislegina</cp:lastModifiedBy>
  <cp:revision>130</cp:revision>
  <cp:lastPrinted>2023-01-19T09:33:14Z</cp:lastPrinted>
  <dcterms:created xsi:type="dcterms:W3CDTF">2020-11-25T10:40:13Z</dcterms:created>
  <dcterms:modified xsi:type="dcterms:W3CDTF">2025-09-25T13:32:51Z</dcterms:modified>
</cp:coreProperties>
</file>