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4376" r:id="rId4"/>
  </p:sldMasterIdLst>
  <p:notesMasterIdLst>
    <p:notesMasterId r:id="rId22"/>
  </p:notesMasterIdLst>
  <p:handoutMasterIdLst>
    <p:handoutMasterId r:id="rId23"/>
  </p:handoutMasterIdLst>
  <p:sldIdLst>
    <p:sldId id="2147473162" r:id="rId5"/>
    <p:sldId id="2147473098" r:id="rId6"/>
    <p:sldId id="2134806504" r:id="rId7"/>
    <p:sldId id="2147377009" r:id="rId8"/>
    <p:sldId id="2147376967" r:id="rId9"/>
    <p:sldId id="2147473156" r:id="rId10"/>
    <p:sldId id="2147473151" r:id="rId11"/>
    <p:sldId id="2147473160" r:id="rId12"/>
    <p:sldId id="2147473157" r:id="rId13"/>
    <p:sldId id="2147473158" r:id="rId14"/>
    <p:sldId id="2147473159" r:id="rId15"/>
    <p:sldId id="492" r:id="rId16"/>
    <p:sldId id="2146848090" r:id="rId17"/>
    <p:sldId id="2147473155" r:id="rId18"/>
    <p:sldId id="256" r:id="rId19"/>
    <p:sldId id="2147376965" r:id="rId20"/>
    <p:sldId id="466" r:id="rId21"/>
  </p:sldIdLst>
  <p:sldSz cx="12192000" cy="6858000"/>
  <p:notesSz cx="6858000" cy="9144000"/>
  <p:embeddedFontLst>
    <p:embeddedFont>
      <p:font typeface="KPMG Cyrillic Bold" panose="020B0803030202040204" pitchFamily="34" charset="0"/>
      <p:bold r:id="rId24"/>
      <p:boldItalic r:id="rId25"/>
    </p:embeddedFont>
  </p:embeddedFontLst>
  <p:custDataLst>
    <p:tags r:id="rId2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00E909A-AB4E-4496-B537-0917EB704245}">
          <p14:sldIdLst>
            <p14:sldId id="2147473162"/>
            <p14:sldId id="2147473098"/>
            <p14:sldId id="2134806504"/>
            <p14:sldId id="2147377009"/>
            <p14:sldId id="2147376967"/>
            <p14:sldId id="2147473156"/>
            <p14:sldId id="2147473151"/>
            <p14:sldId id="2147473160"/>
            <p14:sldId id="2147473157"/>
            <p14:sldId id="2147473158"/>
            <p14:sldId id="2147473159"/>
            <p14:sldId id="492"/>
            <p14:sldId id="2146848090"/>
            <p14:sldId id="2147473155"/>
            <p14:sldId id="256"/>
            <p14:sldId id="2147376965"/>
            <p14:sldId id="4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224" userDrawn="1">
          <p15:clr>
            <a:srgbClr val="A4A3A4"/>
          </p15:clr>
        </p15:guide>
        <p15:guide id="2" pos="237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F9F691F-BABA-B2F6-ED11-BFA8FA91DD4A}" name="Amanzhol, Takhmina" initials="" userId="S::tamanzhol@kpmg.kz::2a802567-9869-412f-bc08-39969e8d722c" providerId="AD"/>
  <p188:author id="{76A9AE3A-063D-596C-B006-AE237320D4B8}" name="Zhanarbayeva, Nurgul" initials="NZ" userId="S::nzhanarbayeva@kpmg.kz::120ed5ce-6300-4da1-9b38-14375609e6ce" providerId="AD"/>
  <p188:author id="{37E5CF4C-A244-1EE6-E513-C5BA8ECC7AD2}" name="Ibrashev, Alan" initials="AI" userId="S::aibrashev@kpmg.kz::112fccfa-6161-4099-88a5-e91d85714864" providerId="AD"/>
  <p188:author id="{9EDA28B8-9C27-C3A2-ADC2-D57768437256}" name="KPMG Customs " initials="KPMG" userId="KPMG Customs " providerId="None"/>
  <p188:author id="{9B0D62B9-3C56-AF09-8BE9-070754FFBE44}" name="Kadralinova, Kamila" initials="KK" userId="S::kkadralinova@kpmg.kz::4d72f702-df03-4be8-a4a1-5c63756d1ee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hite, Catherine" initials="WC" lastIdx="18" clrIdx="0">
    <p:extLst>
      <p:ext uri="{19B8F6BF-5375-455C-9EA6-DF929625EA0E}">
        <p15:presenceInfo xmlns:p15="http://schemas.microsoft.com/office/powerpoint/2012/main" userId="S::cjwhite@kpmg.ca::0dea3d63-dcad-4748-a310-11ef28cac8a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49E2"/>
    <a:srgbClr val="7596FF"/>
    <a:srgbClr val="7D9EFF"/>
    <a:srgbClr val="00338D"/>
    <a:srgbClr val="7193FF"/>
    <a:srgbClr val="E7E7E7"/>
    <a:srgbClr val="F0F0F0"/>
    <a:srgbClr val="76D2FF"/>
    <a:srgbClr val="8D44CB"/>
    <a:srgbClr val="FD34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1DF836-4DF9-C8AA-358C-B48CAEFDC6CE}" v="1" dt="2025-09-25T10:16:46.5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536" y="52"/>
      </p:cViewPr>
      <p:guideLst>
        <p:guide orient="horz" pos="1224"/>
        <p:guide pos="237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2.fntdata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.fntdata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dralinova, Kamila" userId="4d72f702-df03-4be8-a4a1-5c63756d1ee1" providerId="ADAL" clId="{19B6FA6F-9151-43EA-A60E-E012E5341A61}"/>
    <pc:docChg chg="custSel delSld modSld delSection modSection">
      <pc:chgData name="Kadralinova, Kamila" userId="4d72f702-df03-4be8-a4a1-5c63756d1ee1" providerId="ADAL" clId="{19B6FA6F-9151-43EA-A60E-E012E5341A61}" dt="2025-09-26T04:48:53.313" v="123" actId="17851"/>
      <pc:docMkLst>
        <pc:docMk/>
      </pc:docMkLst>
      <pc:sldChg chg="delSp mod">
        <pc:chgData name="Kadralinova, Kamila" userId="4d72f702-df03-4be8-a4a1-5c63756d1ee1" providerId="ADAL" clId="{19B6FA6F-9151-43EA-A60E-E012E5341A61}" dt="2025-09-26T04:24:32.405" v="23" actId="478"/>
        <pc:sldMkLst>
          <pc:docMk/>
          <pc:sldMk cId="438289615" sldId="256"/>
        </pc:sldMkLst>
        <pc:spChg chg="del">
          <ac:chgData name="Kadralinova, Kamila" userId="4d72f702-df03-4be8-a4a1-5c63756d1ee1" providerId="ADAL" clId="{19B6FA6F-9151-43EA-A60E-E012E5341A61}" dt="2025-09-26T04:24:26.658" v="22" actId="478"/>
          <ac:spMkLst>
            <pc:docMk/>
            <pc:sldMk cId="438289615" sldId="256"/>
            <ac:spMk id="4" creationId="{61092F51-C721-57D4-ABAF-DA4BBA5F341D}"/>
          </ac:spMkLst>
        </pc:spChg>
        <pc:spChg chg="del">
          <ac:chgData name="Kadralinova, Kamila" userId="4d72f702-df03-4be8-a4a1-5c63756d1ee1" providerId="ADAL" clId="{19B6FA6F-9151-43EA-A60E-E012E5341A61}" dt="2025-09-26T04:24:32.405" v="23" actId="478"/>
          <ac:spMkLst>
            <pc:docMk/>
            <pc:sldMk cId="438289615" sldId="256"/>
            <ac:spMk id="5" creationId="{5CF44523-EE9A-B451-61EB-A1AE332FB489}"/>
          </ac:spMkLst>
        </pc:spChg>
      </pc:sldChg>
      <pc:sldChg chg="modSp mod">
        <pc:chgData name="Kadralinova, Kamila" userId="4d72f702-df03-4be8-a4a1-5c63756d1ee1" providerId="ADAL" clId="{19B6FA6F-9151-43EA-A60E-E012E5341A61}" dt="2025-09-26T04:23:30.579" v="17" actId="20577"/>
        <pc:sldMkLst>
          <pc:docMk/>
          <pc:sldMk cId="3207823372" sldId="2146848090"/>
        </pc:sldMkLst>
        <pc:spChg chg="mod">
          <ac:chgData name="Kadralinova, Kamila" userId="4d72f702-df03-4be8-a4a1-5c63756d1ee1" providerId="ADAL" clId="{19B6FA6F-9151-43EA-A60E-E012E5341A61}" dt="2025-09-26T04:23:30.579" v="17" actId="20577"/>
          <ac:spMkLst>
            <pc:docMk/>
            <pc:sldMk cId="3207823372" sldId="2146848090"/>
            <ac:spMk id="6" creationId="{1FC1E922-EE8B-951D-FE4A-36AD57CDF525}"/>
          </ac:spMkLst>
        </pc:spChg>
      </pc:sldChg>
      <pc:sldChg chg="del">
        <pc:chgData name="Kadralinova, Kamila" userId="4d72f702-df03-4be8-a4a1-5c63756d1ee1" providerId="ADAL" clId="{19B6FA6F-9151-43EA-A60E-E012E5341A61}" dt="2025-09-26T04:19:47.746" v="0" actId="2696"/>
        <pc:sldMkLst>
          <pc:docMk/>
          <pc:sldMk cId="145300447" sldId="2147376964"/>
        </pc:sldMkLst>
      </pc:sldChg>
      <pc:sldChg chg="modSp mod">
        <pc:chgData name="Kadralinova, Kamila" userId="4d72f702-df03-4be8-a4a1-5c63756d1ee1" providerId="ADAL" clId="{19B6FA6F-9151-43EA-A60E-E012E5341A61}" dt="2025-09-26T04:27:06.675" v="114" actId="6549"/>
        <pc:sldMkLst>
          <pc:docMk/>
          <pc:sldMk cId="3554055724" sldId="2147376967"/>
        </pc:sldMkLst>
        <pc:spChg chg="mod">
          <ac:chgData name="Kadralinova, Kamila" userId="4d72f702-df03-4be8-a4a1-5c63756d1ee1" providerId="ADAL" clId="{19B6FA6F-9151-43EA-A60E-E012E5341A61}" dt="2025-09-26T04:27:06.675" v="114" actId="6549"/>
          <ac:spMkLst>
            <pc:docMk/>
            <pc:sldMk cId="3554055724" sldId="2147376967"/>
            <ac:spMk id="13" creationId="{82D95C2D-1E77-19F8-8522-27864146C8FA}"/>
          </ac:spMkLst>
        </pc:spChg>
      </pc:sldChg>
      <pc:sldChg chg="modSp mod">
        <pc:chgData name="Kadralinova, Kamila" userId="4d72f702-df03-4be8-a4a1-5c63756d1ee1" providerId="ADAL" clId="{19B6FA6F-9151-43EA-A60E-E012E5341A61}" dt="2025-09-26T04:26:02.864" v="38" actId="20577"/>
        <pc:sldMkLst>
          <pc:docMk/>
          <pc:sldMk cId="2623483669" sldId="2147473151"/>
        </pc:sldMkLst>
        <pc:spChg chg="mod">
          <ac:chgData name="Kadralinova, Kamila" userId="4d72f702-df03-4be8-a4a1-5c63756d1ee1" providerId="ADAL" clId="{19B6FA6F-9151-43EA-A60E-E012E5341A61}" dt="2025-09-26T04:26:02.864" v="38" actId="20577"/>
          <ac:spMkLst>
            <pc:docMk/>
            <pc:sldMk cId="2623483669" sldId="2147473151"/>
            <ac:spMk id="13" creationId="{E1E203DF-57B8-76CA-813B-B9A8A44D4363}"/>
          </ac:spMkLst>
        </pc:spChg>
      </pc:sldChg>
      <pc:sldChg chg="modSp mod">
        <pc:chgData name="Kadralinova, Kamila" userId="4d72f702-df03-4be8-a4a1-5c63756d1ee1" providerId="ADAL" clId="{19B6FA6F-9151-43EA-A60E-E012E5341A61}" dt="2025-09-26T04:24:15.490" v="21" actId="20577"/>
        <pc:sldMkLst>
          <pc:docMk/>
          <pc:sldMk cId="1171367451" sldId="2147473155"/>
        </pc:sldMkLst>
        <pc:spChg chg="mod">
          <ac:chgData name="Kadralinova, Kamila" userId="4d72f702-df03-4be8-a4a1-5c63756d1ee1" providerId="ADAL" clId="{19B6FA6F-9151-43EA-A60E-E012E5341A61}" dt="2025-09-26T04:24:15.490" v="21" actId="20577"/>
          <ac:spMkLst>
            <pc:docMk/>
            <pc:sldMk cId="1171367451" sldId="2147473155"/>
            <ac:spMk id="16" creationId="{C881F294-C041-56E0-6A9D-1002D932CB6A}"/>
          </ac:spMkLst>
        </pc:spChg>
        <pc:spChg chg="mod">
          <ac:chgData name="Kadralinova, Kamila" userId="4d72f702-df03-4be8-a4a1-5c63756d1ee1" providerId="ADAL" clId="{19B6FA6F-9151-43EA-A60E-E012E5341A61}" dt="2025-09-26T04:23:41.815" v="18" actId="6549"/>
          <ac:spMkLst>
            <pc:docMk/>
            <pc:sldMk cId="1171367451" sldId="2147473155"/>
            <ac:spMk id="18" creationId="{0771354B-66FB-7025-CBAD-DCA014E261DC}"/>
          </ac:spMkLst>
        </pc:spChg>
      </pc:sldChg>
      <pc:sldChg chg="modSp mod">
        <pc:chgData name="Kadralinova, Kamila" userId="4d72f702-df03-4be8-a4a1-5c63756d1ee1" providerId="ADAL" clId="{19B6FA6F-9151-43EA-A60E-E012E5341A61}" dt="2025-09-26T04:26:16.482" v="42" actId="20577"/>
        <pc:sldMkLst>
          <pc:docMk/>
          <pc:sldMk cId="823416235" sldId="2147473156"/>
        </pc:sldMkLst>
        <pc:spChg chg="mod">
          <ac:chgData name="Kadralinova, Kamila" userId="4d72f702-df03-4be8-a4a1-5c63756d1ee1" providerId="ADAL" clId="{19B6FA6F-9151-43EA-A60E-E012E5341A61}" dt="2025-09-26T04:26:16.482" v="42" actId="20577"/>
          <ac:spMkLst>
            <pc:docMk/>
            <pc:sldMk cId="823416235" sldId="2147473156"/>
            <ac:spMk id="13" creationId="{0732EA62-DD14-9A04-395B-D2650A22E0AB}"/>
          </ac:spMkLst>
        </pc:spChg>
      </pc:sldChg>
      <pc:sldChg chg="modSp mod">
        <pc:chgData name="Kadralinova, Kamila" userId="4d72f702-df03-4be8-a4a1-5c63756d1ee1" providerId="ADAL" clId="{19B6FA6F-9151-43EA-A60E-E012E5341A61}" dt="2025-09-26T04:23:04.325" v="16" actId="20577"/>
        <pc:sldMkLst>
          <pc:docMk/>
          <pc:sldMk cId="191921131" sldId="2147473157"/>
        </pc:sldMkLst>
        <pc:spChg chg="mod">
          <ac:chgData name="Kadralinova, Kamila" userId="4d72f702-df03-4be8-a4a1-5c63756d1ee1" providerId="ADAL" clId="{19B6FA6F-9151-43EA-A60E-E012E5341A61}" dt="2025-09-26T04:21:06.987" v="3" actId="20577"/>
          <ac:spMkLst>
            <pc:docMk/>
            <pc:sldMk cId="191921131" sldId="2147473157"/>
            <ac:spMk id="19" creationId="{A38B8358-3BEA-28F7-3E2A-CCBD14E1E701}"/>
          </ac:spMkLst>
        </pc:spChg>
        <pc:spChg chg="mod">
          <ac:chgData name="Kadralinova, Kamila" userId="4d72f702-df03-4be8-a4a1-5c63756d1ee1" providerId="ADAL" clId="{19B6FA6F-9151-43EA-A60E-E012E5341A61}" dt="2025-09-26T04:21:10.313" v="4" actId="20577"/>
          <ac:spMkLst>
            <pc:docMk/>
            <pc:sldMk cId="191921131" sldId="2147473157"/>
            <ac:spMk id="22" creationId="{B45C5741-8FAC-15FF-8FB9-E416EE43CCBE}"/>
          </ac:spMkLst>
        </pc:spChg>
        <pc:graphicFrameChg chg="modGraphic">
          <ac:chgData name="Kadralinova, Kamila" userId="4d72f702-df03-4be8-a4a1-5c63756d1ee1" providerId="ADAL" clId="{19B6FA6F-9151-43EA-A60E-E012E5341A61}" dt="2025-09-26T04:23:04.325" v="16" actId="20577"/>
          <ac:graphicFrameMkLst>
            <pc:docMk/>
            <pc:sldMk cId="191921131" sldId="2147473157"/>
            <ac:graphicFrameMk id="7" creationId="{AD0EA4FE-759B-D3AE-0061-633BF96FD4FF}"/>
          </ac:graphicFrameMkLst>
        </pc:graphicFrameChg>
      </pc:sldChg>
      <pc:sldChg chg="modSp mod">
        <pc:chgData name="Kadralinova, Kamila" userId="4d72f702-df03-4be8-a4a1-5c63756d1ee1" providerId="ADAL" clId="{19B6FA6F-9151-43EA-A60E-E012E5341A61}" dt="2025-09-26T04:21:27.727" v="10" actId="20577"/>
        <pc:sldMkLst>
          <pc:docMk/>
          <pc:sldMk cId="1612180789" sldId="2147473158"/>
        </pc:sldMkLst>
        <pc:spChg chg="mod">
          <ac:chgData name="Kadralinova, Kamila" userId="4d72f702-df03-4be8-a4a1-5c63756d1ee1" providerId="ADAL" clId="{19B6FA6F-9151-43EA-A60E-E012E5341A61}" dt="2025-09-26T04:21:27.727" v="10" actId="20577"/>
          <ac:spMkLst>
            <pc:docMk/>
            <pc:sldMk cId="1612180789" sldId="2147473158"/>
            <ac:spMk id="2" creationId="{8FF8961C-FEB4-534D-030A-C841B7EC0995}"/>
          </ac:spMkLst>
        </pc:spChg>
      </pc:sldChg>
      <pc:sldChg chg="modSp mod">
        <pc:chgData name="Kadralinova, Kamila" userId="4d72f702-df03-4be8-a4a1-5c63756d1ee1" providerId="ADAL" clId="{19B6FA6F-9151-43EA-A60E-E012E5341A61}" dt="2025-09-26T04:25:14.332" v="33" actId="20577"/>
        <pc:sldMkLst>
          <pc:docMk/>
          <pc:sldMk cId="3970510130" sldId="2147473159"/>
        </pc:sldMkLst>
        <pc:spChg chg="mod">
          <ac:chgData name="Kadralinova, Kamila" userId="4d72f702-df03-4be8-a4a1-5c63756d1ee1" providerId="ADAL" clId="{19B6FA6F-9151-43EA-A60E-E012E5341A61}" dt="2025-09-26T04:25:14.332" v="33" actId="20577"/>
          <ac:spMkLst>
            <pc:docMk/>
            <pc:sldMk cId="3970510130" sldId="2147473159"/>
            <ac:spMk id="3" creationId="{BF2A1165-E737-BE78-F686-6C81E9B5EEAB}"/>
          </ac:spMkLst>
        </pc:spChg>
      </pc:sldChg>
      <pc:sldChg chg="modSp mod">
        <pc:chgData name="Kadralinova, Kamila" userId="4d72f702-df03-4be8-a4a1-5c63756d1ee1" providerId="ADAL" clId="{19B6FA6F-9151-43EA-A60E-E012E5341A61}" dt="2025-09-26T04:22:50.816" v="13" actId="20577"/>
        <pc:sldMkLst>
          <pc:docMk/>
          <pc:sldMk cId="3388962547" sldId="2147473160"/>
        </pc:sldMkLst>
        <pc:spChg chg="mod">
          <ac:chgData name="Kadralinova, Kamila" userId="4d72f702-df03-4be8-a4a1-5c63756d1ee1" providerId="ADAL" clId="{19B6FA6F-9151-43EA-A60E-E012E5341A61}" dt="2025-09-26T04:22:50.816" v="13" actId="20577"/>
          <ac:spMkLst>
            <pc:docMk/>
            <pc:sldMk cId="3388962547" sldId="2147473160"/>
            <ac:spMk id="13" creationId="{F6EA698D-BD55-0B2F-886A-240AB9DB0A75}"/>
          </ac:spMkLst>
        </pc:spChg>
      </pc:sldChg>
      <pc:sldChg chg="del">
        <pc:chgData name="Kadralinova, Kamila" userId="4d72f702-df03-4be8-a4a1-5c63756d1ee1" providerId="ADAL" clId="{19B6FA6F-9151-43EA-A60E-E012E5341A61}" dt="2025-09-26T04:20:35.643" v="2" actId="2696"/>
        <pc:sldMkLst>
          <pc:docMk/>
          <pc:sldMk cId="2643199075" sldId="2147473161"/>
        </pc:sldMkLst>
      </pc:sldChg>
      <pc:sldChg chg="modSp mod">
        <pc:chgData name="Kadralinova, Kamila" userId="4d72f702-df03-4be8-a4a1-5c63756d1ee1" providerId="ADAL" clId="{19B6FA6F-9151-43EA-A60E-E012E5341A61}" dt="2025-09-26T04:27:40.433" v="115" actId="255"/>
        <pc:sldMkLst>
          <pc:docMk/>
          <pc:sldMk cId="836315640" sldId="2147473162"/>
        </pc:sldMkLst>
        <pc:spChg chg="mod">
          <ac:chgData name="Kadralinova, Kamila" userId="4d72f702-df03-4be8-a4a1-5c63756d1ee1" providerId="ADAL" clId="{19B6FA6F-9151-43EA-A60E-E012E5341A61}" dt="2025-09-26T04:27:40.433" v="115" actId="255"/>
          <ac:spMkLst>
            <pc:docMk/>
            <pc:sldMk cId="836315640" sldId="2147473162"/>
            <ac:spMk id="3" creationId="{B3A2C861-7DF5-8BE5-343A-AB4C839AEB92}"/>
          </ac:spMkLst>
        </pc:spChg>
      </pc:sldChg>
      <pc:sldChg chg="del">
        <pc:chgData name="Kadralinova, Kamila" userId="4d72f702-df03-4be8-a4a1-5c63756d1ee1" providerId="ADAL" clId="{19B6FA6F-9151-43EA-A60E-E012E5341A61}" dt="2025-09-26T04:19:50.781" v="1" actId="2696"/>
        <pc:sldMkLst>
          <pc:docMk/>
          <pc:sldMk cId="2900638483" sldId="214747316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C54D5F6-3183-428A-85C8-51C26DD4B50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>
              <a:latin typeface="Arial" panose="020B06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608F93-CC89-4063-A187-7B1597877F1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BA84C-EC3E-4598-9C4D-8CE1D2A956F5}" type="datetimeFigureOut">
              <a:rPr lang="en-GB" smtClean="0">
                <a:latin typeface="Arial" panose="020B0604020202020204" pitchFamily="34" charset="0"/>
              </a:rPr>
              <a:t>26/09/2025</a:t>
            </a:fld>
            <a:endParaRPr lang="en-GB">
              <a:latin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24D309-D941-4AA7-AD70-D334F1D5923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E99044-B362-4E47-A054-164531AC8F8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0F9D0-9E03-483D-AC3B-FCB5CBA393CA}" type="slidenum">
              <a:rPr lang="en-GB" smtClean="0">
                <a:latin typeface="Arial" panose="020B0604020202020204" pitchFamily="34" charset="0"/>
              </a:rPr>
              <a:t>‹#›</a:t>
            </a:fld>
            <a:endParaRPr lang="en-GB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3026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3C57A4BF-14E0-48E2-B42F-B29D277000AB}" type="datetimeFigureOut">
              <a:rPr lang="en-GB" smtClean="0"/>
              <a:pPr/>
              <a:t>26/09/2025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9B5D948F-A673-4DC7-A0E9-FA274EAF36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1308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5D948F-A673-4DC7-A0E9-FA274EAF3634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91362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9100" y="1239838"/>
            <a:ext cx="59563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C33FCF-8D40-4A8D-BD16-817206B0360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67847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9F632-6E31-5558-819C-5AB936F0CE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99A2CF-FB17-0A24-258A-2FCFC02D05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19100" y="1239838"/>
            <a:ext cx="5956300" cy="335121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6AEA47-B6D5-21F1-28BE-9D56337474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3855C-C528-98FC-A97F-64AB8E32BE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C33FCF-8D40-4A8D-BD16-817206B0360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4571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BCC3B-8E56-02A5-D72A-4DB3FF969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6D2971-C092-EAF4-2328-D0E1D1D3EB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A70445-789F-DDA5-1BD8-394C5F6FD1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82E156-3B0D-07D3-2893-FD50A114DB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5D948F-A673-4DC7-A0E9-FA274EAF363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2364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9100" y="1239838"/>
            <a:ext cx="59563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C33FCF-8D40-4A8D-BD16-817206B0360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9378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84F5CB-F611-8D28-67AD-E7B0B39C4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A27E95-905B-7C8E-7606-D5E734AB6B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19100" y="1239838"/>
            <a:ext cx="5956300" cy="335121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F471DF-3BBE-841E-901F-D7639DE922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B1570A-0F3A-4270-A26F-F7C399F011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C33FCF-8D40-4A8D-BD16-817206B0360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4685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DBC7C-5B13-C9C8-7C19-8A2C997A20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A1C44C-EF53-E983-C09E-07B87BDEEF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19100" y="1239838"/>
            <a:ext cx="5956300" cy="335121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126EBF-66C6-253E-435A-446E5CF8D7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069A5D-ED0E-EF9F-1CDF-04BD12CEBE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C33FCF-8D40-4A8D-BD16-817206B0360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76041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7712-5895-29A7-6BAD-38DF197C9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B0BFA2-C876-17DE-B389-70C71CF910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19100" y="1239838"/>
            <a:ext cx="5956300" cy="335121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65C721-E809-FEC4-FDE5-7B2068225A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F1CEB4-E107-D55A-795E-964162B579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C33FCF-8D40-4A8D-BD16-817206B0360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46180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DB6366-5FAA-C39F-06CF-4E51E580B4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0F9408-1011-4C6C-0081-DA1409C2F0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19100" y="1239838"/>
            <a:ext cx="5956300" cy="335121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B1C5B6-A91C-5907-42B2-22740EE5F6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1B76EE-ACE1-6029-ABE7-97B846CEDA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C33FCF-8D40-4A8D-BD16-817206B0360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60671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05D38-01B4-674C-2FCD-F4604FE97D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C6DF76-0E40-3D2D-A661-0E5BC3EA41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19100" y="1239838"/>
            <a:ext cx="5956300" cy="335121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AAF2A9-C76C-27CC-B600-8F9B0A6D52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20B6F2-3241-E11D-4C09-3741FA3B70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C33FCF-8D40-4A8D-BD16-817206B0360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44556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89EA44-5341-1B42-C199-2BECDC699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0C6570-10E3-E96B-34A3-470F305CD2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19100" y="1239838"/>
            <a:ext cx="5956300" cy="335121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0D6DDD-904C-7EF2-AEBD-B31974062E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FDB431-641E-34A6-9E85-FBA110CE9D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C33FCF-8D40-4A8D-BD16-817206B0360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771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eft Horizontal Window_KPMG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96C774-8B31-4EC8-BF6C-ACF71C2F0C15}"/>
              </a:ext>
            </a:extLst>
          </p:cNvPr>
          <p:cNvSpPr>
            <a:spLocks noChangeAspect="1"/>
          </p:cNvSpPr>
          <p:nvPr userDrawn="1"/>
        </p:nvSpPr>
        <p:spPr>
          <a:xfrm>
            <a:off x="998476" y="1470479"/>
            <a:ext cx="6350010" cy="4410949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5"/>
              </a:gs>
            </a:gsLst>
            <a:lin ang="0" scaled="0"/>
          </a:gradFill>
        </p:spPr>
        <p:txBody>
          <a:bodyPr vert="horz" lIns="180000" tIns="180000" rIns="180000" bIns="180000" rtlCol="0" anchor="t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endParaRPr lang="en-US" sz="8800" baseline="0" dirty="0" err="1">
              <a:solidFill>
                <a:schemeClr val="bg1"/>
              </a:solidFill>
              <a:latin typeface="KPMG Cyrillic Bold" panose="020B0803030202040204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74841" y="1759937"/>
            <a:ext cx="5765982" cy="2903488"/>
          </a:xfrm>
          <a:noFill/>
          <a:ln w="3175">
            <a:noFill/>
            <a:prstDash val="lgDash"/>
          </a:ln>
        </p:spPr>
        <p:txBody>
          <a:bodyPr lIns="0" tIns="0" rIns="0" bIns="0" anchor="t" anchorCtr="0">
            <a:noAutofit/>
          </a:bodyPr>
          <a:lstStyle>
            <a:lvl1pPr algn="l">
              <a:defRPr sz="660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slide text only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274841" y="4752153"/>
            <a:ext cx="5765982" cy="816606"/>
          </a:xfrm>
          <a:ln w="3175">
            <a:noFill/>
            <a:prstDash val="lgDash"/>
          </a:ln>
        </p:spPr>
        <p:txBody>
          <a:bodyPr wrap="square" anchor="b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F680A8EA-2B0E-411E-90AD-02F7AF4767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8476" y="371311"/>
            <a:ext cx="914400" cy="36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1628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Dark BG colour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8">
            <a:extLst>
              <a:ext uri="{FF2B5EF4-FFF2-40B4-BE49-F238E27FC236}">
                <a16:creationId xmlns:a16="http://schemas.microsoft.com/office/drawing/2014/main" id="{FEACBC9C-FDC2-4718-A261-6371F0F60DE3}"/>
              </a:ext>
            </a:extLst>
          </p:cNvPr>
          <p:cNvSpPr txBox="1">
            <a:spLocks/>
          </p:cNvSpPr>
          <p:nvPr userDrawn="1"/>
        </p:nvSpPr>
        <p:spPr>
          <a:xfrm>
            <a:off x="10946607" y="6266997"/>
            <a:ext cx="242486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GB" sz="1000" smtClean="0">
                <a:solidFill>
                  <a:schemeClr val="bg1"/>
                </a:solidFill>
                <a:latin typeface="+mn-lt"/>
                <a:ea typeface="Arial"/>
                <a:cs typeface="Arial" panose="020B0604020202020204" pitchFamily="34" charset="0"/>
              </a:rPr>
              <a:pPr algn="r"/>
              <a:t>‹#›</a:t>
            </a:fld>
            <a:endParaRPr lang="en-GB" sz="1000" dirty="0">
              <a:solidFill>
                <a:schemeClr val="bg1"/>
              </a:solidFill>
              <a:latin typeface="+mn-lt"/>
              <a:ea typeface="Arial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56A5C29-C797-4C37-9F34-9C206DC1B640}"/>
              </a:ext>
            </a:extLst>
          </p:cNvPr>
          <p:cNvCxnSpPr/>
          <p:nvPr userDrawn="1"/>
        </p:nvCxnSpPr>
        <p:spPr>
          <a:xfrm>
            <a:off x="10928548" y="6266997"/>
            <a:ext cx="0" cy="149412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32C06C60-BBAD-4B44-9D69-536848922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Graphic 8">
            <a:extLst>
              <a:ext uri="{FF2B5EF4-FFF2-40B4-BE49-F238E27FC236}">
                <a16:creationId xmlns:a16="http://schemas.microsoft.com/office/drawing/2014/main" id="{147A601A-3AE8-4889-A026-9740E00CCFBB}"/>
              </a:ext>
            </a:extLst>
          </p:cNvPr>
          <p:cNvSpPr/>
          <p:nvPr userDrawn="1"/>
        </p:nvSpPr>
        <p:spPr>
          <a:xfrm>
            <a:off x="1003200" y="6266996"/>
            <a:ext cx="484832" cy="194706"/>
          </a:xfrm>
          <a:custGeom>
            <a:avLst/>
            <a:gdLst>
              <a:gd name="connsiteX0" fmla="*/ 480938 w 484832"/>
              <a:gd name="connsiteY0" fmla="*/ 148130 h 194706"/>
              <a:gd name="connsiteX1" fmla="*/ 455744 w 484832"/>
              <a:gd name="connsiteY1" fmla="*/ 148130 h 194706"/>
              <a:gd name="connsiteX2" fmla="*/ 459917 w 484832"/>
              <a:gd name="connsiteY2" fmla="*/ 131488 h 194706"/>
              <a:gd name="connsiteX3" fmla="*/ 409445 w 484832"/>
              <a:gd name="connsiteY3" fmla="*/ 131488 h 194706"/>
              <a:gd name="connsiteX4" fmla="*/ 405289 w 484832"/>
              <a:gd name="connsiteY4" fmla="*/ 148130 h 194706"/>
              <a:gd name="connsiteX5" fmla="*/ 380916 w 484832"/>
              <a:gd name="connsiteY5" fmla="*/ 148130 h 194706"/>
              <a:gd name="connsiteX6" fmla="*/ 380916 w 484832"/>
              <a:gd name="connsiteY6" fmla="*/ 144709 h 194706"/>
              <a:gd name="connsiteX7" fmla="*/ 382079 w 484832"/>
              <a:gd name="connsiteY7" fmla="*/ 138775 h 194706"/>
              <a:gd name="connsiteX8" fmla="*/ 418715 w 484832"/>
              <a:gd name="connsiteY8" fmla="*/ 103062 h 194706"/>
              <a:gd name="connsiteX9" fmla="*/ 433698 w 484832"/>
              <a:gd name="connsiteY9" fmla="*/ 117292 h 194706"/>
              <a:gd name="connsiteX10" fmla="*/ 463732 w 484832"/>
              <a:gd name="connsiteY10" fmla="*/ 117292 h 194706"/>
              <a:gd name="connsiteX11" fmla="*/ 461234 w 484832"/>
              <a:gd name="connsiteY11" fmla="*/ 95058 h 194706"/>
              <a:gd name="connsiteX12" fmla="*/ 425214 w 484832"/>
              <a:gd name="connsiteY12" fmla="*/ 82641 h 194706"/>
              <a:gd name="connsiteX13" fmla="*/ 380916 w 484832"/>
              <a:gd name="connsiteY13" fmla="*/ 94357 h 194706"/>
              <a:gd name="connsiteX14" fmla="*/ 380916 w 484832"/>
              <a:gd name="connsiteY14" fmla="*/ 3708 h 194706"/>
              <a:gd name="connsiteX15" fmla="*/ 480938 w 484832"/>
              <a:gd name="connsiteY15" fmla="*/ 3708 h 194706"/>
              <a:gd name="connsiteX16" fmla="*/ 421914 w 484832"/>
              <a:gd name="connsiteY16" fmla="*/ 172537 h 194706"/>
              <a:gd name="connsiteX17" fmla="*/ 405101 w 484832"/>
              <a:gd name="connsiteY17" fmla="*/ 174247 h 194706"/>
              <a:gd name="connsiteX18" fmla="*/ 380438 w 484832"/>
              <a:gd name="connsiteY18" fmla="*/ 151910 h 194706"/>
              <a:gd name="connsiteX19" fmla="*/ 427027 w 484832"/>
              <a:gd name="connsiteY19" fmla="*/ 151910 h 194706"/>
              <a:gd name="connsiteX20" fmla="*/ 364275 w 484832"/>
              <a:gd name="connsiteY20" fmla="*/ 90064 h 194706"/>
              <a:gd name="connsiteX21" fmla="*/ 364275 w 484832"/>
              <a:gd name="connsiteY21" fmla="*/ 110759 h 194706"/>
              <a:gd name="connsiteX22" fmla="*/ 350951 w 484832"/>
              <a:gd name="connsiteY22" fmla="*/ 139390 h 194706"/>
              <a:gd name="connsiteX23" fmla="*/ 349360 w 484832"/>
              <a:gd name="connsiteY23" fmla="*/ 148130 h 194706"/>
              <a:gd name="connsiteX24" fmla="*/ 334669 w 484832"/>
              <a:gd name="connsiteY24" fmla="*/ 148130 h 194706"/>
              <a:gd name="connsiteX25" fmla="*/ 347223 w 484832"/>
              <a:gd name="connsiteY25" fmla="*/ 88524 h 194706"/>
              <a:gd name="connsiteX26" fmla="*/ 304943 w 484832"/>
              <a:gd name="connsiteY26" fmla="*/ 88524 h 194706"/>
              <a:gd name="connsiteX27" fmla="*/ 267110 w 484832"/>
              <a:gd name="connsiteY27" fmla="*/ 148164 h 194706"/>
              <a:gd name="connsiteX28" fmla="*/ 264339 w 484832"/>
              <a:gd name="connsiteY28" fmla="*/ 148164 h 194706"/>
              <a:gd name="connsiteX29" fmla="*/ 264339 w 484832"/>
              <a:gd name="connsiteY29" fmla="*/ 3759 h 194706"/>
              <a:gd name="connsiteX30" fmla="*/ 364326 w 484832"/>
              <a:gd name="connsiteY30" fmla="*/ 3759 h 194706"/>
              <a:gd name="connsiteX31" fmla="*/ 308449 w 484832"/>
              <a:gd name="connsiteY31" fmla="*/ 148130 h 194706"/>
              <a:gd name="connsiteX32" fmla="*/ 293398 w 484832"/>
              <a:gd name="connsiteY32" fmla="*/ 148130 h 194706"/>
              <a:gd name="connsiteX33" fmla="*/ 316163 w 484832"/>
              <a:gd name="connsiteY33" fmla="*/ 112315 h 194706"/>
              <a:gd name="connsiteX34" fmla="*/ 247731 w 484832"/>
              <a:gd name="connsiteY34" fmla="*/ 88388 h 194706"/>
              <a:gd name="connsiteX35" fmla="*/ 222709 w 484832"/>
              <a:gd name="connsiteY35" fmla="*/ 88388 h 194706"/>
              <a:gd name="connsiteX36" fmla="*/ 205606 w 484832"/>
              <a:gd name="connsiteY36" fmla="*/ 148130 h 194706"/>
              <a:gd name="connsiteX37" fmla="*/ 179027 w 484832"/>
              <a:gd name="connsiteY37" fmla="*/ 148130 h 194706"/>
              <a:gd name="connsiteX38" fmla="*/ 203314 w 484832"/>
              <a:gd name="connsiteY38" fmla="*/ 119413 h 194706"/>
              <a:gd name="connsiteX39" fmla="*/ 199893 w 484832"/>
              <a:gd name="connsiteY39" fmla="*/ 95725 h 194706"/>
              <a:gd name="connsiteX40" fmla="*/ 167653 w 484832"/>
              <a:gd name="connsiteY40" fmla="*/ 88353 h 194706"/>
              <a:gd name="connsiteX41" fmla="*/ 147796 w 484832"/>
              <a:gd name="connsiteY41" fmla="*/ 88353 h 194706"/>
              <a:gd name="connsiteX42" fmla="*/ 147796 w 484832"/>
              <a:gd name="connsiteY42" fmla="*/ 3759 h 194706"/>
              <a:gd name="connsiteX43" fmla="*/ 247697 w 484832"/>
              <a:gd name="connsiteY43" fmla="*/ 3759 h 194706"/>
              <a:gd name="connsiteX44" fmla="*/ 231740 w 484832"/>
              <a:gd name="connsiteY44" fmla="*/ 148130 h 194706"/>
              <a:gd name="connsiteX45" fmla="*/ 242258 w 484832"/>
              <a:gd name="connsiteY45" fmla="*/ 110759 h 194706"/>
              <a:gd name="connsiteX46" fmla="*/ 242635 w 484832"/>
              <a:gd name="connsiteY46" fmla="*/ 148130 h 194706"/>
              <a:gd name="connsiteX47" fmla="*/ 158981 w 484832"/>
              <a:gd name="connsiteY47" fmla="*/ 133934 h 194706"/>
              <a:gd name="connsiteX48" fmla="*/ 158981 w 484832"/>
              <a:gd name="connsiteY48" fmla="*/ 133934 h 194706"/>
              <a:gd name="connsiteX49" fmla="*/ 155920 w 484832"/>
              <a:gd name="connsiteY49" fmla="*/ 134054 h 194706"/>
              <a:gd name="connsiteX50" fmla="*/ 152243 w 484832"/>
              <a:gd name="connsiteY50" fmla="*/ 134054 h 194706"/>
              <a:gd name="connsiteX51" fmla="*/ 145846 w 484832"/>
              <a:gd name="connsiteY51" fmla="*/ 134054 h 194706"/>
              <a:gd name="connsiteX52" fmla="*/ 148805 w 484832"/>
              <a:gd name="connsiteY52" fmla="*/ 123125 h 194706"/>
              <a:gd name="connsiteX53" fmla="*/ 150207 w 484832"/>
              <a:gd name="connsiteY53" fmla="*/ 117686 h 194706"/>
              <a:gd name="connsiteX54" fmla="*/ 153628 w 484832"/>
              <a:gd name="connsiteY54" fmla="*/ 104961 h 194706"/>
              <a:gd name="connsiteX55" fmla="*/ 157972 w 484832"/>
              <a:gd name="connsiteY55" fmla="*/ 104961 h 194706"/>
              <a:gd name="connsiteX56" fmla="*/ 162915 w 484832"/>
              <a:gd name="connsiteY56" fmla="*/ 104961 h 194706"/>
              <a:gd name="connsiteX57" fmla="*/ 178668 w 484832"/>
              <a:gd name="connsiteY57" fmla="*/ 108159 h 194706"/>
              <a:gd name="connsiteX58" fmla="*/ 178206 w 484832"/>
              <a:gd name="connsiteY58" fmla="*/ 119105 h 194706"/>
              <a:gd name="connsiteX59" fmla="*/ 159084 w 484832"/>
              <a:gd name="connsiteY59" fmla="*/ 133986 h 194706"/>
              <a:gd name="connsiteX60" fmla="*/ 131291 w 484832"/>
              <a:gd name="connsiteY60" fmla="*/ 93741 h 194706"/>
              <a:gd name="connsiteX61" fmla="*/ 129717 w 484832"/>
              <a:gd name="connsiteY61" fmla="*/ 98872 h 194706"/>
              <a:gd name="connsiteX62" fmla="*/ 115419 w 484832"/>
              <a:gd name="connsiteY62" fmla="*/ 146471 h 194706"/>
              <a:gd name="connsiteX63" fmla="*/ 114854 w 484832"/>
              <a:gd name="connsiteY63" fmla="*/ 148181 h 194706"/>
              <a:gd name="connsiteX64" fmla="*/ 67683 w 484832"/>
              <a:gd name="connsiteY64" fmla="*/ 148181 h 194706"/>
              <a:gd name="connsiteX65" fmla="*/ 64006 w 484832"/>
              <a:gd name="connsiteY65" fmla="*/ 140365 h 194706"/>
              <a:gd name="connsiteX66" fmla="*/ 114683 w 484832"/>
              <a:gd name="connsiteY66" fmla="*/ 88524 h 194706"/>
              <a:gd name="connsiteX67" fmla="*/ 82187 w 484832"/>
              <a:gd name="connsiteY67" fmla="*/ 88524 h 194706"/>
              <a:gd name="connsiteX68" fmla="*/ 42507 w 484832"/>
              <a:gd name="connsiteY68" fmla="*/ 131283 h 194706"/>
              <a:gd name="connsiteX69" fmla="*/ 55351 w 484832"/>
              <a:gd name="connsiteY69" fmla="*/ 88524 h 194706"/>
              <a:gd name="connsiteX70" fmla="*/ 31270 w 484832"/>
              <a:gd name="connsiteY70" fmla="*/ 88524 h 194706"/>
              <a:gd name="connsiteX71" fmla="*/ 31270 w 484832"/>
              <a:gd name="connsiteY71" fmla="*/ 3759 h 194706"/>
              <a:gd name="connsiteX72" fmla="*/ 131188 w 484832"/>
              <a:gd name="connsiteY72" fmla="*/ 3759 h 194706"/>
              <a:gd name="connsiteX73" fmla="*/ 377119 w 484832"/>
              <a:gd name="connsiteY73" fmla="*/ -89 h 194706"/>
              <a:gd name="connsiteX74" fmla="*/ 377119 w 484832"/>
              <a:gd name="connsiteY74" fmla="*/ 97076 h 194706"/>
              <a:gd name="connsiteX75" fmla="*/ 368140 w 484832"/>
              <a:gd name="connsiteY75" fmla="*/ 105713 h 194706"/>
              <a:gd name="connsiteX76" fmla="*/ 368140 w 484832"/>
              <a:gd name="connsiteY76" fmla="*/ -89 h 194706"/>
              <a:gd name="connsiteX77" fmla="*/ 260525 w 484832"/>
              <a:gd name="connsiteY77" fmla="*/ -89 h 194706"/>
              <a:gd name="connsiteX78" fmla="*/ 260525 w 484832"/>
              <a:gd name="connsiteY78" fmla="*/ 88388 h 194706"/>
              <a:gd name="connsiteX79" fmla="*/ 251614 w 484832"/>
              <a:gd name="connsiteY79" fmla="*/ 88388 h 194706"/>
              <a:gd name="connsiteX80" fmla="*/ 251614 w 484832"/>
              <a:gd name="connsiteY80" fmla="*/ -89 h 194706"/>
              <a:gd name="connsiteX81" fmla="*/ 143965 w 484832"/>
              <a:gd name="connsiteY81" fmla="*/ -89 h 194706"/>
              <a:gd name="connsiteX82" fmla="*/ 143965 w 484832"/>
              <a:gd name="connsiteY82" fmla="*/ 88524 h 194706"/>
              <a:gd name="connsiteX83" fmla="*/ 135071 w 484832"/>
              <a:gd name="connsiteY83" fmla="*/ 88524 h 194706"/>
              <a:gd name="connsiteX84" fmla="*/ 135071 w 484832"/>
              <a:gd name="connsiteY84" fmla="*/ -89 h 194706"/>
              <a:gd name="connsiteX85" fmla="*/ 27456 w 484832"/>
              <a:gd name="connsiteY85" fmla="*/ -89 h 194706"/>
              <a:gd name="connsiteX86" fmla="*/ 27456 w 484832"/>
              <a:gd name="connsiteY86" fmla="*/ 100907 h 194706"/>
              <a:gd name="connsiteX87" fmla="*/ -47 w 484832"/>
              <a:gd name="connsiteY87" fmla="*/ 192480 h 194706"/>
              <a:gd name="connsiteX88" fmla="*/ 24120 w 484832"/>
              <a:gd name="connsiteY88" fmla="*/ 192480 h 194706"/>
              <a:gd name="connsiteX89" fmla="*/ 36247 w 484832"/>
              <a:gd name="connsiteY89" fmla="*/ 151927 h 194706"/>
              <a:gd name="connsiteX90" fmla="*/ 39667 w 484832"/>
              <a:gd name="connsiteY90" fmla="*/ 151927 h 194706"/>
              <a:gd name="connsiteX91" fmla="*/ 59696 w 484832"/>
              <a:gd name="connsiteY91" fmla="*/ 192480 h 194706"/>
              <a:gd name="connsiteX92" fmla="*/ 89028 w 484832"/>
              <a:gd name="connsiteY92" fmla="*/ 192480 h 194706"/>
              <a:gd name="connsiteX93" fmla="*/ 69513 w 484832"/>
              <a:gd name="connsiteY93" fmla="*/ 151927 h 194706"/>
              <a:gd name="connsiteX94" fmla="*/ 113623 w 484832"/>
              <a:gd name="connsiteY94" fmla="*/ 151927 h 194706"/>
              <a:gd name="connsiteX95" fmla="*/ 101377 w 484832"/>
              <a:gd name="connsiteY95" fmla="*/ 192480 h 194706"/>
              <a:gd name="connsiteX96" fmla="*/ 127785 w 484832"/>
              <a:gd name="connsiteY96" fmla="*/ 192480 h 194706"/>
              <a:gd name="connsiteX97" fmla="*/ 139860 w 484832"/>
              <a:gd name="connsiteY97" fmla="*/ 152047 h 194706"/>
              <a:gd name="connsiteX98" fmla="*/ 145641 w 484832"/>
              <a:gd name="connsiteY98" fmla="*/ 152047 h 194706"/>
              <a:gd name="connsiteX99" fmla="*/ 145641 w 484832"/>
              <a:gd name="connsiteY99" fmla="*/ 151927 h 194706"/>
              <a:gd name="connsiteX100" fmla="*/ 204408 w 484832"/>
              <a:gd name="connsiteY100" fmla="*/ 151927 h 194706"/>
              <a:gd name="connsiteX101" fmla="*/ 192761 w 484832"/>
              <a:gd name="connsiteY101" fmla="*/ 192360 h 194706"/>
              <a:gd name="connsiteX102" fmla="*/ 219374 w 484832"/>
              <a:gd name="connsiteY102" fmla="*/ 192360 h 194706"/>
              <a:gd name="connsiteX103" fmla="*/ 230662 w 484832"/>
              <a:gd name="connsiteY103" fmla="*/ 151927 h 194706"/>
              <a:gd name="connsiteX104" fmla="*/ 242635 w 484832"/>
              <a:gd name="connsiteY104" fmla="*/ 151927 h 194706"/>
              <a:gd name="connsiteX105" fmla="*/ 242960 w 484832"/>
              <a:gd name="connsiteY105" fmla="*/ 192360 h 194706"/>
              <a:gd name="connsiteX106" fmla="*/ 265280 w 484832"/>
              <a:gd name="connsiteY106" fmla="*/ 192360 h 194706"/>
              <a:gd name="connsiteX107" fmla="*/ 290935 w 484832"/>
              <a:gd name="connsiteY107" fmla="*/ 151927 h 194706"/>
              <a:gd name="connsiteX108" fmla="*/ 307713 w 484832"/>
              <a:gd name="connsiteY108" fmla="*/ 151927 h 194706"/>
              <a:gd name="connsiteX109" fmla="*/ 299059 w 484832"/>
              <a:gd name="connsiteY109" fmla="*/ 192360 h 194706"/>
              <a:gd name="connsiteX110" fmla="*/ 325227 w 484832"/>
              <a:gd name="connsiteY110" fmla="*/ 192360 h 194706"/>
              <a:gd name="connsiteX111" fmla="*/ 333779 w 484832"/>
              <a:gd name="connsiteY111" fmla="*/ 151927 h 194706"/>
              <a:gd name="connsiteX112" fmla="*/ 348933 w 484832"/>
              <a:gd name="connsiteY112" fmla="*/ 151927 h 194706"/>
              <a:gd name="connsiteX113" fmla="*/ 359845 w 484832"/>
              <a:gd name="connsiteY113" fmla="*/ 183517 h 194706"/>
              <a:gd name="connsiteX114" fmla="*/ 397131 w 484832"/>
              <a:gd name="connsiteY114" fmla="*/ 194617 h 194706"/>
              <a:gd name="connsiteX115" fmla="*/ 445807 w 484832"/>
              <a:gd name="connsiteY115" fmla="*/ 188648 h 194706"/>
              <a:gd name="connsiteX116" fmla="*/ 454872 w 484832"/>
              <a:gd name="connsiteY116" fmla="*/ 151927 h 194706"/>
              <a:gd name="connsiteX117" fmla="*/ 484786 w 484832"/>
              <a:gd name="connsiteY117" fmla="*/ 151927 h 194706"/>
              <a:gd name="connsiteX118" fmla="*/ 484786 w 484832"/>
              <a:gd name="connsiteY118" fmla="*/ -89 h 19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84832" h="194706">
                <a:moveTo>
                  <a:pt x="480938" y="148130"/>
                </a:moveTo>
                <a:lnTo>
                  <a:pt x="455744" y="148130"/>
                </a:lnTo>
                <a:lnTo>
                  <a:pt x="459917" y="131488"/>
                </a:lnTo>
                <a:lnTo>
                  <a:pt x="409445" y="131488"/>
                </a:lnTo>
                <a:lnTo>
                  <a:pt x="405289" y="148130"/>
                </a:lnTo>
                <a:lnTo>
                  <a:pt x="380916" y="148130"/>
                </a:lnTo>
                <a:lnTo>
                  <a:pt x="380916" y="144709"/>
                </a:lnTo>
                <a:cubicBezTo>
                  <a:pt x="381293" y="142845"/>
                  <a:pt x="381618" y="140878"/>
                  <a:pt x="382079" y="138775"/>
                </a:cubicBezTo>
                <a:cubicBezTo>
                  <a:pt x="386526" y="120816"/>
                  <a:pt x="398311" y="103062"/>
                  <a:pt x="418715" y="103062"/>
                </a:cubicBezTo>
                <a:cubicBezTo>
                  <a:pt x="426771" y="103062"/>
                  <a:pt x="434792" y="106141"/>
                  <a:pt x="433698" y="117292"/>
                </a:cubicBezTo>
                <a:lnTo>
                  <a:pt x="463732" y="117292"/>
                </a:lnTo>
                <a:cubicBezTo>
                  <a:pt x="464912" y="112161"/>
                  <a:pt x="466896" y="103216"/>
                  <a:pt x="461234" y="95058"/>
                </a:cubicBezTo>
                <a:cubicBezTo>
                  <a:pt x="454821" y="86198"/>
                  <a:pt x="441942" y="82641"/>
                  <a:pt x="425214" y="82641"/>
                </a:cubicBezTo>
                <a:cubicBezTo>
                  <a:pt x="413328" y="82641"/>
                  <a:pt x="395933" y="84539"/>
                  <a:pt x="380916" y="94357"/>
                </a:cubicBezTo>
                <a:lnTo>
                  <a:pt x="380916" y="3708"/>
                </a:lnTo>
                <a:lnTo>
                  <a:pt x="480938" y="3708"/>
                </a:lnTo>
                <a:close/>
                <a:moveTo>
                  <a:pt x="421914" y="172537"/>
                </a:moveTo>
                <a:cubicBezTo>
                  <a:pt x="416372" y="173606"/>
                  <a:pt x="410745" y="174179"/>
                  <a:pt x="405101" y="174247"/>
                </a:cubicBezTo>
                <a:cubicBezTo>
                  <a:pt x="390683" y="174247"/>
                  <a:pt x="380643" y="167543"/>
                  <a:pt x="380438" y="151910"/>
                </a:cubicBezTo>
                <a:lnTo>
                  <a:pt x="427027" y="151910"/>
                </a:lnTo>
                <a:close/>
                <a:moveTo>
                  <a:pt x="364275" y="90064"/>
                </a:moveTo>
                <a:lnTo>
                  <a:pt x="364275" y="110759"/>
                </a:lnTo>
                <a:cubicBezTo>
                  <a:pt x="358044" y="119364"/>
                  <a:pt x="353522" y="129082"/>
                  <a:pt x="350951" y="139390"/>
                </a:cubicBezTo>
                <a:cubicBezTo>
                  <a:pt x="350195" y="142258"/>
                  <a:pt x="349663" y="145180"/>
                  <a:pt x="349360" y="148130"/>
                </a:cubicBezTo>
                <a:lnTo>
                  <a:pt x="334669" y="148130"/>
                </a:lnTo>
                <a:lnTo>
                  <a:pt x="347223" y="88524"/>
                </a:lnTo>
                <a:lnTo>
                  <a:pt x="304943" y="88524"/>
                </a:lnTo>
                <a:lnTo>
                  <a:pt x="267110" y="148164"/>
                </a:lnTo>
                <a:lnTo>
                  <a:pt x="264339" y="148164"/>
                </a:lnTo>
                <a:lnTo>
                  <a:pt x="264339" y="3759"/>
                </a:lnTo>
                <a:lnTo>
                  <a:pt x="364326" y="3759"/>
                </a:lnTo>
                <a:close/>
                <a:moveTo>
                  <a:pt x="308449" y="148130"/>
                </a:moveTo>
                <a:lnTo>
                  <a:pt x="293398" y="148130"/>
                </a:lnTo>
                <a:lnTo>
                  <a:pt x="316163" y="112315"/>
                </a:lnTo>
                <a:close/>
                <a:moveTo>
                  <a:pt x="247731" y="88388"/>
                </a:moveTo>
                <a:lnTo>
                  <a:pt x="222709" y="88388"/>
                </a:lnTo>
                <a:lnTo>
                  <a:pt x="205606" y="148130"/>
                </a:lnTo>
                <a:lnTo>
                  <a:pt x="179027" y="148130"/>
                </a:lnTo>
                <a:cubicBezTo>
                  <a:pt x="192538" y="143136"/>
                  <a:pt x="200765" y="133592"/>
                  <a:pt x="203314" y="119413"/>
                </a:cubicBezTo>
                <a:cubicBezTo>
                  <a:pt x="205400" y="108399"/>
                  <a:pt x="204408" y="101164"/>
                  <a:pt x="199893" y="95725"/>
                </a:cubicBezTo>
                <a:cubicBezTo>
                  <a:pt x="193154" y="87652"/>
                  <a:pt x="179642" y="88353"/>
                  <a:pt x="167653" y="88353"/>
                </a:cubicBezTo>
                <a:lnTo>
                  <a:pt x="147796" y="88353"/>
                </a:lnTo>
                <a:lnTo>
                  <a:pt x="147796" y="3759"/>
                </a:lnTo>
                <a:lnTo>
                  <a:pt x="247697" y="3759"/>
                </a:lnTo>
                <a:close/>
                <a:moveTo>
                  <a:pt x="231740" y="148130"/>
                </a:moveTo>
                <a:lnTo>
                  <a:pt x="242258" y="110759"/>
                </a:lnTo>
                <a:lnTo>
                  <a:pt x="242635" y="148130"/>
                </a:lnTo>
                <a:close/>
                <a:moveTo>
                  <a:pt x="158981" y="133934"/>
                </a:moveTo>
                <a:lnTo>
                  <a:pt x="158981" y="133934"/>
                </a:lnTo>
                <a:cubicBezTo>
                  <a:pt x="158007" y="133934"/>
                  <a:pt x="157032" y="134054"/>
                  <a:pt x="155920" y="134054"/>
                </a:cubicBezTo>
                <a:cubicBezTo>
                  <a:pt x="154466" y="134054"/>
                  <a:pt x="153320" y="134054"/>
                  <a:pt x="152243" y="134054"/>
                </a:cubicBezTo>
                <a:lnTo>
                  <a:pt x="145846" y="134054"/>
                </a:lnTo>
                <a:lnTo>
                  <a:pt x="148805" y="123125"/>
                </a:lnTo>
                <a:lnTo>
                  <a:pt x="150207" y="117686"/>
                </a:lnTo>
                <a:lnTo>
                  <a:pt x="153628" y="104961"/>
                </a:lnTo>
                <a:cubicBezTo>
                  <a:pt x="155116" y="104961"/>
                  <a:pt x="156570" y="104961"/>
                  <a:pt x="157972" y="104961"/>
                </a:cubicBezTo>
                <a:lnTo>
                  <a:pt x="162915" y="104961"/>
                </a:lnTo>
                <a:cubicBezTo>
                  <a:pt x="171467" y="104961"/>
                  <a:pt x="176718" y="105440"/>
                  <a:pt x="178668" y="108159"/>
                </a:cubicBezTo>
                <a:cubicBezTo>
                  <a:pt x="180156" y="110212"/>
                  <a:pt x="179967" y="113735"/>
                  <a:pt x="178206" y="119105"/>
                </a:cubicBezTo>
                <a:cubicBezTo>
                  <a:pt x="175196" y="128341"/>
                  <a:pt x="171364" y="133045"/>
                  <a:pt x="159084" y="133986"/>
                </a:cubicBezTo>
                <a:moveTo>
                  <a:pt x="131291" y="93741"/>
                </a:moveTo>
                <a:lnTo>
                  <a:pt x="129717" y="98872"/>
                </a:lnTo>
                <a:lnTo>
                  <a:pt x="115419" y="146471"/>
                </a:lnTo>
                <a:lnTo>
                  <a:pt x="114854" y="148181"/>
                </a:lnTo>
                <a:lnTo>
                  <a:pt x="67683" y="148181"/>
                </a:lnTo>
                <a:lnTo>
                  <a:pt x="64006" y="140365"/>
                </a:lnTo>
                <a:lnTo>
                  <a:pt x="114683" y="88524"/>
                </a:lnTo>
                <a:lnTo>
                  <a:pt x="82187" y="88524"/>
                </a:lnTo>
                <a:lnTo>
                  <a:pt x="42507" y="131283"/>
                </a:lnTo>
                <a:lnTo>
                  <a:pt x="55351" y="88524"/>
                </a:lnTo>
                <a:lnTo>
                  <a:pt x="31270" y="88524"/>
                </a:lnTo>
                <a:lnTo>
                  <a:pt x="31270" y="3759"/>
                </a:lnTo>
                <a:lnTo>
                  <a:pt x="131188" y="3759"/>
                </a:lnTo>
                <a:close/>
                <a:moveTo>
                  <a:pt x="377119" y="-89"/>
                </a:moveTo>
                <a:lnTo>
                  <a:pt x="377119" y="97076"/>
                </a:lnTo>
                <a:cubicBezTo>
                  <a:pt x="373861" y="99667"/>
                  <a:pt x="370856" y="102560"/>
                  <a:pt x="368140" y="105713"/>
                </a:cubicBezTo>
                <a:lnTo>
                  <a:pt x="368140" y="-89"/>
                </a:lnTo>
                <a:lnTo>
                  <a:pt x="260525" y="-89"/>
                </a:lnTo>
                <a:lnTo>
                  <a:pt x="260525" y="88388"/>
                </a:lnTo>
                <a:lnTo>
                  <a:pt x="251614" y="88388"/>
                </a:lnTo>
                <a:lnTo>
                  <a:pt x="251614" y="-89"/>
                </a:lnTo>
                <a:lnTo>
                  <a:pt x="143965" y="-89"/>
                </a:lnTo>
                <a:lnTo>
                  <a:pt x="143965" y="88524"/>
                </a:lnTo>
                <a:lnTo>
                  <a:pt x="135071" y="88524"/>
                </a:lnTo>
                <a:lnTo>
                  <a:pt x="135071" y="-89"/>
                </a:lnTo>
                <a:lnTo>
                  <a:pt x="27456" y="-89"/>
                </a:lnTo>
                <a:lnTo>
                  <a:pt x="27456" y="100907"/>
                </a:lnTo>
                <a:lnTo>
                  <a:pt x="-47" y="192480"/>
                </a:lnTo>
                <a:lnTo>
                  <a:pt x="24120" y="192480"/>
                </a:lnTo>
                <a:lnTo>
                  <a:pt x="36247" y="151927"/>
                </a:lnTo>
                <a:lnTo>
                  <a:pt x="39667" y="151927"/>
                </a:lnTo>
                <a:lnTo>
                  <a:pt x="59696" y="192480"/>
                </a:lnTo>
                <a:lnTo>
                  <a:pt x="89028" y="192480"/>
                </a:lnTo>
                <a:lnTo>
                  <a:pt x="69513" y="151927"/>
                </a:lnTo>
                <a:lnTo>
                  <a:pt x="113623" y="151927"/>
                </a:lnTo>
                <a:lnTo>
                  <a:pt x="101377" y="192480"/>
                </a:lnTo>
                <a:lnTo>
                  <a:pt x="127785" y="192480"/>
                </a:lnTo>
                <a:lnTo>
                  <a:pt x="139860" y="152047"/>
                </a:lnTo>
                <a:lnTo>
                  <a:pt x="145641" y="152047"/>
                </a:lnTo>
                <a:lnTo>
                  <a:pt x="145641" y="151927"/>
                </a:lnTo>
                <a:lnTo>
                  <a:pt x="204408" y="151927"/>
                </a:lnTo>
                <a:lnTo>
                  <a:pt x="192761" y="192360"/>
                </a:lnTo>
                <a:lnTo>
                  <a:pt x="219374" y="192360"/>
                </a:lnTo>
                <a:lnTo>
                  <a:pt x="230662" y="151927"/>
                </a:lnTo>
                <a:lnTo>
                  <a:pt x="242635" y="151927"/>
                </a:lnTo>
                <a:lnTo>
                  <a:pt x="242960" y="192360"/>
                </a:lnTo>
                <a:lnTo>
                  <a:pt x="265280" y="192360"/>
                </a:lnTo>
                <a:lnTo>
                  <a:pt x="290935" y="151927"/>
                </a:lnTo>
                <a:lnTo>
                  <a:pt x="307713" y="151927"/>
                </a:lnTo>
                <a:lnTo>
                  <a:pt x="299059" y="192360"/>
                </a:lnTo>
                <a:lnTo>
                  <a:pt x="325227" y="192360"/>
                </a:lnTo>
                <a:lnTo>
                  <a:pt x="333779" y="151927"/>
                </a:lnTo>
                <a:lnTo>
                  <a:pt x="348933" y="151927"/>
                </a:lnTo>
                <a:cubicBezTo>
                  <a:pt x="348334" y="164464"/>
                  <a:pt x="351533" y="175872"/>
                  <a:pt x="359845" y="183517"/>
                </a:cubicBezTo>
                <a:cubicBezTo>
                  <a:pt x="370004" y="192839"/>
                  <a:pt x="385603" y="194617"/>
                  <a:pt x="397131" y="194617"/>
                </a:cubicBezTo>
                <a:cubicBezTo>
                  <a:pt x="413526" y="194421"/>
                  <a:pt x="429850" y="192418"/>
                  <a:pt x="445807" y="188648"/>
                </a:cubicBezTo>
                <a:lnTo>
                  <a:pt x="454872" y="151927"/>
                </a:lnTo>
                <a:lnTo>
                  <a:pt x="484786" y="151927"/>
                </a:lnTo>
                <a:lnTo>
                  <a:pt x="484786" y="-89"/>
                </a:lnTo>
                <a:close/>
              </a:path>
            </a:pathLst>
          </a:custGeom>
          <a:solidFill>
            <a:schemeClr val="bg1"/>
          </a:solidFill>
          <a:ln w="168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645CD2-E7B7-4BAD-99E8-70AFD0765308}"/>
              </a:ext>
            </a:extLst>
          </p:cNvPr>
          <p:cNvSpPr txBox="1"/>
          <p:nvPr userDrawn="1"/>
        </p:nvSpPr>
        <p:spPr>
          <a:xfrm>
            <a:off x="2010490" y="6266996"/>
            <a:ext cx="6667997" cy="370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 2025 г. ТОО «КПМГ Аудит», компания,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зарегистрированная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в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соответствии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с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законодательством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Республики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Казахстан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участник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глобальной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организации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независимых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фирм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KPMG,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входящих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в KPMG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Limited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частную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английскую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компанию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с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ответственностью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, ограниченной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гарантиями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своих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участников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Все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права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защищены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.</a:t>
            </a:r>
            <a:endParaRPr lang="en-US" sz="6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600" kern="1200" noProof="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9E4146-CD4C-4B67-A76F-07F19E3A47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967794" y="6295536"/>
            <a:ext cx="186620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b="0" kern="120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Статус документа: Конфиденциально</a:t>
            </a:r>
          </a:p>
        </p:txBody>
      </p:sp>
    </p:spTree>
    <p:extLst>
      <p:ext uri="{BB962C8B-B14F-4D97-AF65-F5344CB8AC3E}">
        <p14:creationId xmlns:p14="http://schemas.microsoft.com/office/powerpoint/2010/main" val="2475722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995363" y="1330126"/>
            <a:ext cx="10198237" cy="45467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CFC99C-7410-4D22-BA8D-48877FCFB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21556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Text_doubl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D2B9FA-46EE-4504-A8DE-8C56CCE29B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98538" y="1700213"/>
            <a:ext cx="10201275" cy="4176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FC733E-E364-489F-B7AF-D2002EE59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85459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71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ne Column Text_double title_KPMG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D2B9FA-46EE-4504-A8DE-8C56CCE29B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98538" y="1700213"/>
            <a:ext cx="10201275" cy="41767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 marL="361950" indent="-180975"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Shape 8">
            <a:extLst>
              <a:ext uri="{FF2B5EF4-FFF2-40B4-BE49-F238E27FC236}">
                <a16:creationId xmlns:a16="http://schemas.microsoft.com/office/drawing/2014/main" id="{F4561A05-7671-4539-AB97-A9979F67EB43}"/>
              </a:ext>
            </a:extLst>
          </p:cNvPr>
          <p:cNvSpPr txBox="1">
            <a:spLocks/>
          </p:cNvSpPr>
          <p:nvPr userDrawn="1"/>
        </p:nvSpPr>
        <p:spPr>
          <a:xfrm>
            <a:off x="10946607" y="6266997"/>
            <a:ext cx="242486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GB" sz="1000" smtClean="0">
                <a:solidFill>
                  <a:schemeClr val="bg1"/>
                </a:solidFill>
                <a:latin typeface="+mn-lt"/>
                <a:ea typeface="Arial"/>
                <a:cs typeface="Arial" panose="020B0604020202020204" pitchFamily="34" charset="0"/>
              </a:rPr>
              <a:pPr algn="r"/>
              <a:t>‹#›</a:t>
            </a:fld>
            <a:endParaRPr lang="en-GB" sz="1000" dirty="0">
              <a:solidFill>
                <a:schemeClr val="bg1"/>
              </a:solidFill>
              <a:latin typeface="+mn-lt"/>
              <a:ea typeface="Arial"/>
              <a:cs typeface="Arial" panose="020B0604020202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9D5ED2D-F17F-4481-8AE6-4D9EA0535145}"/>
              </a:ext>
            </a:extLst>
          </p:cNvPr>
          <p:cNvCxnSpPr/>
          <p:nvPr userDrawn="1"/>
        </p:nvCxnSpPr>
        <p:spPr>
          <a:xfrm>
            <a:off x="10928548" y="6266997"/>
            <a:ext cx="0" cy="149412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03AAE32-05EB-420A-97AB-3254804D32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endParaRPr lang="en-GB" dirty="0"/>
          </a:p>
        </p:txBody>
      </p:sp>
      <p:sp>
        <p:nvSpPr>
          <p:cNvPr id="10" name="Graphic 8">
            <a:extLst>
              <a:ext uri="{FF2B5EF4-FFF2-40B4-BE49-F238E27FC236}">
                <a16:creationId xmlns:a16="http://schemas.microsoft.com/office/drawing/2014/main" id="{567897B5-3A96-440B-8018-FDD880280B2A}"/>
              </a:ext>
            </a:extLst>
          </p:cNvPr>
          <p:cNvSpPr/>
          <p:nvPr userDrawn="1"/>
        </p:nvSpPr>
        <p:spPr>
          <a:xfrm>
            <a:off x="1003200" y="6266996"/>
            <a:ext cx="484832" cy="194706"/>
          </a:xfrm>
          <a:custGeom>
            <a:avLst/>
            <a:gdLst>
              <a:gd name="connsiteX0" fmla="*/ 480938 w 484832"/>
              <a:gd name="connsiteY0" fmla="*/ 148130 h 194706"/>
              <a:gd name="connsiteX1" fmla="*/ 455744 w 484832"/>
              <a:gd name="connsiteY1" fmla="*/ 148130 h 194706"/>
              <a:gd name="connsiteX2" fmla="*/ 459917 w 484832"/>
              <a:gd name="connsiteY2" fmla="*/ 131488 h 194706"/>
              <a:gd name="connsiteX3" fmla="*/ 409445 w 484832"/>
              <a:gd name="connsiteY3" fmla="*/ 131488 h 194706"/>
              <a:gd name="connsiteX4" fmla="*/ 405289 w 484832"/>
              <a:gd name="connsiteY4" fmla="*/ 148130 h 194706"/>
              <a:gd name="connsiteX5" fmla="*/ 380916 w 484832"/>
              <a:gd name="connsiteY5" fmla="*/ 148130 h 194706"/>
              <a:gd name="connsiteX6" fmla="*/ 380916 w 484832"/>
              <a:gd name="connsiteY6" fmla="*/ 144709 h 194706"/>
              <a:gd name="connsiteX7" fmla="*/ 382079 w 484832"/>
              <a:gd name="connsiteY7" fmla="*/ 138775 h 194706"/>
              <a:gd name="connsiteX8" fmla="*/ 418715 w 484832"/>
              <a:gd name="connsiteY8" fmla="*/ 103062 h 194706"/>
              <a:gd name="connsiteX9" fmla="*/ 433698 w 484832"/>
              <a:gd name="connsiteY9" fmla="*/ 117292 h 194706"/>
              <a:gd name="connsiteX10" fmla="*/ 463732 w 484832"/>
              <a:gd name="connsiteY10" fmla="*/ 117292 h 194706"/>
              <a:gd name="connsiteX11" fmla="*/ 461234 w 484832"/>
              <a:gd name="connsiteY11" fmla="*/ 95058 h 194706"/>
              <a:gd name="connsiteX12" fmla="*/ 425214 w 484832"/>
              <a:gd name="connsiteY12" fmla="*/ 82641 h 194706"/>
              <a:gd name="connsiteX13" fmla="*/ 380916 w 484832"/>
              <a:gd name="connsiteY13" fmla="*/ 94357 h 194706"/>
              <a:gd name="connsiteX14" fmla="*/ 380916 w 484832"/>
              <a:gd name="connsiteY14" fmla="*/ 3708 h 194706"/>
              <a:gd name="connsiteX15" fmla="*/ 480938 w 484832"/>
              <a:gd name="connsiteY15" fmla="*/ 3708 h 194706"/>
              <a:gd name="connsiteX16" fmla="*/ 421914 w 484832"/>
              <a:gd name="connsiteY16" fmla="*/ 172537 h 194706"/>
              <a:gd name="connsiteX17" fmla="*/ 405101 w 484832"/>
              <a:gd name="connsiteY17" fmla="*/ 174247 h 194706"/>
              <a:gd name="connsiteX18" fmla="*/ 380438 w 484832"/>
              <a:gd name="connsiteY18" fmla="*/ 151910 h 194706"/>
              <a:gd name="connsiteX19" fmla="*/ 427027 w 484832"/>
              <a:gd name="connsiteY19" fmla="*/ 151910 h 194706"/>
              <a:gd name="connsiteX20" fmla="*/ 364275 w 484832"/>
              <a:gd name="connsiteY20" fmla="*/ 90064 h 194706"/>
              <a:gd name="connsiteX21" fmla="*/ 364275 w 484832"/>
              <a:gd name="connsiteY21" fmla="*/ 110759 h 194706"/>
              <a:gd name="connsiteX22" fmla="*/ 350951 w 484832"/>
              <a:gd name="connsiteY22" fmla="*/ 139390 h 194706"/>
              <a:gd name="connsiteX23" fmla="*/ 349360 w 484832"/>
              <a:gd name="connsiteY23" fmla="*/ 148130 h 194706"/>
              <a:gd name="connsiteX24" fmla="*/ 334669 w 484832"/>
              <a:gd name="connsiteY24" fmla="*/ 148130 h 194706"/>
              <a:gd name="connsiteX25" fmla="*/ 347223 w 484832"/>
              <a:gd name="connsiteY25" fmla="*/ 88524 h 194706"/>
              <a:gd name="connsiteX26" fmla="*/ 304943 w 484832"/>
              <a:gd name="connsiteY26" fmla="*/ 88524 h 194706"/>
              <a:gd name="connsiteX27" fmla="*/ 267110 w 484832"/>
              <a:gd name="connsiteY27" fmla="*/ 148164 h 194706"/>
              <a:gd name="connsiteX28" fmla="*/ 264339 w 484832"/>
              <a:gd name="connsiteY28" fmla="*/ 148164 h 194706"/>
              <a:gd name="connsiteX29" fmla="*/ 264339 w 484832"/>
              <a:gd name="connsiteY29" fmla="*/ 3759 h 194706"/>
              <a:gd name="connsiteX30" fmla="*/ 364326 w 484832"/>
              <a:gd name="connsiteY30" fmla="*/ 3759 h 194706"/>
              <a:gd name="connsiteX31" fmla="*/ 308449 w 484832"/>
              <a:gd name="connsiteY31" fmla="*/ 148130 h 194706"/>
              <a:gd name="connsiteX32" fmla="*/ 293398 w 484832"/>
              <a:gd name="connsiteY32" fmla="*/ 148130 h 194706"/>
              <a:gd name="connsiteX33" fmla="*/ 316163 w 484832"/>
              <a:gd name="connsiteY33" fmla="*/ 112315 h 194706"/>
              <a:gd name="connsiteX34" fmla="*/ 247731 w 484832"/>
              <a:gd name="connsiteY34" fmla="*/ 88388 h 194706"/>
              <a:gd name="connsiteX35" fmla="*/ 222709 w 484832"/>
              <a:gd name="connsiteY35" fmla="*/ 88388 h 194706"/>
              <a:gd name="connsiteX36" fmla="*/ 205606 w 484832"/>
              <a:gd name="connsiteY36" fmla="*/ 148130 h 194706"/>
              <a:gd name="connsiteX37" fmla="*/ 179027 w 484832"/>
              <a:gd name="connsiteY37" fmla="*/ 148130 h 194706"/>
              <a:gd name="connsiteX38" fmla="*/ 203314 w 484832"/>
              <a:gd name="connsiteY38" fmla="*/ 119413 h 194706"/>
              <a:gd name="connsiteX39" fmla="*/ 199893 w 484832"/>
              <a:gd name="connsiteY39" fmla="*/ 95725 h 194706"/>
              <a:gd name="connsiteX40" fmla="*/ 167653 w 484832"/>
              <a:gd name="connsiteY40" fmla="*/ 88353 h 194706"/>
              <a:gd name="connsiteX41" fmla="*/ 147796 w 484832"/>
              <a:gd name="connsiteY41" fmla="*/ 88353 h 194706"/>
              <a:gd name="connsiteX42" fmla="*/ 147796 w 484832"/>
              <a:gd name="connsiteY42" fmla="*/ 3759 h 194706"/>
              <a:gd name="connsiteX43" fmla="*/ 247697 w 484832"/>
              <a:gd name="connsiteY43" fmla="*/ 3759 h 194706"/>
              <a:gd name="connsiteX44" fmla="*/ 231740 w 484832"/>
              <a:gd name="connsiteY44" fmla="*/ 148130 h 194706"/>
              <a:gd name="connsiteX45" fmla="*/ 242258 w 484832"/>
              <a:gd name="connsiteY45" fmla="*/ 110759 h 194706"/>
              <a:gd name="connsiteX46" fmla="*/ 242635 w 484832"/>
              <a:gd name="connsiteY46" fmla="*/ 148130 h 194706"/>
              <a:gd name="connsiteX47" fmla="*/ 158981 w 484832"/>
              <a:gd name="connsiteY47" fmla="*/ 133934 h 194706"/>
              <a:gd name="connsiteX48" fmla="*/ 158981 w 484832"/>
              <a:gd name="connsiteY48" fmla="*/ 133934 h 194706"/>
              <a:gd name="connsiteX49" fmla="*/ 155920 w 484832"/>
              <a:gd name="connsiteY49" fmla="*/ 134054 h 194706"/>
              <a:gd name="connsiteX50" fmla="*/ 152243 w 484832"/>
              <a:gd name="connsiteY50" fmla="*/ 134054 h 194706"/>
              <a:gd name="connsiteX51" fmla="*/ 145846 w 484832"/>
              <a:gd name="connsiteY51" fmla="*/ 134054 h 194706"/>
              <a:gd name="connsiteX52" fmla="*/ 148805 w 484832"/>
              <a:gd name="connsiteY52" fmla="*/ 123125 h 194706"/>
              <a:gd name="connsiteX53" fmla="*/ 150207 w 484832"/>
              <a:gd name="connsiteY53" fmla="*/ 117686 h 194706"/>
              <a:gd name="connsiteX54" fmla="*/ 153628 w 484832"/>
              <a:gd name="connsiteY54" fmla="*/ 104961 h 194706"/>
              <a:gd name="connsiteX55" fmla="*/ 157972 w 484832"/>
              <a:gd name="connsiteY55" fmla="*/ 104961 h 194706"/>
              <a:gd name="connsiteX56" fmla="*/ 162915 w 484832"/>
              <a:gd name="connsiteY56" fmla="*/ 104961 h 194706"/>
              <a:gd name="connsiteX57" fmla="*/ 178668 w 484832"/>
              <a:gd name="connsiteY57" fmla="*/ 108159 h 194706"/>
              <a:gd name="connsiteX58" fmla="*/ 178206 w 484832"/>
              <a:gd name="connsiteY58" fmla="*/ 119105 h 194706"/>
              <a:gd name="connsiteX59" fmla="*/ 159084 w 484832"/>
              <a:gd name="connsiteY59" fmla="*/ 133986 h 194706"/>
              <a:gd name="connsiteX60" fmla="*/ 131291 w 484832"/>
              <a:gd name="connsiteY60" fmla="*/ 93741 h 194706"/>
              <a:gd name="connsiteX61" fmla="*/ 129717 w 484832"/>
              <a:gd name="connsiteY61" fmla="*/ 98872 h 194706"/>
              <a:gd name="connsiteX62" fmla="*/ 115419 w 484832"/>
              <a:gd name="connsiteY62" fmla="*/ 146471 h 194706"/>
              <a:gd name="connsiteX63" fmla="*/ 114854 w 484832"/>
              <a:gd name="connsiteY63" fmla="*/ 148181 h 194706"/>
              <a:gd name="connsiteX64" fmla="*/ 67683 w 484832"/>
              <a:gd name="connsiteY64" fmla="*/ 148181 h 194706"/>
              <a:gd name="connsiteX65" fmla="*/ 64006 w 484832"/>
              <a:gd name="connsiteY65" fmla="*/ 140365 h 194706"/>
              <a:gd name="connsiteX66" fmla="*/ 114683 w 484832"/>
              <a:gd name="connsiteY66" fmla="*/ 88524 h 194706"/>
              <a:gd name="connsiteX67" fmla="*/ 82187 w 484832"/>
              <a:gd name="connsiteY67" fmla="*/ 88524 h 194706"/>
              <a:gd name="connsiteX68" fmla="*/ 42507 w 484832"/>
              <a:gd name="connsiteY68" fmla="*/ 131283 h 194706"/>
              <a:gd name="connsiteX69" fmla="*/ 55351 w 484832"/>
              <a:gd name="connsiteY69" fmla="*/ 88524 h 194706"/>
              <a:gd name="connsiteX70" fmla="*/ 31270 w 484832"/>
              <a:gd name="connsiteY70" fmla="*/ 88524 h 194706"/>
              <a:gd name="connsiteX71" fmla="*/ 31270 w 484832"/>
              <a:gd name="connsiteY71" fmla="*/ 3759 h 194706"/>
              <a:gd name="connsiteX72" fmla="*/ 131188 w 484832"/>
              <a:gd name="connsiteY72" fmla="*/ 3759 h 194706"/>
              <a:gd name="connsiteX73" fmla="*/ 377119 w 484832"/>
              <a:gd name="connsiteY73" fmla="*/ -89 h 194706"/>
              <a:gd name="connsiteX74" fmla="*/ 377119 w 484832"/>
              <a:gd name="connsiteY74" fmla="*/ 97076 h 194706"/>
              <a:gd name="connsiteX75" fmla="*/ 368140 w 484832"/>
              <a:gd name="connsiteY75" fmla="*/ 105713 h 194706"/>
              <a:gd name="connsiteX76" fmla="*/ 368140 w 484832"/>
              <a:gd name="connsiteY76" fmla="*/ -89 h 194706"/>
              <a:gd name="connsiteX77" fmla="*/ 260525 w 484832"/>
              <a:gd name="connsiteY77" fmla="*/ -89 h 194706"/>
              <a:gd name="connsiteX78" fmla="*/ 260525 w 484832"/>
              <a:gd name="connsiteY78" fmla="*/ 88388 h 194706"/>
              <a:gd name="connsiteX79" fmla="*/ 251614 w 484832"/>
              <a:gd name="connsiteY79" fmla="*/ 88388 h 194706"/>
              <a:gd name="connsiteX80" fmla="*/ 251614 w 484832"/>
              <a:gd name="connsiteY80" fmla="*/ -89 h 194706"/>
              <a:gd name="connsiteX81" fmla="*/ 143965 w 484832"/>
              <a:gd name="connsiteY81" fmla="*/ -89 h 194706"/>
              <a:gd name="connsiteX82" fmla="*/ 143965 w 484832"/>
              <a:gd name="connsiteY82" fmla="*/ 88524 h 194706"/>
              <a:gd name="connsiteX83" fmla="*/ 135071 w 484832"/>
              <a:gd name="connsiteY83" fmla="*/ 88524 h 194706"/>
              <a:gd name="connsiteX84" fmla="*/ 135071 w 484832"/>
              <a:gd name="connsiteY84" fmla="*/ -89 h 194706"/>
              <a:gd name="connsiteX85" fmla="*/ 27456 w 484832"/>
              <a:gd name="connsiteY85" fmla="*/ -89 h 194706"/>
              <a:gd name="connsiteX86" fmla="*/ 27456 w 484832"/>
              <a:gd name="connsiteY86" fmla="*/ 100907 h 194706"/>
              <a:gd name="connsiteX87" fmla="*/ -47 w 484832"/>
              <a:gd name="connsiteY87" fmla="*/ 192480 h 194706"/>
              <a:gd name="connsiteX88" fmla="*/ 24120 w 484832"/>
              <a:gd name="connsiteY88" fmla="*/ 192480 h 194706"/>
              <a:gd name="connsiteX89" fmla="*/ 36247 w 484832"/>
              <a:gd name="connsiteY89" fmla="*/ 151927 h 194706"/>
              <a:gd name="connsiteX90" fmla="*/ 39667 w 484832"/>
              <a:gd name="connsiteY90" fmla="*/ 151927 h 194706"/>
              <a:gd name="connsiteX91" fmla="*/ 59696 w 484832"/>
              <a:gd name="connsiteY91" fmla="*/ 192480 h 194706"/>
              <a:gd name="connsiteX92" fmla="*/ 89028 w 484832"/>
              <a:gd name="connsiteY92" fmla="*/ 192480 h 194706"/>
              <a:gd name="connsiteX93" fmla="*/ 69513 w 484832"/>
              <a:gd name="connsiteY93" fmla="*/ 151927 h 194706"/>
              <a:gd name="connsiteX94" fmla="*/ 113623 w 484832"/>
              <a:gd name="connsiteY94" fmla="*/ 151927 h 194706"/>
              <a:gd name="connsiteX95" fmla="*/ 101377 w 484832"/>
              <a:gd name="connsiteY95" fmla="*/ 192480 h 194706"/>
              <a:gd name="connsiteX96" fmla="*/ 127785 w 484832"/>
              <a:gd name="connsiteY96" fmla="*/ 192480 h 194706"/>
              <a:gd name="connsiteX97" fmla="*/ 139860 w 484832"/>
              <a:gd name="connsiteY97" fmla="*/ 152047 h 194706"/>
              <a:gd name="connsiteX98" fmla="*/ 145641 w 484832"/>
              <a:gd name="connsiteY98" fmla="*/ 152047 h 194706"/>
              <a:gd name="connsiteX99" fmla="*/ 145641 w 484832"/>
              <a:gd name="connsiteY99" fmla="*/ 151927 h 194706"/>
              <a:gd name="connsiteX100" fmla="*/ 204408 w 484832"/>
              <a:gd name="connsiteY100" fmla="*/ 151927 h 194706"/>
              <a:gd name="connsiteX101" fmla="*/ 192761 w 484832"/>
              <a:gd name="connsiteY101" fmla="*/ 192360 h 194706"/>
              <a:gd name="connsiteX102" fmla="*/ 219374 w 484832"/>
              <a:gd name="connsiteY102" fmla="*/ 192360 h 194706"/>
              <a:gd name="connsiteX103" fmla="*/ 230662 w 484832"/>
              <a:gd name="connsiteY103" fmla="*/ 151927 h 194706"/>
              <a:gd name="connsiteX104" fmla="*/ 242635 w 484832"/>
              <a:gd name="connsiteY104" fmla="*/ 151927 h 194706"/>
              <a:gd name="connsiteX105" fmla="*/ 242960 w 484832"/>
              <a:gd name="connsiteY105" fmla="*/ 192360 h 194706"/>
              <a:gd name="connsiteX106" fmla="*/ 265280 w 484832"/>
              <a:gd name="connsiteY106" fmla="*/ 192360 h 194706"/>
              <a:gd name="connsiteX107" fmla="*/ 290935 w 484832"/>
              <a:gd name="connsiteY107" fmla="*/ 151927 h 194706"/>
              <a:gd name="connsiteX108" fmla="*/ 307713 w 484832"/>
              <a:gd name="connsiteY108" fmla="*/ 151927 h 194706"/>
              <a:gd name="connsiteX109" fmla="*/ 299059 w 484832"/>
              <a:gd name="connsiteY109" fmla="*/ 192360 h 194706"/>
              <a:gd name="connsiteX110" fmla="*/ 325227 w 484832"/>
              <a:gd name="connsiteY110" fmla="*/ 192360 h 194706"/>
              <a:gd name="connsiteX111" fmla="*/ 333779 w 484832"/>
              <a:gd name="connsiteY111" fmla="*/ 151927 h 194706"/>
              <a:gd name="connsiteX112" fmla="*/ 348933 w 484832"/>
              <a:gd name="connsiteY112" fmla="*/ 151927 h 194706"/>
              <a:gd name="connsiteX113" fmla="*/ 359845 w 484832"/>
              <a:gd name="connsiteY113" fmla="*/ 183517 h 194706"/>
              <a:gd name="connsiteX114" fmla="*/ 397131 w 484832"/>
              <a:gd name="connsiteY114" fmla="*/ 194617 h 194706"/>
              <a:gd name="connsiteX115" fmla="*/ 445807 w 484832"/>
              <a:gd name="connsiteY115" fmla="*/ 188648 h 194706"/>
              <a:gd name="connsiteX116" fmla="*/ 454872 w 484832"/>
              <a:gd name="connsiteY116" fmla="*/ 151927 h 194706"/>
              <a:gd name="connsiteX117" fmla="*/ 484786 w 484832"/>
              <a:gd name="connsiteY117" fmla="*/ 151927 h 194706"/>
              <a:gd name="connsiteX118" fmla="*/ 484786 w 484832"/>
              <a:gd name="connsiteY118" fmla="*/ -89 h 19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84832" h="194706">
                <a:moveTo>
                  <a:pt x="480938" y="148130"/>
                </a:moveTo>
                <a:lnTo>
                  <a:pt x="455744" y="148130"/>
                </a:lnTo>
                <a:lnTo>
                  <a:pt x="459917" y="131488"/>
                </a:lnTo>
                <a:lnTo>
                  <a:pt x="409445" y="131488"/>
                </a:lnTo>
                <a:lnTo>
                  <a:pt x="405289" y="148130"/>
                </a:lnTo>
                <a:lnTo>
                  <a:pt x="380916" y="148130"/>
                </a:lnTo>
                <a:lnTo>
                  <a:pt x="380916" y="144709"/>
                </a:lnTo>
                <a:cubicBezTo>
                  <a:pt x="381293" y="142845"/>
                  <a:pt x="381618" y="140878"/>
                  <a:pt x="382079" y="138775"/>
                </a:cubicBezTo>
                <a:cubicBezTo>
                  <a:pt x="386526" y="120816"/>
                  <a:pt x="398311" y="103062"/>
                  <a:pt x="418715" y="103062"/>
                </a:cubicBezTo>
                <a:cubicBezTo>
                  <a:pt x="426771" y="103062"/>
                  <a:pt x="434792" y="106141"/>
                  <a:pt x="433698" y="117292"/>
                </a:cubicBezTo>
                <a:lnTo>
                  <a:pt x="463732" y="117292"/>
                </a:lnTo>
                <a:cubicBezTo>
                  <a:pt x="464912" y="112161"/>
                  <a:pt x="466896" y="103216"/>
                  <a:pt x="461234" y="95058"/>
                </a:cubicBezTo>
                <a:cubicBezTo>
                  <a:pt x="454821" y="86198"/>
                  <a:pt x="441942" y="82641"/>
                  <a:pt x="425214" y="82641"/>
                </a:cubicBezTo>
                <a:cubicBezTo>
                  <a:pt x="413328" y="82641"/>
                  <a:pt x="395933" y="84539"/>
                  <a:pt x="380916" y="94357"/>
                </a:cubicBezTo>
                <a:lnTo>
                  <a:pt x="380916" y="3708"/>
                </a:lnTo>
                <a:lnTo>
                  <a:pt x="480938" y="3708"/>
                </a:lnTo>
                <a:close/>
                <a:moveTo>
                  <a:pt x="421914" y="172537"/>
                </a:moveTo>
                <a:cubicBezTo>
                  <a:pt x="416372" y="173606"/>
                  <a:pt x="410745" y="174179"/>
                  <a:pt x="405101" y="174247"/>
                </a:cubicBezTo>
                <a:cubicBezTo>
                  <a:pt x="390683" y="174247"/>
                  <a:pt x="380643" y="167543"/>
                  <a:pt x="380438" y="151910"/>
                </a:cubicBezTo>
                <a:lnTo>
                  <a:pt x="427027" y="151910"/>
                </a:lnTo>
                <a:close/>
                <a:moveTo>
                  <a:pt x="364275" y="90064"/>
                </a:moveTo>
                <a:lnTo>
                  <a:pt x="364275" y="110759"/>
                </a:lnTo>
                <a:cubicBezTo>
                  <a:pt x="358044" y="119364"/>
                  <a:pt x="353522" y="129082"/>
                  <a:pt x="350951" y="139390"/>
                </a:cubicBezTo>
                <a:cubicBezTo>
                  <a:pt x="350195" y="142258"/>
                  <a:pt x="349663" y="145180"/>
                  <a:pt x="349360" y="148130"/>
                </a:cubicBezTo>
                <a:lnTo>
                  <a:pt x="334669" y="148130"/>
                </a:lnTo>
                <a:lnTo>
                  <a:pt x="347223" y="88524"/>
                </a:lnTo>
                <a:lnTo>
                  <a:pt x="304943" y="88524"/>
                </a:lnTo>
                <a:lnTo>
                  <a:pt x="267110" y="148164"/>
                </a:lnTo>
                <a:lnTo>
                  <a:pt x="264339" y="148164"/>
                </a:lnTo>
                <a:lnTo>
                  <a:pt x="264339" y="3759"/>
                </a:lnTo>
                <a:lnTo>
                  <a:pt x="364326" y="3759"/>
                </a:lnTo>
                <a:close/>
                <a:moveTo>
                  <a:pt x="308449" y="148130"/>
                </a:moveTo>
                <a:lnTo>
                  <a:pt x="293398" y="148130"/>
                </a:lnTo>
                <a:lnTo>
                  <a:pt x="316163" y="112315"/>
                </a:lnTo>
                <a:close/>
                <a:moveTo>
                  <a:pt x="247731" y="88388"/>
                </a:moveTo>
                <a:lnTo>
                  <a:pt x="222709" y="88388"/>
                </a:lnTo>
                <a:lnTo>
                  <a:pt x="205606" y="148130"/>
                </a:lnTo>
                <a:lnTo>
                  <a:pt x="179027" y="148130"/>
                </a:lnTo>
                <a:cubicBezTo>
                  <a:pt x="192538" y="143136"/>
                  <a:pt x="200765" y="133592"/>
                  <a:pt x="203314" y="119413"/>
                </a:cubicBezTo>
                <a:cubicBezTo>
                  <a:pt x="205400" y="108399"/>
                  <a:pt x="204408" y="101164"/>
                  <a:pt x="199893" y="95725"/>
                </a:cubicBezTo>
                <a:cubicBezTo>
                  <a:pt x="193154" y="87652"/>
                  <a:pt x="179642" y="88353"/>
                  <a:pt x="167653" y="88353"/>
                </a:cubicBezTo>
                <a:lnTo>
                  <a:pt x="147796" y="88353"/>
                </a:lnTo>
                <a:lnTo>
                  <a:pt x="147796" y="3759"/>
                </a:lnTo>
                <a:lnTo>
                  <a:pt x="247697" y="3759"/>
                </a:lnTo>
                <a:close/>
                <a:moveTo>
                  <a:pt x="231740" y="148130"/>
                </a:moveTo>
                <a:lnTo>
                  <a:pt x="242258" y="110759"/>
                </a:lnTo>
                <a:lnTo>
                  <a:pt x="242635" y="148130"/>
                </a:lnTo>
                <a:close/>
                <a:moveTo>
                  <a:pt x="158981" y="133934"/>
                </a:moveTo>
                <a:lnTo>
                  <a:pt x="158981" y="133934"/>
                </a:lnTo>
                <a:cubicBezTo>
                  <a:pt x="158007" y="133934"/>
                  <a:pt x="157032" y="134054"/>
                  <a:pt x="155920" y="134054"/>
                </a:cubicBezTo>
                <a:cubicBezTo>
                  <a:pt x="154466" y="134054"/>
                  <a:pt x="153320" y="134054"/>
                  <a:pt x="152243" y="134054"/>
                </a:cubicBezTo>
                <a:lnTo>
                  <a:pt x="145846" y="134054"/>
                </a:lnTo>
                <a:lnTo>
                  <a:pt x="148805" y="123125"/>
                </a:lnTo>
                <a:lnTo>
                  <a:pt x="150207" y="117686"/>
                </a:lnTo>
                <a:lnTo>
                  <a:pt x="153628" y="104961"/>
                </a:lnTo>
                <a:cubicBezTo>
                  <a:pt x="155116" y="104961"/>
                  <a:pt x="156570" y="104961"/>
                  <a:pt x="157972" y="104961"/>
                </a:cubicBezTo>
                <a:lnTo>
                  <a:pt x="162915" y="104961"/>
                </a:lnTo>
                <a:cubicBezTo>
                  <a:pt x="171467" y="104961"/>
                  <a:pt x="176718" y="105440"/>
                  <a:pt x="178668" y="108159"/>
                </a:cubicBezTo>
                <a:cubicBezTo>
                  <a:pt x="180156" y="110212"/>
                  <a:pt x="179967" y="113735"/>
                  <a:pt x="178206" y="119105"/>
                </a:cubicBezTo>
                <a:cubicBezTo>
                  <a:pt x="175196" y="128341"/>
                  <a:pt x="171364" y="133045"/>
                  <a:pt x="159084" y="133986"/>
                </a:cubicBezTo>
                <a:moveTo>
                  <a:pt x="131291" y="93741"/>
                </a:moveTo>
                <a:lnTo>
                  <a:pt x="129717" y="98872"/>
                </a:lnTo>
                <a:lnTo>
                  <a:pt x="115419" y="146471"/>
                </a:lnTo>
                <a:lnTo>
                  <a:pt x="114854" y="148181"/>
                </a:lnTo>
                <a:lnTo>
                  <a:pt x="67683" y="148181"/>
                </a:lnTo>
                <a:lnTo>
                  <a:pt x="64006" y="140365"/>
                </a:lnTo>
                <a:lnTo>
                  <a:pt x="114683" y="88524"/>
                </a:lnTo>
                <a:lnTo>
                  <a:pt x="82187" y="88524"/>
                </a:lnTo>
                <a:lnTo>
                  <a:pt x="42507" y="131283"/>
                </a:lnTo>
                <a:lnTo>
                  <a:pt x="55351" y="88524"/>
                </a:lnTo>
                <a:lnTo>
                  <a:pt x="31270" y="88524"/>
                </a:lnTo>
                <a:lnTo>
                  <a:pt x="31270" y="3759"/>
                </a:lnTo>
                <a:lnTo>
                  <a:pt x="131188" y="3759"/>
                </a:lnTo>
                <a:close/>
                <a:moveTo>
                  <a:pt x="377119" y="-89"/>
                </a:moveTo>
                <a:lnTo>
                  <a:pt x="377119" y="97076"/>
                </a:lnTo>
                <a:cubicBezTo>
                  <a:pt x="373861" y="99667"/>
                  <a:pt x="370856" y="102560"/>
                  <a:pt x="368140" y="105713"/>
                </a:cubicBezTo>
                <a:lnTo>
                  <a:pt x="368140" y="-89"/>
                </a:lnTo>
                <a:lnTo>
                  <a:pt x="260525" y="-89"/>
                </a:lnTo>
                <a:lnTo>
                  <a:pt x="260525" y="88388"/>
                </a:lnTo>
                <a:lnTo>
                  <a:pt x="251614" y="88388"/>
                </a:lnTo>
                <a:lnTo>
                  <a:pt x="251614" y="-89"/>
                </a:lnTo>
                <a:lnTo>
                  <a:pt x="143965" y="-89"/>
                </a:lnTo>
                <a:lnTo>
                  <a:pt x="143965" y="88524"/>
                </a:lnTo>
                <a:lnTo>
                  <a:pt x="135071" y="88524"/>
                </a:lnTo>
                <a:lnTo>
                  <a:pt x="135071" y="-89"/>
                </a:lnTo>
                <a:lnTo>
                  <a:pt x="27456" y="-89"/>
                </a:lnTo>
                <a:lnTo>
                  <a:pt x="27456" y="100907"/>
                </a:lnTo>
                <a:lnTo>
                  <a:pt x="-47" y="192480"/>
                </a:lnTo>
                <a:lnTo>
                  <a:pt x="24120" y="192480"/>
                </a:lnTo>
                <a:lnTo>
                  <a:pt x="36247" y="151927"/>
                </a:lnTo>
                <a:lnTo>
                  <a:pt x="39667" y="151927"/>
                </a:lnTo>
                <a:lnTo>
                  <a:pt x="59696" y="192480"/>
                </a:lnTo>
                <a:lnTo>
                  <a:pt x="89028" y="192480"/>
                </a:lnTo>
                <a:lnTo>
                  <a:pt x="69513" y="151927"/>
                </a:lnTo>
                <a:lnTo>
                  <a:pt x="113623" y="151927"/>
                </a:lnTo>
                <a:lnTo>
                  <a:pt x="101377" y="192480"/>
                </a:lnTo>
                <a:lnTo>
                  <a:pt x="127785" y="192480"/>
                </a:lnTo>
                <a:lnTo>
                  <a:pt x="139860" y="152047"/>
                </a:lnTo>
                <a:lnTo>
                  <a:pt x="145641" y="152047"/>
                </a:lnTo>
                <a:lnTo>
                  <a:pt x="145641" y="151927"/>
                </a:lnTo>
                <a:lnTo>
                  <a:pt x="204408" y="151927"/>
                </a:lnTo>
                <a:lnTo>
                  <a:pt x="192761" y="192360"/>
                </a:lnTo>
                <a:lnTo>
                  <a:pt x="219374" y="192360"/>
                </a:lnTo>
                <a:lnTo>
                  <a:pt x="230662" y="151927"/>
                </a:lnTo>
                <a:lnTo>
                  <a:pt x="242635" y="151927"/>
                </a:lnTo>
                <a:lnTo>
                  <a:pt x="242960" y="192360"/>
                </a:lnTo>
                <a:lnTo>
                  <a:pt x="265280" y="192360"/>
                </a:lnTo>
                <a:lnTo>
                  <a:pt x="290935" y="151927"/>
                </a:lnTo>
                <a:lnTo>
                  <a:pt x="307713" y="151927"/>
                </a:lnTo>
                <a:lnTo>
                  <a:pt x="299059" y="192360"/>
                </a:lnTo>
                <a:lnTo>
                  <a:pt x="325227" y="192360"/>
                </a:lnTo>
                <a:lnTo>
                  <a:pt x="333779" y="151927"/>
                </a:lnTo>
                <a:lnTo>
                  <a:pt x="348933" y="151927"/>
                </a:lnTo>
                <a:cubicBezTo>
                  <a:pt x="348334" y="164464"/>
                  <a:pt x="351533" y="175872"/>
                  <a:pt x="359845" y="183517"/>
                </a:cubicBezTo>
                <a:cubicBezTo>
                  <a:pt x="370004" y="192839"/>
                  <a:pt x="385603" y="194617"/>
                  <a:pt x="397131" y="194617"/>
                </a:cubicBezTo>
                <a:cubicBezTo>
                  <a:pt x="413526" y="194421"/>
                  <a:pt x="429850" y="192418"/>
                  <a:pt x="445807" y="188648"/>
                </a:cubicBezTo>
                <a:lnTo>
                  <a:pt x="454872" y="151927"/>
                </a:lnTo>
                <a:lnTo>
                  <a:pt x="484786" y="151927"/>
                </a:lnTo>
                <a:lnTo>
                  <a:pt x="484786" y="-89"/>
                </a:lnTo>
                <a:close/>
              </a:path>
            </a:pathLst>
          </a:custGeom>
          <a:solidFill>
            <a:schemeClr val="bg1"/>
          </a:solidFill>
          <a:ln w="168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57BA22B-5E62-4AE3-8417-0FF76944488F}"/>
              </a:ext>
            </a:extLst>
          </p:cNvPr>
          <p:cNvSpPr txBox="1"/>
          <p:nvPr userDrawn="1"/>
        </p:nvSpPr>
        <p:spPr>
          <a:xfrm>
            <a:off x="2010490" y="6266996"/>
            <a:ext cx="6667997" cy="370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 2025 г. ТОО «КПМГ Аудит», компания,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зарегистрированная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в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соответствии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с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законодательством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Республики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Казахстан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участник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глобальной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организации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независимых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фирм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KPMG,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входящих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в KPMG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Limited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частную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английскую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компанию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с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ответственностью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, ограниченной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гарантиями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своих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участников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Все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права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защищены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.</a:t>
            </a:r>
            <a:endParaRPr lang="en-US" sz="6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600" kern="1200" noProof="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3AB500-CE46-4007-95EB-0EA5D8F41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967794" y="6295536"/>
            <a:ext cx="186620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b="0" kern="120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Статус документа: Конфиденциально</a:t>
            </a:r>
          </a:p>
        </p:txBody>
      </p:sp>
    </p:spTree>
    <p:extLst>
      <p:ext uri="{BB962C8B-B14F-4D97-AF65-F5344CB8AC3E}">
        <p14:creationId xmlns:p14="http://schemas.microsoft.com/office/powerpoint/2010/main" val="932633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71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ne Column Text - Dark BG colour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8">
            <a:extLst>
              <a:ext uri="{FF2B5EF4-FFF2-40B4-BE49-F238E27FC236}">
                <a16:creationId xmlns:a16="http://schemas.microsoft.com/office/drawing/2014/main" id="{FEACBC9C-FDC2-4718-A261-6371F0F60DE3}"/>
              </a:ext>
            </a:extLst>
          </p:cNvPr>
          <p:cNvSpPr txBox="1">
            <a:spLocks/>
          </p:cNvSpPr>
          <p:nvPr userDrawn="1"/>
        </p:nvSpPr>
        <p:spPr>
          <a:xfrm>
            <a:off x="10946607" y="6266997"/>
            <a:ext cx="242486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GB" sz="1000" smtClean="0">
                <a:solidFill>
                  <a:schemeClr val="bg1"/>
                </a:solidFill>
                <a:latin typeface="+mn-lt"/>
                <a:ea typeface="Arial"/>
                <a:cs typeface="Arial" panose="020B0604020202020204" pitchFamily="34" charset="0"/>
              </a:rPr>
              <a:pPr algn="r"/>
              <a:t>‹#›</a:t>
            </a:fld>
            <a:endParaRPr lang="en-GB" sz="1000" dirty="0">
              <a:solidFill>
                <a:schemeClr val="bg1"/>
              </a:solidFill>
              <a:latin typeface="+mn-lt"/>
              <a:ea typeface="Arial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56A5C29-C797-4C37-9F34-9C206DC1B640}"/>
              </a:ext>
            </a:extLst>
          </p:cNvPr>
          <p:cNvCxnSpPr/>
          <p:nvPr userDrawn="1"/>
        </p:nvCxnSpPr>
        <p:spPr>
          <a:xfrm>
            <a:off x="10928548" y="6266997"/>
            <a:ext cx="0" cy="149412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2D4DF521-FBEB-4C5C-80DB-DDFC4B7E35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98400" y="1330126"/>
            <a:ext cx="10201275" cy="4546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3FD8B3-A559-4E34-BA53-32A7F9278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Graphic 8">
            <a:extLst>
              <a:ext uri="{FF2B5EF4-FFF2-40B4-BE49-F238E27FC236}">
                <a16:creationId xmlns:a16="http://schemas.microsoft.com/office/drawing/2014/main" id="{48947F85-E5F1-445E-BD2C-8963D165668D}"/>
              </a:ext>
            </a:extLst>
          </p:cNvPr>
          <p:cNvSpPr/>
          <p:nvPr userDrawn="1"/>
        </p:nvSpPr>
        <p:spPr>
          <a:xfrm>
            <a:off x="1003200" y="6266996"/>
            <a:ext cx="484832" cy="194706"/>
          </a:xfrm>
          <a:custGeom>
            <a:avLst/>
            <a:gdLst>
              <a:gd name="connsiteX0" fmla="*/ 480938 w 484832"/>
              <a:gd name="connsiteY0" fmla="*/ 148130 h 194706"/>
              <a:gd name="connsiteX1" fmla="*/ 455744 w 484832"/>
              <a:gd name="connsiteY1" fmla="*/ 148130 h 194706"/>
              <a:gd name="connsiteX2" fmla="*/ 459917 w 484832"/>
              <a:gd name="connsiteY2" fmla="*/ 131488 h 194706"/>
              <a:gd name="connsiteX3" fmla="*/ 409445 w 484832"/>
              <a:gd name="connsiteY3" fmla="*/ 131488 h 194706"/>
              <a:gd name="connsiteX4" fmla="*/ 405289 w 484832"/>
              <a:gd name="connsiteY4" fmla="*/ 148130 h 194706"/>
              <a:gd name="connsiteX5" fmla="*/ 380916 w 484832"/>
              <a:gd name="connsiteY5" fmla="*/ 148130 h 194706"/>
              <a:gd name="connsiteX6" fmla="*/ 380916 w 484832"/>
              <a:gd name="connsiteY6" fmla="*/ 144709 h 194706"/>
              <a:gd name="connsiteX7" fmla="*/ 382079 w 484832"/>
              <a:gd name="connsiteY7" fmla="*/ 138775 h 194706"/>
              <a:gd name="connsiteX8" fmla="*/ 418715 w 484832"/>
              <a:gd name="connsiteY8" fmla="*/ 103062 h 194706"/>
              <a:gd name="connsiteX9" fmla="*/ 433698 w 484832"/>
              <a:gd name="connsiteY9" fmla="*/ 117292 h 194706"/>
              <a:gd name="connsiteX10" fmla="*/ 463732 w 484832"/>
              <a:gd name="connsiteY10" fmla="*/ 117292 h 194706"/>
              <a:gd name="connsiteX11" fmla="*/ 461234 w 484832"/>
              <a:gd name="connsiteY11" fmla="*/ 95058 h 194706"/>
              <a:gd name="connsiteX12" fmla="*/ 425214 w 484832"/>
              <a:gd name="connsiteY12" fmla="*/ 82641 h 194706"/>
              <a:gd name="connsiteX13" fmla="*/ 380916 w 484832"/>
              <a:gd name="connsiteY13" fmla="*/ 94357 h 194706"/>
              <a:gd name="connsiteX14" fmla="*/ 380916 w 484832"/>
              <a:gd name="connsiteY14" fmla="*/ 3708 h 194706"/>
              <a:gd name="connsiteX15" fmla="*/ 480938 w 484832"/>
              <a:gd name="connsiteY15" fmla="*/ 3708 h 194706"/>
              <a:gd name="connsiteX16" fmla="*/ 421914 w 484832"/>
              <a:gd name="connsiteY16" fmla="*/ 172537 h 194706"/>
              <a:gd name="connsiteX17" fmla="*/ 405101 w 484832"/>
              <a:gd name="connsiteY17" fmla="*/ 174247 h 194706"/>
              <a:gd name="connsiteX18" fmla="*/ 380438 w 484832"/>
              <a:gd name="connsiteY18" fmla="*/ 151910 h 194706"/>
              <a:gd name="connsiteX19" fmla="*/ 427027 w 484832"/>
              <a:gd name="connsiteY19" fmla="*/ 151910 h 194706"/>
              <a:gd name="connsiteX20" fmla="*/ 364275 w 484832"/>
              <a:gd name="connsiteY20" fmla="*/ 90064 h 194706"/>
              <a:gd name="connsiteX21" fmla="*/ 364275 w 484832"/>
              <a:gd name="connsiteY21" fmla="*/ 110759 h 194706"/>
              <a:gd name="connsiteX22" fmla="*/ 350951 w 484832"/>
              <a:gd name="connsiteY22" fmla="*/ 139390 h 194706"/>
              <a:gd name="connsiteX23" fmla="*/ 349360 w 484832"/>
              <a:gd name="connsiteY23" fmla="*/ 148130 h 194706"/>
              <a:gd name="connsiteX24" fmla="*/ 334669 w 484832"/>
              <a:gd name="connsiteY24" fmla="*/ 148130 h 194706"/>
              <a:gd name="connsiteX25" fmla="*/ 347223 w 484832"/>
              <a:gd name="connsiteY25" fmla="*/ 88524 h 194706"/>
              <a:gd name="connsiteX26" fmla="*/ 304943 w 484832"/>
              <a:gd name="connsiteY26" fmla="*/ 88524 h 194706"/>
              <a:gd name="connsiteX27" fmla="*/ 267110 w 484832"/>
              <a:gd name="connsiteY27" fmla="*/ 148164 h 194706"/>
              <a:gd name="connsiteX28" fmla="*/ 264339 w 484832"/>
              <a:gd name="connsiteY28" fmla="*/ 148164 h 194706"/>
              <a:gd name="connsiteX29" fmla="*/ 264339 w 484832"/>
              <a:gd name="connsiteY29" fmla="*/ 3759 h 194706"/>
              <a:gd name="connsiteX30" fmla="*/ 364326 w 484832"/>
              <a:gd name="connsiteY30" fmla="*/ 3759 h 194706"/>
              <a:gd name="connsiteX31" fmla="*/ 308449 w 484832"/>
              <a:gd name="connsiteY31" fmla="*/ 148130 h 194706"/>
              <a:gd name="connsiteX32" fmla="*/ 293398 w 484832"/>
              <a:gd name="connsiteY32" fmla="*/ 148130 h 194706"/>
              <a:gd name="connsiteX33" fmla="*/ 316163 w 484832"/>
              <a:gd name="connsiteY33" fmla="*/ 112315 h 194706"/>
              <a:gd name="connsiteX34" fmla="*/ 247731 w 484832"/>
              <a:gd name="connsiteY34" fmla="*/ 88388 h 194706"/>
              <a:gd name="connsiteX35" fmla="*/ 222709 w 484832"/>
              <a:gd name="connsiteY35" fmla="*/ 88388 h 194706"/>
              <a:gd name="connsiteX36" fmla="*/ 205606 w 484832"/>
              <a:gd name="connsiteY36" fmla="*/ 148130 h 194706"/>
              <a:gd name="connsiteX37" fmla="*/ 179027 w 484832"/>
              <a:gd name="connsiteY37" fmla="*/ 148130 h 194706"/>
              <a:gd name="connsiteX38" fmla="*/ 203314 w 484832"/>
              <a:gd name="connsiteY38" fmla="*/ 119413 h 194706"/>
              <a:gd name="connsiteX39" fmla="*/ 199893 w 484832"/>
              <a:gd name="connsiteY39" fmla="*/ 95725 h 194706"/>
              <a:gd name="connsiteX40" fmla="*/ 167653 w 484832"/>
              <a:gd name="connsiteY40" fmla="*/ 88353 h 194706"/>
              <a:gd name="connsiteX41" fmla="*/ 147796 w 484832"/>
              <a:gd name="connsiteY41" fmla="*/ 88353 h 194706"/>
              <a:gd name="connsiteX42" fmla="*/ 147796 w 484832"/>
              <a:gd name="connsiteY42" fmla="*/ 3759 h 194706"/>
              <a:gd name="connsiteX43" fmla="*/ 247697 w 484832"/>
              <a:gd name="connsiteY43" fmla="*/ 3759 h 194706"/>
              <a:gd name="connsiteX44" fmla="*/ 231740 w 484832"/>
              <a:gd name="connsiteY44" fmla="*/ 148130 h 194706"/>
              <a:gd name="connsiteX45" fmla="*/ 242258 w 484832"/>
              <a:gd name="connsiteY45" fmla="*/ 110759 h 194706"/>
              <a:gd name="connsiteX46" fmla="*/ 242635 w 484832"/>
              <a:gd name="connsiteY46" fmla="*/ 148130 h 194706"/>
              <a:gd name="connsiteX47" fmla="*/ 158981 w 484832"/>
              <a:gd name="connsiteY47" fmla="*/ 133934 h 194706"/>
              <a:gd name="connsiteX48" fmla="*/ 158981 w 484832"/>
              <a:gd name="connsiteY48" fmla="*/ 133934 h 194706"/>
              <a:gd name="connsiteX49" fmla="*/ 155920 w 484832"/>
              <a:gd name="connsiteY49" fmla="*/ 134054 h 194706"/>
              <a:gd name="connsiteX50" fmla="*/ 152243 w 484832"/>
              <a:gd name="connsiteY50" fmla="*/ 134054 h 194706"/>
              <a:gd name="connsiteX51" fmla="*/ 145846 w 484832"/>
              <a:gd name="connsiteY51" fmla="*/ 134054 h 194706"/>
              <a:gd name="connsiteX52" fmla="*/ 148805 w 484832"/>
              <a:gd name="connsiteY52" fmla="*/ 123125 h 194706"/>
              <a:gd name="connsiteX53" fmla="*/ 150207 w 484832"/>
              <a:gd name="connsiteY53" fmla="*/ 117686 h 194706"/>
              <a:gd name="connsiteX54" fmla="*/ 153628 w 484832"/>
              <a:gd name="connsiteY54" fmla="*/ 104961 h 194706"/>
              <a:gd name="connsiteX55" fmla="*/ 157972 w 484832"/>
              <a:gd name="connsiteY55" fmla="*/ 104961 h 194706"/>
              <a:gd name="connsiteX56" fmla="*/ 162915 w 484832"/>
              <a:gd name="connsiteY56" fmla="*/ 104961 h 194706"/>
              <a:gd name="connsiteX57" fmla="*/ 178668 w 484832"/>
              <a:gd name="connsiteY57" fmla="*/ 108159 h 194706"/>
              <a:gd name="connsiteX58" fmla="*/ 178206 w 484832"/>
              <a:gd name="connsiteY58" fmla="*/ 119105 h 194706"/>
              <a:gd name="connsiteX59" fmla="*/ 159084 w 484832"/>
              <a:gd name="connsiteY59" fmla="*/ 133986 h 194706"/>
              <a:gd name="connsiteX60" fmla="*/ 131291 w 484832"/>
              <a:gd name="connsiteY60" fmla="*/ 93741 h 194706"/>
              <a:gd name="connsiteX61" fmla="*/ 129717 w 484832"/>
              <a:gd name="connsiteY61" fmla="*/ 98872 h 194706"/>
              <a:gd name="connsiteX62" fmla="*/ 115419 w 484832"/>
              <a:gd name="connsiteY62" fmla="*/ 146471 h 194706"/>
              <a:gd name="connsiteX63" fmla="*/ 114854 w 484832"/>
              <a:gd name="connsiteY63" fmla="*/ 148181 h 194706"/>
              <a:gd name="connsiteX64" fmla="*/ 67683 w 484832"/>
              <a:gd name="connsiteY64" fmla="*/ 148181 h 194706"/>
              <a:gd name="connsiteX65" fmla="*/ 64006 w 484832"/>
              <a:gd name="connsiteY65" fmla="*/ 140365 h 194706"/>
              <a:gd name="connsiteX66" fmla="*/ 114683 w 484832"/>
              <a:gd name="connsiteY66" fmla="*/ 88524 h 194706"/>
              <a:gd name="connsiteX67" fmla="*/ 82187 w 484832"/>
              <a:gd name="connsiteY67" fmla="*/ 88524 h 194706"/>
              <a:gd name="connsiteX68" fmla="*/ 42507 w 484832"/>
              <a:gd name="connsiteY68" fmla="*/ 131283 h 194706"/>
              <a:gd name="connsiteX69" fmla="*/ 55351 w 484832"/>
              <a:gd name="connsiteY69" fmla="*/ 88524 h 194706"/>
              <a:gd name="connsiteX70" fmla="*/ 31270 w 484832"/>
              <a:gd name="connsiteY70" fmla="*/ 88524 h 194706"/>
              <a:gd name="connsiteX71" fmla="*/ 31270 w 484832"/>
              <a:gd name="connsiteY71" fmla="*/ 3759 h 194706"/>
              <a:gd name="connsiteX72" fmla="*/ 131188 w 484832"/>
              <a:gd name="connsiteY72" fmla="*/ 3759 h 194706"/>
              <a:gd name="connsiteX73" fmla="*/ 377119 w 484832"/>
              <a:gd name="connsiteY73" fmla="*/ -89 h 194706"/>
              <a:gd name="connsiteX74" fmla="*/ 377119 w 484832"/>
              <a:gd name="connsiteY74" fmla="*/ 97076 h 194706"/>
              <a:gd name="connsiteX75" fmla="*/ 368140 w 484832"/>
              <a:gd name="connsiteY75" fmla="*/ 105713 h 194706"/>
              <a:gd name="connsiteX76" fmla="*/ 368140 w 484832"/>
              <a:gd name="connsiteY76" fmla="*/ -89 h 194706"/>
              <a:gd name="connsiteX77" fmla="*/ 260525 w 484832"/>
              <a:gd name="connsiteY77" fmla="*/ -89 h 194706"/>
              <a:gd name="connsiteX78" fmla="*/ 260525 w 484832"/>
              <a:gd name="connsiteY78" fmla="*/ 88388 h 194706"/>
              <a:gd name="connsiteX79" fmla="*/ 251614 w 484832"/>
              <a:gd name="connsiteY79" fmla="*/ 88388 h 194706"/>
              <a:gd name="connsiteX80" fmla="*/ 251614 w 484832"/>
              <a:gd name="connsiteY80" fmla="*/ -89 h 194706"/>
              <a:gd name="connsiteX81" fmla="*/ 143965 w 484832"/>
              <a:gd name="connsiteY81" fmla="*/ -89 h 194706"/>
              <a:gd name="connsiteX82" fmla="*/ 143965 w 484832"/>
              <a:gd name="connsiteY82" fmla="*/ 88524 h 194706"/>
              <a:gd name="connsiteX83" fmla="*/ 135071 w 484832"/>
              <a:gd name="connsiteY83" fmla="*/ 88524 h 194706"/>
              <a:gd name="connsiteX84" fmla="*/ 135071 w 484832"/>
              <a:gd name="connsiteY84" fmla="*/ -89 h 194706"/>
              <a:gd name="connsiteX85" fmla="*/ 27456 w 484832"/>
              <a:gd name="connsiteY85" fmla="*/ -89 h 194706"/>
              <a:gd name="connsiteX86" fmla="*/ 27456 w 484832"/>
              <a:gd name="connsiteY86" fmla="*/ 100907 h 194706"/>
              <a:gd name="connsiteX87" fmla="*/ -47 w 484832"/>
              <a:gd name="connsiteY87" fmla="*/ 192480 h 194706"/>
              <a:gd name="connsiteX88" fmla="*/ 24120 w 484832"/>
              <a:gd name="connsiteY88" fmla="*/ 192480 h 194706"/>
              <a:gd name="connsiteX89" fmla="*/ 36247 w 484832"/>
              <a:gd name="connsiteY89" fmla="*/ 151927 h 194706"/>
              <a:gd name="connsiteX90" fmla="*/ 39667 w 484832"/>
              <a:gd name="connsiteY90" fmla="*/ 151927 h 194706"/>
              <a:gd name="connsiteX91" fmla="*/ 59696 w 484832"/>
              <a:gd name="connsiteY91" fmla="*/ 192480 h 194706"/>
              <a:gd name="connsiteX92" fmla="*/ 89028 w 484832"/>
              <a:gd name="connsiteY92" fmla="*/ 192480 h 194706"/>
              <a:gd name="connsiteX93" fmla="*/ 69513 w 484832"/>
              <a:gd name="connsiteY93" fmla="*/ 151927 h 194706"/>
              <a:gd name="connsiteX94" fmla="*/ 113623 w 484832"/>
              <a:gd name="connsiteY94" fmla="*/ 151927 h 194706"/>
              <a:gd name="connsiteX95" fmla="*/ 101377 w 484832"/>
              <a:gd name="connsiteY95" fmla="*/ 192480 h 194706"/>
              <a:gd name="connsiteX96" fmla="*/ 127785 w 484832"/>
              <a:gd name="connsiteY96" fmla="*/ 192480 h 194706"/>
              <a:gd name="connsiteX97" fmla="*/ 139860 w 484832"/>
              <a:gd name="connsiteY97" fmla="*/ 152047 h 194706"/>
              <a:gd name="connsiteX98" fmla="*/ 145641 w 484832"/>
              <a:gd name="connsiteY98" fmla="*/ 152047 h 194706"/>
              <a:gd name="connsiteX99" fmla="*/ 145641 w 484832"/>
              <a:gd name="connsiteY99" fmla="*/ 151927 h 194706"/>
              <a:gd name="connsiteX100" fmla="*/ 204408 w 484832"/>
              <a:gd name="connsiteY100" fmla="*/ 151927 h 194706"/>
              <a:gd name="connsiteX101" fmla="*/ 192761 w 484832"/>
              <a:gd name="connsiteY101" fmla="*/ 192360 h 194706"/>
              <a:gd name="connsiteX102" fmla="*/ 219374 w 484832"/>
              <a:gd name="connsiteY102" fmla="*/ 192360 h 194706"/>
              <a:gd name="connsiteX103" fmla="*/ 230662 w 484832"/>
              <a:gd name="connsiteY103" fmla="*/ 151927 h 194706"/>
              <a:gd name="connsiteX104" fmla="*/ 242635 w 484832"/>
              <a:gd name="connsiteY104" fmla="*/ 151927 h 194706"/>
              <a:gd name="connsiteX105" fmla="*/ 242960 w 484832"/>
              <a:gd name="connsiteY105" fmla="*/ 192360 h 194706"/>
              <a:gd name="connsiteX106" fmla="*/ 265280 w 484832"/>
              <a:gd name="connsiteY106" fmla="*/ 192360 h 194706"/>
              <a:gd name="connsiteX107" fmla="*/ 290935 w 484832"/>
              <a:gd name="connsiteY107" fmla="*/ 151927 h 194706"/>
              <a:gd name="connsiteX108" fmla="*/ 307713 w 484832"/>
              <a:gd name="connsiteY108" fmla="*/ 151927 h 194706"/>
              <a:gd name="connsiteX109" fmla="*/ 299059 w 484832"/>
              <a:gd name="connsiteY109" fmla="*/ 192360 h 194706"/>
              <a:gd name="connsiteX110" fmla="*/ 325227 w 484832"/>
              <a:gd name="connsiteY110" fmla="*/ 192360 h 194706"/>
              <a:gd name="connsiteX111" fmla="*/ 333779 w 484832"/>
              <a:gd name="connsiteY111" fmla="*/ 151927 h 194706"/>
              <a:gd name="connsiteX112" fmla="*/ 348933 w 484832"/>
              <a:gd name="connsiteY112" fmla="*/ 151927 h 194706"/>
              <a:gd name="connsiteX113" fmla="*/ 359845 w 484832"/>
              <a:gd name="connsiteY113" fmla="*/ 183517 h 194706"/>
              <a:gd name="connsiteX114" fmla="*/ 397131 w 484832"/>
              <a:gd name="connsiteY114" fmla="*/ 194617 h 194706"/>
              <a:gd name="connsiteX115" fmla="*/ 445807 w 484832"/>
              <a:gd name="connsiteY115" fmla="*/ 188648 h 194706"/>
              <a:gd name="connsiteX116" fmla="*/ 454872 w 484832"/>
              <a:gd name="connsiteY116" fmla="*/ 151927 h 194706"/>
              <a:gd name="connsiteX117" fmla="*/ 484786 w 484832"/>
              <a:gd name="connsiteY117" fmla="*/ 151927 h 194706"/>
              <a:gd name="connsiteX118" fmla="*/ 484786 w 484832"/>
              <a:gd name="connsiteY118" fmla="*/ -89 h 19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84832" h="194706">
                <a:moveTo>
                  <a:pt x="480938" y="148130"/>
                </a:moveTo>
                <a:lnTo>
                  <a:pt x="455744" y="148130"/>
                </a:lnTo>
                <a:lnTo>
                  <a:pt x="459917" y="131488"/>
                </a:lnTo>
                <a:lnTo>
                  <a:pt x="409445" y="131488"/>
                </a:lnTo>
                <a:lnTo>
                  <a:pt x="405289" y="148130"/>
                </a:lnTo>
                <a:lnTo>
                  <a:pt x="380916" y="148130"/>
                </a:lnTo>
                <a:lnTo>
                  <a:pt x="380916" y="144709"/>
                </a:lnTo>
                <a:cubicBezTo>
                  <a:pt x="381293" y="142845"/>
                  <a:pt x="381618" y="140878"/>
                  <a:pt x="382079" y="138775"/>
                </a:cubicBezTo>
                <a:cubicBezTo>
                  <a:pt x="386526" y="120816"/>
                  <a:pt x="398311" y="103062"/>
                  <a:pt x="418715" y="103062"/>
                </a:cubicBezTo>
                <a:cubicBezTo>
                  <a:pt x="426771" y="103062"/>
                  <a:pt x="434792" y="106141"/>
                  <a:pt x="433698" y="117292"/>
                </a:cubicBezTo>
                <a:lnTo>
                  <a:pt x="463732" y="117292"/>
                </a:lnTo>
                <a:cubicBezTo>
                  <a:pt x="464912" y="112161"/>
                  <a:pt x="466896" y="103216"/>
                  <a:pt x="461234" y="95058"/>
                </a:cubicBezTo>
                <a:cubicBezTo>
                  <a:pt x="454821" y="86198"/>
                  <a:pt x="441942" y="82641"/>
                  <a:pt x="425214" y="82641"/>
                </a:cubicBezTo>
                <a:cubicBezTo>
                  <a:pt x="413328" y="82641"/>
                  <a:pt x="395933" y="84539"/>
                  <a:pt x="380916" y="94357"/>
                </a:cubicBezTo>
                <a:lnTo>
                  <a:pt x="380916" y="3708"/>
                </a:lnTo>
                <a:lnTo>
                  <a:pt x="480938" y="3708"/>
                </a:lnTo>
                <a:close/>
                <a:moveTo>
                  <a:pt x="421914" y="172537"/>
                </a:moveTo>
                <a:cubicBezTo>
                  <a:pt x="416372" y="173606"/>
                  <a:pt x="410745" y="174179"/>
                  <a:pt x="405101" y="174247"/>
                </a:cubicBezTo>
                <a:cubicBezTo>
                  <a:pt x="390683" y="174247"/>
                  <a:pt x="380643" y="167543"/>
                  <a:pt x="380438" y="151910"/>
                </a:cubicBezTo>
                <a:lnTo>
                  <a:pt x="427027" y="151910"/>
                </a:lnTo>
                <a:close/>
                <a:moveTo>
                  <a:pt x="364275" y="90064"/>
                </a:moveTo>
                <a:lnTo>
                  <a:pt x="364275" y="110759"/>
                </a:lnTo>
                <a:cubicBezTo>
                  <a:pt x="358044" y="119364"/>
                  <a:pt x="353522" y="129082"/>
                  <a:pt x="350951" y="139390"/>
                </a:cubicBezTo>
                <a:cubicBezTo>
                  <a:pt x="350195" y="142258"/>
                  <a:pt x="349663" y="145180"/>
                  <a:pt x="349360" y="148130"/>
                </a:cubicBezTo>
                <a:lnTo>
                  <a:pt x="334669" y="148130"/>
                </a:lnTo>
                <a:lnTo>
                  <a:pt x="347223" y="88524"/>
                </a:lnTo>
                <a:lnTo>
                  <a:pt x="304943" y="88524"/>
                </a:lnTo>
                <a:lnTo>
                  <a:pt x="267110" y="148164"/>
                </a:lnTo>
                <a:lnTo>
                  <a:pt x="264339" y="148164"/>
                </a:lnTo>
                <a:lnTo>
                  <a:pt x="264339" y="3759"/>
                </a:lnTo>
                <a:lnTo>
                  <a:pt x="364326" y="3759"/>
                </a:lnTo>
                <a:close/>
                <a:moveTo>
                  <a:pt x="308449" y="148130"/>
                </a:moveTo>
                <a:lnTo>
                  <a:pt x="293398" y="148130"/>
                </a:lnTo>
                <a:lnTo>
                  <a:pt x="316163" y="112315"/>
                </a:lnTo>
                <a:close/>
                <a:moveTo>
                  <a:pt x="247731" y="88388"/>
                </a:moveTo>
                <a:lnTo>
                  <a:pt x="222709" y="88388"/>
                </a:lnTo>
                <a:lnTo>
                  <a:pt x="205606" y="148130"/>
                </a:lnTo>
                <a:lnTo>
                  <a:pt x="179027" y="148130"/>
                </a:lnTo>
                <a:cubicBezTo>
                  <a:pt x="192538" y="143136"/>
                  <a:pt x="200765" y="133592"/>
                  <a:pt x="203314" y="119413"/>
                </a:cubicBezTo>
                <a:cubicBezTo>
                  <a:pt x="205400" y="108399"/>
                  <a:pt x="204408" y="101164"/>
                  <a:pt x="199893" y="95725"/>
                </a:cubicBezTo>
                <a:cubicBezTo>
                  <a:pt x="193154" y="87652"/>
                  <a:pt x="179642" y="88353"/>
                  <a:pt x="167653" y="88353"/>
                </a:cubicBezTo>
                <a:lnTo>
                  <a:pt x="147796" y="88353"/>
                </a:lnTo>
                <a:lnTo>
                  <a:pt x="147796" y="3759"/>
                </a:lnTo>
                <a:lnTo>
                  <a:pt x="247697" y="3759"/>
                </a:lnTo>
                <a:close/>
                <a:moveTo>
                  <a:pt x="231740" y="148130"/>
                </a:moveTo>
                <a:lnTo>
                  <a:pt x="242258" y="110759"/>
                </a:lnTo>
                <a:lnTo>
                  <a:pt x="242635" y="148130"/>
                </a:lnTo>
                <a:close/>
                <a:moveTo>
                  <a:pt x="158981" y="133934"/>
                </a:moveTo>
                <a:lnTo>
                  <a:pt x="158981" y="133934"/>
                </a:lnTo>
                <a:cubicBezTo>
                  <a:pt x="158007" y="133934"/>
                  <a:pt x="157032" y="134054"/>
                  <a:pt x="155920" y="134054"/>
                </a:cubicBezTo>
                <a:cubicBezTo>
                  <a:pt x="154466" y="134054"/>
                  <a:pt x="153320" y="134054"/>
                  <a:pt x="152243" y="134054"/>
                </a:cubicBezTo>
                <a:lnTo>
                  <a:pt x="145846" y="134054"/>
                </a:lnTo>
                <a:lnTo>
                  <a:pt x="148805" y="123125"/>
                </a:lnTo>
                <a:lnTo>
                  <a:pt x="150207" y="117686"/>
                </a:lnTo>
                <a:lnTo>
                  <a:pt x="153628" y="104961"/>
                </a:lnTo>
                <a:cubicBezTo>
                  <a:pt x="155116" y="104961"/>
                  <a:pt x="156570" y="104961"/>
                  <a:pt x="157972" y="104961"/>
                </a:cubicBezTo>
                <a:lnTo>
                  <a:pt x="162915" y="104961"/>
                </a:lnTo>
                <a:cubicBezTo>
                  <a:pt x="171467" y="104961"/>
                  <a:pt x="176718" y="105440"/>
                  <a:pt x="178668" y="108159"/>
                </a:cubicBezTo>
                <a:cubicBezTo>
                  <a:pt x="180156" y="110212"/>
                  <a:pt x="179967" y="113735"/>
                  <a:pt x="178206" y="119105"/>
                </a:cubicBezTo>
                <a:cubicBezTo>
                  <a:pt x="175196" y="128341"/>
                  <a:pt x="171364" y="133045"/>
                  <a:pt x="159084" y="133986"/>
                </a:cubicBezTo>
                <a:moveTo>
                  <a:pt x="131291" y="93741"/>
                </a:moveTo>
                <a:lnTo>
                  <a:pt x="129717" y="98872"/>
                </a:lnTo>
                <a:lnTo>
                  <a:pt x="115419" y="146471"/>
                </a:lnTo>
                <a:lnTo>
                  <a:pt x="114854" y="148181"/>
                </a:lnTo>
                <a:lnTo>
                  <a:pt x="67683" y="148181"/>
                </a:lnTo>
                <a:lnTo>
                  <a:pt x="64006" y="140365"/>
                </a:lnTo>
                <a:lnTo>
                  <a:pt x="114683" y="88524"/>
                </a:lnTo>
                <a:lnTo>
                  <a:pt x="82187" y="88524"/>
                </a:lnTo>
                <a:lnTo>
                  <a:pt x="42507" y="131283"/>
                </a:lnTo>
                <a:lnTo>
                  <a:pt x="55351" y="88524"/>
                </a:lnTo>
                <a:lnTo>
                  <a:pt x="31270" y="88524"/>
                </a:lnTo>
                <a:lnTo>
                  <a:pt x="31270" y="3759"/>
                </a:lnTo>
                <a:lnTo>
                  <a:pt x="131188" y="3759"/>
                </a:lnTo>
                <a:close/>
                <a:moveTo>
                  <a:pt x="377119" y="-89"/>
                </a:moveTo>
                <a:lnTo>
                  <a:pt x="377119" y="97076"/>
                </a:lnTo>
                <a:cubicBezTo>
                  <a:pt x="373861" y="99667"/>
                  <a:pt x="370856" y="102560"/>
                  <a:pt x="368140" y="105713"/>
                </a:cubicBezTo>
                <a:lnTo>
                  <a:pt x="368140" y="-89"/>
                </a:lnTo>
                <a:lnTo>
                  <a:pt x="260525" y="-89"/>
                </a:lnTo>
                <a:lnTo>
                  <a:pt x="260525" y="88388"/>
                </a:lnTo>
                <a:lnTo>
                  <a:pt x="251614" y="88388"/>
                </a:lnTo>
                <a:lnTo>
                  <a:pt x="251614" y="-89"/>
                </a:lnTo>
                <a:lnTo>
                  <a:pt x="143965" y="-89"/>
                </a:lnTo>
                <a:lnTo>
                  <a:pt x="143965" y="88524"/>
                </a:lnTo>
                <a:lnTo>
                  <a:pt x="135071" y="88524"/>
                </a:lnTo>
                <a:lnTo>
                  <a:pt x="135071" y="-89"/>
                </a:lnTo>
                <a:lnTo>
                  <a:pt x="27456" y="-89"/>
                </a:lnTo>
                <a:lnTo>
                  <a:pt x="27456" y="100907"/>
                </a:lnTo>
                <a:lnTo>
                  <a:pt x="-47" y="192480"/>
                </a:lnTo>
                <a:lnTo>
                  <a:pt x="24120" y="192480"/>
                </a:lnTo>
                <a:lnTo>
                  <a:pt x="36247" y="151927"/>
                </a:lnTo>
                <a:lnTo>
                  <a:pt x="39667" y="151927"/>
                </a:lnTo>
                <a:lnTo>
                  <a:pt x="59696" y="192480"/>
                </a:lnTo>
                <a:lnTo>
                  <a:pt x="89028" y="192480"/>
                </a:lnTo>
                <a:lnTo>
                  <a:pt x="69513" y="151927"/>
                </a:lnTo>
                <a:lnTo>
                  <a:pt x="113623" y="151927"/>
                </a:lnTo>
                <a:lnTo>
                  <a:pt x="101377" y="192480"/>
                </a:lnTo>
                <a:lnTo>
                  <a:pt x="127785" y="192480"/>
                </a:lnTo>
                <a:lnTo>
                  <a:pt x="139860" y="152047"/>
                </a:lnTo>
                <a:lnTo>
                  <a:pt x="145641" y="152047"/>
                </a:lnTo>
                <a:lnTo>
                  <a:pt x="145641" y="151927"/>
                </a:lnTo>
                <a:lnTo>
                  <a:pt x="204408" y="151927"/>
                </a:lnTo>
                <a:lnTo>
                  <a:pt x="192761" y="192360"/>
                </a:lnTo>
                <a:lnTo>
                  <a:pt x="219374" y="192360"/>
                </a:lnTo>
                <a:lnTo>
                  <a:pt x="230662" y="151927"/>
                </a:lnTo>
                <a:lnTo>
                  <a:pt x="242635" y="151927"/>
                </a:lnTo>
                <a:lnTo>
                  <a:pt x="242960" y="192360"/>
                </a:lnTo>
                <a:lnTo>
                  <a:pt x="265280" y="192360"/>
                </a:lnTo>
                <a:lnTo>
                  <a:pt x="290935" y="151927"/>
                </a:lnTo>
                <a:lnTo>
                  <a:pt x="307713" y="151927"/>
                </a:lnTo>
                <a:lnTo>
                  <a:pt x="299059" y="192360"/>
                </a:lnTo>
                <a:lnTo>
                  <a:pt x="325227" y="192360"/>
                </a:lnTo>
                <a:lnTo>
                  <a:pt x="333779" y="151927"/>
                </a:lnTo>
                <a:lnTo>
                  <a:pt x="348933" y="151927"/>
                </a:lnTo>
                <a:cubicBezTo>
                  <a:pt x="348334" y="164464"/>
                  <a:pt x="351533" y="175872"/>
                  <a:pt x="359845" y="183517"/>
                </a:cubicBezTo>
                <a:cubicBezTo>
                  <a:pt x="370004" y="192839"/>
                  <a:pt x="385603" y="194617"/>
                  <a:pt x="397131" y="194617"/>
                </a:cubicBezTo>
                <a:cubicBezTo>
                  <a:pt x="413526" y="194421"/>
                  <a:pt x="429850" y="192418"/>
                  <a:pt x="445807" y="188648"/>
                </a:cubicBezTo>
                <a:lnTo>
                  <a:pt x="454872" y="151927"/>
                </a:lnTo>
                <a:lnTo>
                  <a:pt x="484786" y="151927"/>
                </a:lnTo>
                <a:lnTo>
                  <a:pt x="484786" y="-89"/>
                </a:lnTo>
                <a:close/>
              </a:path>
            </a:pathLst>
          </a:custGeom>
          <a:solidFill>
            <a:schemeClr val="bg1"/>
          </a:solidFill>
          <a:ln w="168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580D69-9E53-49FC-8D38-12C6A512B3D6}"/>
              </a:ext>
            </a:extLst>
          </p:cNvPr>
          <p:cNvSpPr txBox="1"/>
          <p:nvPr userDrawn="1"/>
        </p:nvSpPr>
        <p:spPr>
          <a:xfrm>
            <a:off x="2010490" y="6266996"/>
            <a:ext cx="6667997" cy="370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 2025 г. ТОО «КПМГ Аудит», компания,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зарегистрированная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в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соответствии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с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законодательством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Республики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Казахстан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участник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глобальной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организации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независимых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фирм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KPMG,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входящих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в KPMG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Limited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частную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английскую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компанию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с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ответственностью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, ограниченной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гарантиями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своих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участников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Все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права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защищены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.</a:t>
            </a:r>
            <a:endParaRPr lang="en-US" sz="6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600" kern="1200" noProof="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A21F67-A049-4AB7-87D0-7EA44A1F9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967794" y="6295536"/>
            <a:ext cx="186620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b="0" kern="120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Статус документа: Конфиденциально</a:t>
            </a:r>
          </a:p>
        </p:txBody>
      </p:sp>
    </p:spTree>
    <p:extLst>
      <p:ext uri="{BB962C8B-B14F-4D97-AF65-F5344CB8AC3E}">
        <p14:creationId xmlns:p14="http://schemas.microsoft.com/office/powerpoint/2010/main" val="12631148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003200" y="1330126"/>
            <a:ext cx="4968000" cy="45467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220800" y="1330126"/>
            <a:ext cx="4968000" cy="45467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F69D30F-5094-425F-A158-0850AE27D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06341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Text - Dark BG colour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8">
            <a:extLst>
              <a:ext uri="{FF2B5EF4-FFF2-40B4-BE49-F238E27FC236}">
                <a16:creationId xmlns:a16="http://schemas.microsoft.com/office/drawing/2014/main" id="{FEACBC9C-FDC2-4718-A261-6371F0F60DE3}"/>
              </a:ext>
            </a:extLst>
          </p:cNvPr>
          <p:cNvSpPr txBox="1">
            <a:spLocks/>
          </p:cNvSpPr>
          <p:nvPr userDrawn="1"/>
        </p:nvSpPr>
        <p:spPr>
          <a:xfrm>
            <a:off x="10946607" y="6266997"/>
            <a:ext cx="242486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GB" sz="1000" smtClean="0">
                <a:solidFill>
                  <a:schemeClr val="bg1"/>
                </a:solidFill>
                <a:latin typeface="+mn-lt"/>
                <a:ea typeface="Arial"/>
                <a:cs typeface="Arial" panose="020B0604020202020204" pitchFamily="34" charset="0"/>
              </a:rPr>
              <a:pPr algn="r"/>
              <a:t>‹#›</a:t>
            </a:fld>
            <a:endParaRPr lang="en-GB" sz="1000" dirty="0">
              <a:solidFill>
                <a:schemeClr val="bg1"/>
              </a:solidFill>
              <a:latin typeface="+mn-lt"/>
              <a:ea typeface="Arial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56A5C29-C797-4C37-9F34-9C206DC1B640}"/>
              </a:ext>
            </a:extLst>
          </p:cNvPr>
          <p:cNvCxnSpPr/>
          <p:nvPr userDrawn="1"/>
        </p:nvCxnSpPr>
        <p:spPr>
          <a:xfrm>
            <a:off x="10928548" y="6266997"/>
            <a:ext cx="0" cy="149412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2D4DF521-FBEB-4C5C-80DB-DDFC4B7E35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98400" y="1330126"/>
            <a:ext cx="4968000" cy="4546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6ED3211B-3C86-4413-BA20-A4F81B443B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20800" y="1330126"/>
            <a:ext cx="4968875" cy="4546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C918AE-52AC-4531-9640-0D2CA3A28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Graphic 8">
            <a:extLst>
              <a:ext uri="{FF2B5EF4-FFF2-40B4-BE49-F238E27FC236}">
                <a16:creationId xmlns:a16="http://schemas.microsoft.com/office/drawing/2014/main" id="{79D6C947-06F1-4188-A558-E10C77FF12CE}"/>
              </a:ext>
            </a:extLst>
          </p:cNvPr>
          <p:cNvSpPr/>
          <p:nvPr userDrawn="1"/>
        </p:nvSpPr>
        <p:spPr>
          <a:xfrm>
            <a:off x="1003200" y="6266996"/>
            <a:ext cx="484832" cy="194706"/>
          </a:xfrm>
          <a:custGeom>
            <a:avLst/>
            <a:gdLst>
              <a:gd name="connsiteX0" fmla="*/ 480938 w 484832"/>
              <a:gd name="connsiteY0" fmla="*/ 148130 h 194706"/>
              <a:gd name="connsiteX1" fmla="*/ 455744 w 484832"/>
              <a:gd name="connsiteY1" fmla="*/ 148130 h 194706"/>
              <a:gd name="connsiteX2" fmla="*/ 459917 w 484832"/>
              <a:gd name="connsiteY2" fmla="*/ 131488 h 194706"/>
              <a:gd name="connsiteX3" fmla="*/ 409445 w 484832"/>
              <a:gd name="connsiteY3" fmla="*/ 131488 h 194706"/>
              <a:gd name="connsiteX4" fmla="*/ 405289 w 484832"/>
              <a:gd name="connsiteY4" fmla="*/ 148130 h 194706"/>
              <a:gd name="connsiteX5" fmla="*/ 380916 w 484832"/>
              <a:gd name="connsiteY5" fmla="*/ 148130 h 194706"/>
              <a:gd name="connsiteX6" fmla="*/ 380916 w 484832"/>
              <a:gd name="connsiteY6" fmla="*/ 144709 h 194706"/>
              <a:gd name="connsiteX7" fmla="*/ 382079 w 484832"/>
              <a:gd name="connsiteY7" fmla="*/ 138775 h 194706"/>
              <a:gd name="connsiteX8" fmla="*/ 418715 w 484832"/>
              <a:gd name="connsiteY8" fmla="*/ 103062 h 194706"/>
              <a:gd name="connsiteX9" fmla="*/ 433698 w 484832"/>
              <a:gd name="connsiteY9" fmla="*/ 117292 h 194706"/>
              <a:gd name="connsiteX10" fmla="*/ 463732 w 484832"/>
              <a:gd name="connsiteY10" fmla="*/ 117292 h 194706"/>
              <a:gd name="connsiteX11" fmla="*/ 461234 w 484832"/>
              <a:gd name="connsiteY11" fmla="*/ 95058 h 194706"/>
              <a:gd name="connsiteX12" fmla="*/ 425214 w 484832"/>
              <a:gd name="connsiteY12" fmla="*/ 82641 h 194706"/>
              <a:gd name="connsiteX13" fmla="*/ 380916 w 484832"/>
              <a:gd name="connsiteY13" fmla="*/ 94357 h 194706"/>
              <a:gd name="connsiteX14" fmla="*/ 380916 w 484832"/>
              <a:gd name="connsiteY14" fmla="*/ 3708 h 194706"/>
              <a:gd name="connsiteX15" fmla="*/ 480938 w 484832"/>
              <a:gd name="connsiteY15" fmla="*/ 3708 h 194706"/>
              <a:gd name="connsiteX16" fmla="*/ 421914 w 484832"/>
              <a:gd name="connsiteY16" fmla="*/ 172537 h 194706"/>
              <a:gd name="connsiteX17" fmla="*/ 405101 w 484832"/>
              <a:gd name="connsiteY17" fmla="*/ 174247 h 194706"/>
              <a:gd name="connsiteX18" fmla="*/ 380438 w 484832"/>
              <a:gd name="connsiteY18" fmla="*/ 151910 h 194706"/>
              <a:gd name="connsiteX19" fmla="*/ 427027 w 484832"/>
              <a:gd name="connsiteY19" fmla="*/ 151910 h 194706"/>
              <a:gd name="connsiteX20" fmla="*/ 364275 w 484832"/>
              <a:gd name="connsiteY20" fmla="*/ 90064 h 194706"/>
              <a:gd name="connsiteX21" fmla="*/ 364275 w 484832"/>
              <a:gd name="connsiteY21" fmla="*/ 110759 h 194706"/>
              <a:gd name="connsiteX22" fmla="*/ 350951 w 484832"/>
              <a:gd name="connsiteY22" fmla="*/ 139390 h 194706"/>
              <a:gd name="connsiteX23" fmla="*/ 349360 w 484832"/>
              <a:gd name="connsiteY23" fmla="*/ 148130 h 194706"/>
              <a:gd name="connsiteX24" fmla="*/ 334669 w 484832"/>
              <a:gd name="connsiteY24" fmla="*/ 148130 h 194706"/>
              <a:gd name="connsiteX25" fmla="*/ 347223 w 484832"/>
              <a:gd name="connsiteY25" fmla="*/ 88524 h 194706"/>
              <a:gd name="connsiteX26" fmla="*/ 304943 w 484832"/>
              <a:gd name="connsiteY26" fmla="*/ 88524 h 194706"/>
              <a:gd name="connsiteX27" fmla="*/ 267110 w 484832"/>
              <a:gd name="connsiteY27" fmla="*/ 148164 h 194706"/>
              <a:gd name="connsiteX28" fmla="*/ 264339 w 484832"/>
              <a:gd name="connsiteY28" fmla="*/ 148164 h 194706"/>
              <a:gd name="connsiteX29" fmla="*/ 264339 w 484832"/>
              <a:gd name="connsiteY29" fmla="*/ 3759 h 194706"/>
              <a:gd name="connsiteX30" fmla="*/ 364326 w 484832"/>
              <a:gd name="connsiteY30" fmla="*/ 3759 h 194706"/>
              <a:gd name="connsiteX31" fmla="*/ 308449 w 484832"/>
              <a:gd name="connsiteY31" fmla="*/ 148130 h 194706"/>
              <a:gd name="connsiteX32" fmla="*/ 293398 w 484832"/>
              <a:gd name="connsiteY32" fmla="*/ 148130 h 194706"/>
              <a:gd name="connsiteX33" fmla="*/ 316163 w 484832"/>
              <a:gd name="connsiteY33" fmla="*/ 112315 h 194706"/>
              <a:gd name="connsiteX34" fmla="*/ 247731 w 484832"/>
              <a:gd name="connsiteY34" fmla="*/ 88388 h 194706"/>
              <a:gd name="connsiteX35" fmla="*/ 222709 w 484832"/>
              <a:gd name="connsiteY35" fmla="*/ 88388 h 194706"/>
              <a:gd name="connsiteX36" fmla="*/ 205606 w 484832"/>
              <a:gd name="connsiteY36" fmla="*/ 148130 h 194706"/>
              <a:gd name="connsiteX37" fmla="*/ 179027 w 484832"/>
              <a:gd name="connsiteY37" fmla="*/ 148130 h 194706"/>
              <a:gd name="connsiteX38" fmla="*/ 203314 w 484832"/>
              <a:gd name="connsiteY38" fmla="*/ 119413 h 194706"/>
              <a:gd name="connsiteX39" fmla="*/ 199893 w 484832"/>
              <a:gd name="connsiteY39" fmla="*/ 95725 h 194706"/>
              <a:gd name="connsiteX40" fmla="*/ 167653 w 484832"/>
              <a:gd name="connsiteY40" fmla="*/ 88353 h 194706"/>
              <a:gd name="connsiteX41" fmla="*/ 147796 w 484832"/>
              <a:gd name="connsiteY41" fmla="*/ 88353 h 194706"/>
              <a:gd name="connsiteX42" fmla="*/ 147796 w 484832"/>
              <a:gd name="connsiteY42" fmla="*/ 3759 h 194706"/>
              <a:gd name="connsiteX43" fmla="*/ 247697 w 484832"/>
              <a:gd name="connsiteY43" fmla="*/ 3759 h 194706"/>
              <a:gd name="connsiteX44" fmla="*/ 231740 w 484832"/>
              <a:gd name="connsiteY44" fmla="*/ 148130 h 194706"/>
              <a:gd name="connsiteX45" fmla="*/ 242258 w 484832"/>
              <a:gd name="connsiteY45" fmla="*/ 110759 h 194706"/>
              <a:gd name="connsiteX46" fmla="*/ 242635 w 484832"/>
              <a:gd name="connsiteY46" fmla="*/ 148130 h 194706"/>
              <a:gd name="connsiteX47" fmla="*/ 158981 w 484832"/>
              <a:gd name="connsiteY47" fmla="*/ 133934 h 194706"/>
              <a:gd name="connsiteX48" fmla="*/ 158981 w 484832"/>
              <a:gd name="connsiteY48" fmla="*/ 133934 h 194706"/>
              <a:gd name="connsiteX49" fmla="*/ 155920 w 484832"/>
              <a:gd name="connsiteY49" fmla="*/ 134054 h 194706"/>
              <a:gd name="connsiteX50" fmla="*/ 152243 w 484832"/>
              <a:gd name="connsiteY50" fmla="*/ 134054 h 194706"/>
              <a:gd name="connsiteX51" fmla="*/ 145846 w 484832"/>
              <a:gd name="connsiteY51" fmla="*/ 134054 h 194706"/>
              <a:gd name="connsiteX52" fmla="*/ 148805 w 484832"/>
              <a:gd name="connsiteY52" fmla="*/ 123125 h 194706"/>
              <a:gd name="connsiteX53" fmla="*/ 150207 w 484832"/>
              <a:gd name="connsiteY53" fmla="*/ 117686 h 194706"/>
              <a:gd name="connsiteX54" fmla="*/ 153628 w 484832"/>
              <a:gd name="connsiteY54" fmla="*/ 104961 h 194706"/>
              <a:gd name="connsiteX55" fmla="*/ 157972 w 484832"/>
              <a:gd name="connsiteY55" fmla="*/ 104961 h 194706"/>
              <a:gd name="connsiteX56" fmla="*/ 162915 w 484832"/>
              <a:gd name="connsiteY56" fmla="*/ 104961 h 194706"/>
              <a:gd name="connsiteX57" fmla="*/ 178668 w 484832"/>
              <a:gd name="connsiteY57" fmla="*/ 108159 h 194706"/>
              <a:gd name="connsiteX58" fmla="*/ 178206 w 484832"/>
              <a:gd name="connsiteY58" fmla="*/ 119105 h 194706"/>
              <a:gd name="connsiteX59" fmla="*/ 159084 w 484832"/>
              <a:gd name="connsiteY59" fmla="*/ 133986 h 194706"/>
              <a:gd name="connsiteX60" fmla="*/ 131291 w 484832"/>
              <a:gd name="connsiteY60" fmla="*/ 93741 h 194706"/>
              <a:gd name="connsiteX61" fmla="*/ 129717 w 484832"/>
              <a:gd name="connsiteY61" fmla="*/ 98872 h 194706"/>
              <a:gd name="connsiteX62" fmla="*/ 115419 w 484832"/>
              <a:gd name="connsiteY62" fmla="*/ 146471 h 194706"/>
              <a:gd name="connsiteX63" fmla="*/ 114854 w 484832"/>
              <a:gd name="connsiteY63" fmla="*/ 148181 h 194706"/>
              <a:gd name="connsiteX64" fmla="*/ 67683 w 484832"/>
              <a:gd name="connsiteY64" fmla="*/ 148181 h 194706"/>
              <a:gd name="connsiteX65" fmla="*/ 64006 w 484832"/>
              <a:gd name="connsiteY65" fmla="*/ 140365 h 194706"/>
              <a:gd name="connsiteX66" fmla="*/ 114683 w 484832"/>
              <a:gd name="connsiteY66" fmla="*/ 88524 h 194706"/>
              <a:gd name="connsiteX67" fmla="*/ 82187 w 484832"/>
              <a:gd name="connsiteY67" fmla="*/ 88524 h 194706"/>
              <a:gd name="connsiteX68" fmla="*/ 42507 w 484832"/>
              <a:gd name="connsiteY68" fmla="*/ 131283 h 194706"/>
              <a:gd name="connsiteX69" fmla="*/ 55351 w 484832"/>
              <a:gd name="connsiteY69" fmla="*/ 88524 h 194706"/>
              <a:gd name="connsiteX70" fmla="*/ 31270 w 484832"/>
              <a:gd name="connsiteY70" fmla="*/ 88524 h 194706"/>
              <a:gd name="connsiteX71" fmla="*/ 31270 w 484832"/>
              <a:gd name="connsiteY71" fmla="*/ 3759 h 194706"/>
              <a:gd name="connsiteX72" fmla="*/ 131188 w 484832"/>
              <a:gd name="connsiteY72" fmla="*/ 3759 h 194706"/>
              <a:gd name="connsiteX73" fmla="*/ 377119 w 484832"/>
              <a:gd name="connsiteY73" fmla="*/ -89 h 194706"/>
              <a:gd name="connsiteX74" fmla="*/ 377119 w 484832"/>
              <a:gd name="connsiteY74" fmla="*/ 97076 h 194706"/>
              <a:gd name="connsiteX75" fmla="*/ 368140 w 484832"/>
              <a:gd name="connsiteY75" fmla="*/ 105713 h 194706"/>
              <a:gd name="connsiteX76" fmla="*/ 368140 w 484832"/>
              <a:gd name="connsiteY76" fmla="*/ -89 h 194706"/>
              <a:gd name="connsiteX77" fmla="*/ 260525 w 484832"/>
              <a:gd name="connsiteY77" fmla="*/ -89 h 194706"/>
              <a:gd name="connsiteX78" fmla="*/ 260525 w 484832"/>
              <a:gd name="connsiteY78" fmla="*/ 88388 h 194706"/>
              <a:gd name="connsiteX79" fmla="*/ 251614 w 484832"/>
              <a:gd name="connsiteY79" fmla="*/ 88388 h 194706"/>
              <a:gd name="connsiteX80" fmla="*/ 251614 w 484832"/>
              <a:gd name="connsiteY80" fmla="*/ -89 h 194706"/>
              <a:gd name="connsiteX81" fmla="*/ 143965 w 484832"/>
              <a:gd name="connsiteY81" fmla="*/ -89 h 194706"/>
              <a:gd name="connsiteX82" fmla="*/ 143965 w 484832"/>
              <a:gd name="connsiteY82" fmla="*/ 88524 h 194706"/>
              <a:gd name="connsiteX83" fmla="*/ 135071 w 484832"/>
              <a:gd name="connsiteY83" fmla="*/ 88524 h 194706"/>
              <a:gd name="connsiteX84" fmla="*/ 135071 w 484832"/>
              <a:gd name="connsiteY84" fmla="*/ -89 h 194706"/>
              <a:gd name="connsiteX85" fmla="*/ 27456 w 484832"/>
              <a:gd name="connsiteY85" fmla="*/ -89 h 194706"/>
              <a:gd name="connsiteX86" fmla="*/ 27456 w 484832"/>
              <a:gd name="connsiteY86" fmla="*/ 100907 h 194706"/>
              <a:gd name="connsiteX87" fmla="*/ -47 w 484832"/>
              <a:gd name="connsiteY87" fmla="*/ 192480 h 194706"/>
              <a:gd name="connsiteX88" fmla="*/ 24120 w 484832"/>
              <a:gd name="connsiteY88" fmla="*/ 192480 h 194706"/>
              <a:gd name="connsiteX89" fmla="*/ 36247 w 484832"/>
              <a:gd name="connsiteY89" fmla="*/ 151927 h 194706"/>
              <a:gd name="connsiteX90" fmla="*/ 39667 w 484832"/>
              <a:gd name="connsiteY90" fmla="*/ 151927 h 194706"/>
              <a:gd name="connsiteX91" fmla="*/ 59696 w 484832"/>
              <a:gd name="connsiteY91" fmla="*/ 192480 h 194706"/>
              <a:gd name="connsiteX92" fmla="*/ 89028 w 484832"/>
              <a:gd name="connsiteY92" fmla="*/ 192480 h 194706"/>
              <a:gd name="connsiteX93" fmla="*/ 69513 w 484832"/>
              <a:gd name="connsiteY93" fmla="*/ 151927 h 194706"/>
              <a:gd name="connsiteX94" fmla="*/ 113623 w 484832"/>
              <a:gd name="connsiteY94" fmla="*/ 151927 h 194706"/>
              <a:gd name="connsiteX95" fmla="*/ 101377 w 484832"/>
              <a:gd name="connsiteY95" fmla="*/ 192480 h 194706"/>
              <a:gd name="connsiteX96" fmla="*/ 127785 w 484832"/>
              <a:gd name="connsiteY96" fmla="*/ 192480 h 194706"/>
              <a:gd name="connsiteX97" fmla="*/ 139860 w 484832"/>
              <a:gd name="connsiteY97" fmla="*/ 152047 h 194706"/>
              <a:gd name="connsiteX98" fmla="*/ 145641 w 484832"/>
              <a:gd name="connsiteY98" fmla="*/ 152047 h 194706"/>
              <a:gd name="connsiteX99" fmla="*/ 145641 w 484832"/>
              <a:gd name="connsiteY99" fmla="*/ 151927 h 194706"/>
              <a:gd name="connsiteX100" fmla="*/ 204408 w 484832"/>
              <a:gd name="connsiteY100" fmla="*/ 151927 h 194706"/>
              <a:gd name="connsiteX101" fmla="*/ 192761 w 484832"/>
              <a:gd name="connsiteY101" fmla="*/ 192360 h 194706"/>
              <a:gd name="connsiteX102" fmla="*/ 219374 w 484832"/>
              <a:gd name="connsiteY102" fmla="*/ 192360 h 194706"/>
              <a:gd name="connsiteX103" fmla="*/ 230662 w 484832"/>
              <a:gd name="connsiteY103" fmla="*/ 151927 h 194706"/>
              <a:gd name="connsiteX104" fmla="*/ 242635 w 484832"/>
              <a:gd name="connsiteY104" fmla="*/ 151927 h 194706"/>
              <a:gd name="connsiteX105" fmla="*/ 242960 w 484832"/>
              <a:gd name="connsiteY105" fmla="*/ 192360 h 194706"/>
              <a:gd name="connsiteX106" fmla="*/ 265280 w 484832"/>
              <a:gd name="connsiteY106" fmla="*/ 192360 h 194706"/>
              <a:gd name="connsiteX107" fmla="*/ 290935 w 484832"/>
              <a:gd name="connsiteY107" fmla="*/ 151927 h 194706"/>
              <a:gd name="connsiteX108" fmla="*/ 307713 w 484832"/>
              <a:gd name="connsiteY108" fmla="*/ 151927 h 194706"/>
              <a:gd name="connsiteX109" fmla="*/ 299059 w 484832"/>
              <a:gd name="connsiteY109" fmla="*/ 192360 h 194706"/>
              <a:gd name="connsiteX110" fmla="*/ 325227 w 484832"/>
              <a:gd name="connsiteY110" fmla="*/ 192360 h 194706"/>
              <a:gd name="connsiteX111" fmla="*/ 333779 w 484832"/>
              <a:gd name="connsiteY111" fmla="*/ 151927 h 194706"/>
              <a:gd name="connsiteX112" fmla="*/ 348933 w 484832"/>
              <a:gd name="connsiteY112" fmla="*/ 151927 h 194706"/>
              <a:gd name="connsiteX113" fmla="*/ 359845 w 484832"/>
              <a:gd name="connsiteY113" fmla="*/ 183517 h 194706"/>
              <a:gd name="connsiteX114" fmla="*/ 397131 w 484832"/>
              <a:gd name="connsiteY114" fmla="*/ 194617 h 194706"/>
              <a:gd name="connsiteX115" fmla="*/ 445807 w 484832"/>
              <a:gd name="connsiteY115" fmla="*/ 188648 h 194706"/>
              <a:gd name="connsiteX116" fmla="*/ 454872 w 484832"/>
              <a:gd name="connsiteY116" fmla="*/ 151927 h 194706"/>
              <a:gd name="connsiteX117" fmla="*/ 484786 w 484832"/>
              <a:gd name="connsiteY117" fmla="*/ 151927 h 194706"/>
              <a:gd name="connsiteX118" fmla="*/ 484786 w 484832"/>
              <a:gd name="connsiteY118" fmla="*/ -89 h 19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84832" h="194706">
                <a:moveTo>
                  <a:pt x="480938" y="148130"/>
                </a:moveTo>
                <a:lnTo>
                  <a:pt x="455744" y="148130"/>
                </a:lnTo>
                <a:lnTo>
                  <a:pt x="459917" y="131488"/>
                </a:lnTo>
                <a:lnTo>
                  <a:pt x="409445" y="131488"/>
                </a:lnTo>
                <a:lnTo>
                  <a:pt x="405289" y="148130"/>
                </a:lnTo>
                <a:lnTo>
                  <a:pt x="380916" y="148130"/>
                </a:lnTo>
                <a:lnTo>
                  <a:pt x="380916" y="144709"/>
                </a:lnTo>
                <a:cubicBezTo>
                  <a:pt x="381293" y="142845"/>
                  <a:pt x="381618" y="140878"/>
                  <a:pt x="382079" y="138775"/>
                </a:cubicBezTo>
                <a:cubicBezTo>
                  <a:pt x="386526" y="120816"/>
                  <a:pt x="398311" y="103062"/>
                  <a:pt x="418715" y="103062"/>
                </a:cubicBezTo>
                <a:cubicBezTo>
                  <a:pt x="426771" y="103062"/>
                  <a:pt x="434792" y="106141"/>
                  <a:pt x="433698" y="117292"/>
                </a:cubicBezTo>
                <a:lnTo>
                  <a:pt x="463732" y="117292"/>
                </a:lnTo>
                <a:cubicBezTo>
                  <a:pt x="464912" y="112161"/>
                  <a:pt x="466896" y="103216"/>
                  <a:pt x="461234" y="95058"/>
                </a:cubicBezTo>
                <a:cubicBezTo>
                  <a:pt x="454821" y="86198"/>
                  <a:pt x="441942" y="82641"/>
                  <a:pt x="425214" y="82641"/>
                </a:cubicBezTo>
                <a:cubicBezTo>
                  <a:pt x="413328" y="82641"/>
                  <a:pt x="395933" y="84539"/>
                  <a:pt x="380916" y="94357"/>
                </a:cubicBezTo>
                <a:lnTo>
                  <a:pt x="380916" y="3708"/>
                </a:lnTo>
                <a:lnTo>
                  <a:pt x="480938" y="3708"/>
                </a:lnTo>
                <a:close/>
                <a:moveTo>
                  <a:pt x="421914" y="172537"/>
                </a:moveTo>
                <a:cubicBezTo>
                  <a:pt x="416372" y="173606"/>
                  <a:pt x="410745" y="174179"/>
                  <a:pt x="405101" y="174247"/>
                </a:cubicBezTo>
                <a:cubicBezTo>
                  <a:pt x="390683" y="174247"/>
                  <a:pt x="380643" y="167543"/>
                  <a:pt x="380438" y="151910"/>
                </a:cubicBezTo>
                <a:lnTo>
                  <a:pt x="427027" y="151910"/>
                </a:lnTo>
                <a:close/>
                <a:moveTo>
                  <a:pt x="364275" y="90064"/>
                </a:moveTo>
                <a:lnTo>
                  <a:pt x="364275" y="110759"/>
                </a:lnTo>
                <a:cubicBezTo>
                  <a:pt x="358044" y="119364"/>
                  <a:pt x="353522" y="129082"/>
                  <a:pt x="350951" y="139390"/>
                </a:cubicBezTo>
                <a:cubicBezTo>
                  <a:pt x="350195" y="142258"/>
                  <a:pt x="349663" y="145180"/>
                  <a:pt x="349360" y="148130"/>
                </a:cubicBezTo>
                <a:lnTo>
                  <a:pt x="334669" y="148130"/>
                </a:lnTo>
                <a:lnTo>
                  <a:pt x="347223" y="88524"/>
                </a:lnTo>
                <a:lnTo>
                  <a:pt x="304943" y="88524"/>
                </a:lnTo>
                <a:lnTo>
                  <a:pt x="267110" y="148164"/>
                </a:lnTo>
                <a:lnTo>
                  <a:pt x="264339" y="148164"/>
                </a:lnTo>
                <a:lnTo>
                  <a:pt x="264339" y="3759"/>
                </a:lnTo>
                <a:lnTo>
                  <a:pt x="364326" y="3759"/>
                </a:lnTo>
                <a:close/>
                <a:moveTo>
                  <a:pt x="308449" y="148130"/>
                </a:moveTo>
                <a:lnTo>
                  <a:pt x="293398" y="148130"/>
                </a:lnTo>
                <a:lnTo>
                  <a:pt x="316163" y="112315"/>
                </a:lnTo>
                <a:close/>
                <a:moveTo>
                  <a:pt x="247731" y="88388"/>
                </a:moveTo>
                <a:lnTo>
                  <a:pt x="222709" y="88388"/>
                </a:lnTo>
                <a:lnTo>
                  <a:pt x="205606" y="148130"/>
                </a:lnTo>
                <a:lnTo>
                  <a:pt x="179027" y="148130"/>
                </a:lnTo>
                <a:cubicBezTo>
                  <a:pt x="192538" y="143136"/>
                  <a:pt x="200765" y="133592"/>
                  <a:pt x="203314" y="119413"/>
                </a:cubicBezTo>
                <a:cubicBezTo>
                  <a:pt x="205400" y="108399"/>
                  <a:pt x="204408" y="101164"/>
                  <a:pt x="199893" y="95725"/>
                </a:cubicBezTo>
                <a:cubicBezTo>
                  <a:pt x="193154" y="87652"/>
                  <a:pt x="179642" y="88353"/>
                  <a:pt x="167653" y="88353"/>
                </a:cubicBezTo>
                <a:lnTo>
                  <a:pt x="147796" y="88353"/>
                </a:lnTo>
                <a:lnTo>
                  <a:pt x="147796" y="3759"/>
                </a:lnTo>
                <a:lnTo>
                  <a:pt x="247697" y="3759"/>
                </a:lnTo>
                <a:close/>
                <a:moveTo>
                  <a:pt x="231740" y="148130"/>
                </a:moveTo>
                <a:lnTo>
                  <a:pt x="242258" y="110759"/>
                </a:lnTo>
                <a:lnTo>
                  <a:pt x="242635" y="148130"/>
                </a:lnTo>
                <a:close/>
                <a:moveTo>
                  <a:pt x="158981" y="133934"/>
                </a:moveTo>
                <a:lnTo>
                  <a:pt x="158981" y="133934"/>
                </a:lnTo>
                <a:cubicBezTo>
                  <a:pt x="158007" y="133934"/>
                  <a:pt x="157032" y="134054"/>
                  <a:pt x="155920" y="134054"/>
                </a:cubicBezTo>
                <a:cubicBezTo>
                  <a:pt x="154466" y="134054"/>
                  <a:pt x="153320" y="134054"/>
                  <a:pt x="152243" y="134054"/>
                </a:cubicBezTo>
                <a:lnTo>
                  <a:pt x="145846" y="134054"/>
                </a:lnTo>
                <a:lnTo>
                  <a:pt x="148805" y="123125"/>
                </a:lnTo>
                <a:lnTo>
                  <a:pt x="150207" y="117686"/>
                </a:lnTo>
                <a:lnTo>
                  <a:pt x="153628" y="104961"/>
                </a:lnTo>
                <a:cubicBezTo>
                  <a:pt x="155116" y="104961"/>
                  <a:pt x="156570" y="104961"/>
                  <a:pt x="157972" y="104961"/>
                </a:cubicBezTo>
                <a:lnTo>
                  <a:pt x="162915" y="104961"/>
                </a:lnTo>
                <a:cubicBezTo>
                  <a:pt x="171467" y="104961"/>
                  <a:pt x="176718" y="105440"/>
                  <a:pt x="178668" y="108159"/>
                </a:cubicBezTo>
                <a:cubicBezTo>
                  <a:pt x="180156" y="110212"/>
                  <a:pt x="179967" y="113735"/>
                  <a:pt x="178206" y="119105"/>
                </a:cubicBezTo>
                <a:cubicBezTo>
                  <a:pt x="175196" y="128341"/>
                  <a:pt x="171364" y="133045"/>
                  <a:pt x="159084" y="133986"/>
                </a:cubicBezTo>
                <a:moveTo>
                  <a:pt x="131291" y="93741"/>
                </a:moveTo>
                <a:lnTo>
                  <a:pt x="129717" y="98872"/>
                </a:lnTo>
                <a:lnTo>
                  <a:pt x="115419" y="146471"/>
                </a:lnTo>
                <a:lnTo>
                  <a:pt x="114854" y="148181"/>
                </a:lnTo>
                <a:lnTo>
                  <a:pt x="67683" y="148181"/>
                </a:lnTo>
                <a:lnTo>
                  <a:pt x="64006" y="140365"/>
                </a:lnTo>
                <a:lnTo>
                  <a:pt x="114683" y="88524"/>
                </a:lnTo>
                <a:lnTo>
                  <a:pt x="82187" y="88524"/>
                </a:lnTo>
                <a:lnTo>
                  <a:pt x="42507" y="131283"/>
                </a:lnTo>
                <a:lnTo>
                  <a:pt x="55351" y="88524"/>
                </a:lnTo>
                <a:lnTo>
                  <a:pt x="31270" y="88524"/>
                </a:lnTo>
                <a:lnTo>
                  <a:pt x="31270" y="3759"/>
                </a:lnTo>
                <a:lnTo>
                  <a:pt x="131188" y="3759"/>
                </a:lnTo>
                <a:close/>
                <a:moveTo>
                  <a:pt x="377119" y="-89"/>
                </a:moveTo>
                <a:lnTo>
                  <a:pt x="377119" y="97076"/>
                </a:lnTo>
                <a:cubicBezTo>
                  <a:pt x="373861" y="99667"/>
                  <a:pt x="370856" y="102560"/>
                  <a:pt x="368140" y="105713"/>
                </a:cubicBezTo>
                <a:lnTo>
                  <a:pt x="368140" y="-89"/>
                </a:lnTo>
                <a:lnTo>
                  <a:pt x="260525" y="-89"/>
                </a:lnTo>
                <a:lnTo>
                  <a:pt x="260525" y="88388"/>
                </a:lnTo>
                <a:lnTo>
                  <a:pt x="251614" y="88388"/>
                </a:lnTo>
                <a:lnTo>
                  <a:pt x="251614" y="-89"/>
                </a:lnTo>
                <a:lnTo>
                  <a:pt x="143965" y="-89"/>
                </a:lnTo>
                <a:lnTo>
                  <a:pt x="143965" y="88524"/>
                </a:lnTo>
                <a:lnTo>
                  <a:pt x="135071" y="88524"/>
                </a:lnTo>
                <a:lnTo>
                  <a:pt x="135071" y="-89"/>
                </a:lnTo>
                <a:lnTo>
                  <a:pt x="27456" y="-89"/>
                </a:lnTo>
                <a:lnTo>
                  <a:pt x="27456" y="100907"/>
                </a:lnTo>
                <a:lnTo>
                  <a:pt x="-47" y="192480"/>
                </a:lnTo>
                <a:lnTo>
                  <a:pt x="24120" y="192480"/>
                </a:lnTo>
                <a:lnTo>
                  <a:pt x="36247" y="151927"/>
                </a:lnTo>
                <a:lnTo>
                  <a:pt x="39667" y="151927"/>
                </a:lnTo>
                <a:lnTo>
                  <a:pt x="59696" y="192480"/>
                </a:lnTo>
                <a:lnTo>
                  <a:pt x="89028" y="192480"/>
                </a:lnTo>
                <a:lnTo>
                  <a:pt x="69513" y="151927"/>
                </a:lnTo>
                <a:lnTo>
                  <a:pt x="113623" y="151927"/>
                </a:lnTo>
                <a:lnTo>
                  <a:pt x="101377" y="192480"/>
                </a:lnTo>
                <a:lnTo>
                  <a:pt x="127785" y="192480"/>
                </a:lnTo>
                <a:lnTo>
                  <a:pt x="139860" y="152047"/>
                </a:lnTo>
                <a:lnTo>
                  <a:pt x="145641" y="152047"/>
                </a:lnTo>
                <a:lnTo>
                  <a:pt x="145641" y="151927"/>
                </a:lnTo>
                <a:lnTo>
                  <a:pt x="204408" y="151927"/>
                </a:lnTo>
                <a:lnTo>
                  <a:pt x="192761" y="192360"/>
                </a:lnTo>
                <a:lnTo>
                  <a:pt x="219374" y="192360"/>
                </a:lnTo>
                <a:lnTo>
                  <a:pt x="230662" y="151927"/>
                </a:lnTo>
                <a:lnTo>
                  <a:pt x="242635" y="151927"/>
                </a:lnTo>
                <a:lnTo>
                  <a:pt x="242960" y="192360"/>
                </a:lnTo>
                <a:lnTo>
                  <a:pt x="265280" y="192360"/>
                </a:lnTo>
                <a:lnTo>
                  <a:pt x="290935" y="151927"/>
                </a:lnTo>
                <a:lnTo>
                  <a:pt x="307713" y="151927"/>
                </a:lnTo>
                <a:lnTo>
                  <a:pt x="299059" y="192360"/>
                </a:lnTo>
                <a:lnTo>
                  <a:pt x="325227" y="192360"/>
                </a:lnTo>
                <a:lnTo>
                  <a:pt x="333779" y="151927"/>
                </a:lnTo>
                <a:lnTo>
                  <a:pt x="348933" y="151927"/>
                </a:lnTo>
                <a:cubicBezTo>
                  <a:pt x="348334" y="164464"/>
                  <a:pt x="351533" y="175872"/>
                  <a:pt x="359845" y="183517"/>
                </a:cubicBezTo>
                <a:cubicBezTo>
                  <a:pt x="370004" y="192839"/>
                  <a:pt x="385603" y="194617"/>
                  <a:pt x="397131" y="194617"/>
                </a:cubicBezTo>
                <a:cubicBezTo>
                  <a:pt x="413526" y="194421"/>
                  <a:pt x="429850" y="192418"/>
                  <a:pt x="445807" y="188648"/>
                </a:cubicBezTo>
                <a:lnTo>
                  <a:pt x="454872" y="151927"/>
                </a:lnTo>
                <a:lnTo>
                  <a:pt x="484786" y="151927"/>
                </a:lnTo>
                <a:lnTo>
                  <a:pt x="484786" y="-89"/>
                </a:lnTo>
                <a:close/>
              </a:path>
            </a:pathLst>
          </a:custGeom>
          <a:solidFill>
            <a:schemeClr val="bg1"/>
          </a:solidFill>
          <a:ln w="168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1F6A7CD-D454-453E-BEBE-434779439DE5}"/>
              </a:ext>
            </a:extLst>
          </p:cNvPr>
          <p:cNvSpPr txBox="1"/>
          <p:nvPr userDrawn="1"/>
        </p:nvSpPr>
        <p:spPr>
          <a:xfrm>
            <a:off x="2010490" y="6266996"/>
            <a:ext cx="6667997" cy="370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 2025 г. ТОО «КПМГ Аудит», компания,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зарегистрированная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в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соответствии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с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законодательством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Республики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Казахстан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участник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глобальной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организации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независимых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фирм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KPMG,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входящих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в KPMG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Limited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частную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английскую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компанию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с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ответственностью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, ограниченной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гарантиями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своих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участников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Все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права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защищены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.</a:t>
            </a:r>
            <a:endParaRPr lang="en-US" sz="6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600" kern="1200" noProof="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E8C92A-0168-4515-A1E9-E5A1CA906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967794" y="6295536"/>
            <a:ext cx="186620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b="0" kern="120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Статус документа: Конфиденциально</a:t>
            </a:r>
          </a:p>
        </p:txBody>
      </p:sp>
    </p:spTree>
    <p:extLst>
      <p:ext uri="{BB962C8B-B14F-4D97-AF65-F5344CB8AC3E}">
        <p14:creationId xmlns:p14="http://schemas.microsoft.com/office/powerpoint/2010/main" val="7589832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or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003200" y="1330126"/>
            <a:ext cx="4968000" cy="454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3"/>
          </p:nvPr>
        </p:nvSpPr>
        <p:spPr>
          <a:xfrm>
            <a:off x="6220800" y="1330126"/>
            <a:ext cx="4968000" cy="45468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91C8742-D774-4F89-A78A-3FE2DD105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03244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Char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003200" y="1331360"/>
            <a:ext cx="10195200" cy="213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1003200" y="3742126"/>
            <a:ext cx="10195200" cy="213574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2D32ADA-D319-4A1F-BF43-8C0B259FA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5188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6220800" y="1330126"/>
            <a:ext cx="4968000" cy="45468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6" name="Chart Placeholder 4"/>
          <p:cNvSpPr>
            <a:spLocks noGrp="1"/>
          </p:cNvSpPr>
          <p:nvPr>
            <p:ph type="chart" sz="quarter" idx="12"/>
          </p:nvPr>
        </p:nvSpPr>
        <p:spPr>
          <a:xfrm>
            <a:off x="1003200" y="1330126"/>
            <a:ext cx="4968000" cy="45468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443F486-864A-4617-9E68-0A1C3CD9B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0165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eft Vertical Window_KPMG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7F73FA8F-86B4-4B38-9318-B211F1BBAFEB}"/>
              </a:ext>
            </a:extLst>
          </p:cNvPr>
          <p:cNvSpPr>
            <a:spLocks noChangeAspect="1"/>
          </p:cNvSpPr>
          <p:nvPr userDrawn="1"/>
        </p:nvSpPr>
        <p:spPr>
          <a:xfrm>
            <a:off x="998476" y="1470479"/>
            <a:ext cx="3053689" cy="4410949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5"/>
              </a:gs>
            </a:gsLst>
            <a:lin ang="0" scaled="0"/>
          </a:gradFill>
        </p:spPr>
        <p:txBody>
          <a:bodyPr vert="horz" lIns="180000" tIns="180000" rIns="180000" bIns="180000" rtlCol="0" anchor="t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endParaRPr lang="en-US" sz="8800" baseline="0" dirty="0" err="1">
              <a:solidFill>
                <a:schemeClr val="bg1"/>
              </a:solidFill>
              <a:latin typeface="KPMG Cyrillic Bold" panose="020B0803030202040204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74841" y="1759937"/>
            <a:ext cx="2487266" cy="2900514"/>
          </a:xfrm>
          <a:noFill/>
          <a:ln w="3175">
            <a:noFill/>
            <a:prstDash val="lgDash"/>
          </a:ln>
        </p:spPr>
        <p:txBody>
          <a:bodyPr lIns="0" tIns="0" rIns="0" bIns="0" anchor="t" anchorCtr="0">
            <a:noAutofit/>
          </a:bodyPr>
          <a:lstStyle>
            <a:lvl1pPr algn="l">
              <a:defRPr sz="660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slide text only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 userDrawn="1">
            <p:ph type="body" sz="quarter" idx="11"/>
          </p:nvPr>
        </p:nvSpPr>
        <p:spPr>
          <a:xfrm>
            <a:off x="1274841" y="4752153"/>
            <a:ext cx="2487267" cy="815770"/>
          </a:xfrm>
          <a:ln w="3175">
            <a:noFill/>
            <a:prstDash val="lgDash"/>
          </a:ln>
        </p:spPr>
        <p:txBody>
          <a:bodyPr wrap="square" anchor="b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CB44795-849A-41CE-8B25-0DE9EB09F9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8476" y="371311"/>
            <a:ext cx="914400" cy="36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9426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hart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4507546" y="3742126"/>
            <a:ext cx="3187200" cy="21348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6" name="Chart Placeholder 4"/>
          <p:cNvSpPr>
            <a:spLocks noGrp="1"/>
          </p:cNvSpPr>
          <p:nvPr>
            <p:ph type="chart" sz="quarter" idx="12"/>
          </p:nvPr>
        </p:nvSpPr>
        <p:spPr>
          <a:xfrm>
            <a:off x="1003200" y="3742126"/>
            <a:ext cx="3187200" cy="21348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003200" y="1331360"/>
            <a:ext cx="3187200" cy="213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13"/>
          </p:nvPr>
        </p:nvSpPr>
        <p:spPr>
          <a:xfrm>
            <a:off x="8011892" y="3742126"/>
            <a:ext cx="3187200" cy="21348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507546" y="1331360"/>
            <a:ext cx="3187200" cy="213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8011892" y="1331360"/>
            <a:ext cx="3187200" cy="213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993B809-7A30-47BC-953E-AF9FE10FD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23839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5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003201" y="1936712"/>
            <a:ext cx="1728000" cy="3940213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8000" tIns="108000" rIns="108000" bIns="108000"/>
          <a:lstStyle>
            <a:lvl1pPr algn="l">
              <a:defRPr sz="1400"/>
            </a:lvl1pPr>
            <a:lvl2pPr algn="l">
              <a:defRPr sz="1400"/>
            </a:lvl2pPr>
            <a:lvl3pPr algn="l">
              <a:defRPr sz="1400"/>
            </a:lvl3pPr>
            <a:lvl4pPr algn="l">
              <a:defRPr sz="1400"/>
            </a:lvl4pPr>
            <a:lvl5pPr algn="l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3068984" y="1936712"/>
            <a:ext cx="1728000" cy="3940213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8000" tIns="108000" rIns="108000" bIns="108000"/>
          <a:lstStyle>
            <a:lvl1pPr algn="l">
              <a:defRPr sz="1400"/>
            </a:lvl1pPr>
            <a:lvl2pPr algn="l">
              <a:defRPr sz="1400"/>
            </a:lvl2pPr>
            <a:lvl3pPr algn="l">
              <a:defRPr sz="1400"/>
            </a:lvl3pPr>
            <a:lvl4pPr algn="l">
              <a:defRPr sz="1400"/>
            </a:lvl4pPr>
            <a:lvl5pPr algn="l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134768" y="1936712"/>
            <a:ext cx="1728000" cy="3940213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8000" tIns="108000" rIns="108000" bIns="108000"/>
          <a:lstStyle>
            <a:lvl1pPr algn="l">
              <a:defRPr sz="1400"/>
            </a:lvl1pPr>
            <a:lvl2pPr algn="l">
              <a:defRPr sz="1400"/>
            </a:lvl2pPr>
            <a:lvl3pPr algn="l">
              <a:defRPr sz="1400"/>
            </a:lvl3pPr>
            <a:lvl4pPr algn="l">
              <a:defRPr sz="1400"/>
            </a:lvl4pPr>
            <a:lvl5pPr algn="l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7200552" y="1936712"/>
            <a:ext cx="1728000" cy="3940213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8000" tIns="108000" rIns="108000" bIns="108000"/>
          <a:lstStyle>
            <a:lvl1pPr algn="l">
              <a:defRPr sz="1400"/>
            </a:lvl1pPr>
            <a:lvl2pPr algn="l">
              <a:defRPr sz="1400"/>
            </a:lvl2pPr>
            <a:lvl3pPr algn="l">
              <a:defRPr sz="1400"/>
            </a:lvl3pPr>
            <a:lvl4pPr algn="l">
              <a:defRPr sz="1400"/>
            </a:lvl4pPr>
            <a:lvl5pPr algn="l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03200" y="1331913"/>
            <a:ext cx="1935163" cy="604800"/>
          </a:xfrm>
          <a:prstGeom prst="homePlate">
            <a:avLst>
              <a:gd name="adj" fmla="val 34200"/>
            </a:avLst>
          </a:prstGeom>
          <a:solidFill>
            <a:schemeClr val="accent2"/>
          </a:solidFill>
        </p:spPr>
        <p:txBody>
          <a:bodyPr lIns="108000" tIns="108000" rIns="108000" bIns="108000" anchor="ctr"/>
          <a:lstStyle>
            <a:lvl1pPr algn="l"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3068984" y="1331913"/>
            <a:ext cx="1935163" cy="604800"/>
          </a:xfrm>
          <a:prstGeom prst="homePlate">
            <a:avLst>
              <a:gd name="adj" fmla="val 34200"/>
            </a:avLst>
          </a:prstGeom>
          <a:solidFill>
            <a:schemeClr val="accent2"/>
          </a:solidFill>
        </p:spPr>
        <p:txBody>
          <a:bodyPr lIns="108000" tIns="108000" rIns="108000" bIns="108000" anchor="ctr"/>
          <a:lstStyle>
            <a:lvl1pPr algn="l"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5134768" y="1331913"/>
            <a:ext cx="1935163" cy="604800"/>
          </a:xfrm>
          <a:prstGeom prst="homePlate">
            <a:avLst>
              <a:gd name="adj" fmla="val 34200"/>
            </a:avLst>
          </a:prstGeom>
          <a:solidFill>
            <a:schemeClr val="accent2"/>
          </a:solidFill>
        </p:spPr>
        <p:txBody>
          <a:bodyPr lIns="108000" tIns="108000" rIns="108000" bIns="108000" anchor="ctr"/>
          <a:lstStyle>
            <a:lvl1pPr algn="l"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7200552" y="1331913"/>
            <a:ext cx="1935163" cy="604800"/>
          </a:xfrm>
          <a:prstGeom prst="homePlate">
            <a:avLst>
              <a:gd name="adj" fmla="val 34200"/>
            </a:avLst>
          </a:prstGeom>
          <a:solidFill>
            <a:schemeClr val="accent2"/>
          </a:solidFill>
        </p:spPr>
        <p:txBody>
          <a:bodyPr lIns="108000" tIns="108000" rIns="108000" bIns="108000" anchor="ctr"/>
          <a:lstStyle>
            <a:lvl1pPr algn="l"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9266337" y="1331913"/>
            <a:ext cx="1935163" cy="604800"/>
          </a:xfrm>
          <a:prstGeom prst="homePlate">
            <a:avLst>
              <a:gd name="adj" fmla="val 34200"/>
            </a:avLst>
          </a:prstGeom>
          <a:solidFill>
            <a:schemeClr val="accent2"/>
          </a:solidFill>
        </p:spPr>
        <p:txBody>
          <a:bodyPr lIns="108000" tIns="108000" rIns="108000" bIns="108000" anchor="ctr"/>
          <a:lstStyle>
            <a:lvl1pPr algn="l"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9266337" y="1936712"/>
            <a:ext cx="1728000" cy="3940213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8000" tIns="108000" rIns="108000" bIns="108000"/>
          <a:lstStyle>
            <a:lvl1pPr algn="l">
              <a:defRPr sz="1400"/>
            </a:lvl1pPr>
            <a:lvl2pPr algn="l">
              <a:defRPr sz="1400"/>
            </a:lvl2pPr>
            <a:lvl3pPr algn="l">
              <a:defRPr sz="1400"/>
            </a:lvl3pPr>
            <a:lvl4pPr algn="l">
              <a:defRPr sz="1400"/>
            </a:lvl4pPr>
            <a:lvl5pPr algn="l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6F9AD75-9C5D-491A-8EB6-1E4763A9B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6428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5 Columns_Cobal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A68D3E60-F95F-4250-92C1-89CF93433E2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03201" y="1936712"/>
            <a:ext cx="1728000" cy="3940213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8000" tIns="108000" rIns="108000" bIns="108000"/>
          <a:lstStyle>
            <a:lvl1pPr algn="l">
              <a:defRPr sz="1400"/>
            </a:lvl1pPr>
            <a:lvl2pPr algn="l">
              <a:defRPr sz="1400"/>
            </a:lvl2pPr>
            <a:lvl3pPr algn="l">
              <a:defRPr sz="1400"/>
            </a:lvl3pPr>
            <a:lvl4pPr algn="l">
              <a:defRPr sz="1400"/>
            </a:lvl4pPr>
            <a:lvl5pPr algn="l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8D8E592C-F128-4E4B-970B-BFB5C0F2A49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68984" y="1936712"/>
            <a:ext cx="1728000" cy="3940213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8000" tIns="108000" rIns="108000" bIns="108000"/>
          <a:lstStyle>
            <a:lvl1pPr algn="l">
              <a:defRPr sz="1400"/>
            </a:lvl1pPr>
            <a:lvl2pPr algn="l">
              <a:defRPr sz="1400"/>
            </a:lvl2pPr>
            <a:lvl3pPr algn="l">
              <a:defRPr sz="1400"/>
            </a:lvl3pPr>
            <a:lvl4pPr algn="l">
              <a:defRPr sz="1400"/>
            </a:lvl4pPr>
            <a:lvl5pPr algn="l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9" name="Text Placeholder 8">
            <a:extLst>
              <a:ext uri="{FF2B5EF4-FFF2-40B4-BE49-F238E27FC236}">
                <a16:creationId xmlns:a16="http://schemas.microsoft.com/office/drawing/2014/main" id="{EE6B17CD-E0EF-40A4-A171-4E4B731CE0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34768" y="1936712"/>
            <a:ext cx="1728000" cy="3940213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8000" tIns="108000" rIns="108000" bIns="108000"/>
          <a:lstStyle>
            <a:lvl1pPr algn="l">
              <a:defRPr sz="1400"/>
            </a:lvl1pPr>
            <a:lvl2pPr algn="l">
              <a:defRPr sz="1400"/>
            </a:lvl2pPr>
            <a:lvl3pPr algn="l">
              <a:defRPr sz="1400"/>
            </a:lvl3pPr>
            <a:lvl4pPr algn="l">
              <a:defRPr sz="1400"/>
            </a:lvl4pPr>
            <a:lvl5pPr algn="l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03C9A44B-2A8F-416D-A76B-F3A018572E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552" y="1936712"/>
            <a:ext cx="1728000" cy="3940213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8000" tIns="108000" rIns="108000" bIns="108000"/>
          <a:lstStyle>
            <a:lvl1pPr algn="l">
              <a:defRPr sz="1400"/>
            </a:lvl1pPr>
            <a:lvl2pPr algn="l">
              <a:defRPr sz="1400"/>
            </a:lvl2pPr>
            <a:lvl3pPr algn="l">
              <a:defRPr sz="1400"/>
            </a:lvl3pPr>
            <a:lvl4pPr algn="l">
              <a:defRPr sz="1400"/>
            </a:lvl4pPr>
            <a:lvl5pPr algn="l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1" name="Text Placeholder 12">
            <a:extLst>
              <a:ext uri="{FF2B5EF4-FFF2-40B4-BE49-F238E27FC236}">
                <a16:creationId xmlns:a16="http://schemas.microsoft.com/office/drawing/2014/main" id="{D3A5B3AC-C2E0-40CF-9D31-036461F790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3200" y="1331913"/>
            <a:ext cx="1935163" cy="604800"/>
          </a:xfrm>
          <a:prstGeom prst="homePlate">
            <a:avLst>
              <a:gd name="adj" fmla="val 34200"/>
            </a:avLst>
          </a:prstGeom>
          <a:solidFill>
            <a:schemeClr val="accent1"/>
          </a:solidFill>
        </p:spPr>
        <p:txBody>
          <a:bodyPr lIns="108000" tIns="108000" rIns="108000" bIns="108000" anchor="ctr"/>
          <a:lstStyle>
            <a:lvl1pPr algn="l"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32" name="Text Placeholder 12">
            <a:extLst>
              <a:ext uri="{FF2B5EF4-FFF2-40B4-BE49-F238E27FC236}">
                <a16:creationId xmlns:a16="http://schemas.microsoft.com/office/drawing/2014/main" id="{969E3860-942E-40E2-A1C8-AF5DF29675F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68984" y="1331913"/>
            <a:ext cx="1935163" cy="604800"/>
          </a:xfrm>
          <a:prstGeom prst="homePlate">
            <a:avLst>
              <a:gd name="adj" fmla="val 34200"/>
            </a:avLst>
          </a:prstGeom>
          <a:solidFill>
            <a:schemeClr val="accent1"/>
          </a:solidFill>
        </p:spPr>
        <p:txBody>
          <a:bodyPr lIns="108000" tIns="108000" rIns="108000" bIns="108000" anchor="ctr"/>
          <a:lstStyle>
            <a:lvl1pPr algn="l"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33" name="Text Placeholder 12">
            <a:extLst>
              <a:ext uri="{FF2B5EF4-FFF2-40B4-BE49-F238E27FC236}">
                <a16:creationId xmlns:a16="http://schemas.microsoft.com/office/drawing/2014/main" id="{8E580107-2025-4C04-9884-4A6DBB63DE0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34768" y="1331913"/>
            <a:ext cx="1935163" cy="604800"/>
          </a:xfrm>
          <a:prstGeom prst="homePlate">
            <a:avLst>
              <a:gd name="adj" fmla="val 34200"/>
            </a:avLst>
          </a:prstGeom>
          <a:solidFill>
            <a:schemeClr val="accent1"/>
          </a:solidFill>
        </p:spPr>
        <p:txBody>
          <a:bodyPr lIns="108000" tIns="108000" rIns="108000" bIns="108000" anchor="ctr"/>
          <a:lstStyle>
            <a:lvl1pPr algn="l"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34" name="Text Placeholder 12">
            <a:extLst>
              <a:ext uri="{FF2B5EF4-FFF2-40B4-BE49-F238E27FC236}">
                <a16:creationId xmlns:a16="http://schemas.microsoft.com/office/drawing/2014/main" id="{BC4D5128-392D-4FC9-A83F-FA43203A40D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00552" y="1331913"/>
            <a:ext cx="1935163" cy="604800"/>
          </a:xfrm>
          <a:prstGeom prst="homePlate">
            <a:avLst>
              <a:gd name="adj" fmla="val 34200"/>
            </a:avLst>
          </a:prstGeom>
          <a:solidFill>
            <a:schemeClr val="accent1"/>
          </a:solidFill>
        </p:spPr>
        <p:txBody>
          <a:bodyPr lIns="108000" tIns="108000" rIns="108000" bIns="108000" anchor="ctr"/>
          <a:lstStyle>
            <a:lvl1pPr algn="l"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35" name="Text Placeholder 12">
            <a:extLst>
              <a:ext uri="{FF2B5EF4-FFF2-40B4-BE49-F238E27FC236}">
                <a16:creationId xmlns:a16="http://schemas.microsoft.com/office/drawing/2014/main" id="{A8EB5529-8601-4864-9983-FBB672B8B9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66337" y="1331913"/>
            <a:ext cx="1935163" cy="604800"/>
          </a:xfrm>
          <a:prstGeom prst="homePlate">
            <a:avLst>
              <a:gd name="adj" fmla="val 34200"/>
            </a:avLst>
          </a:prstGeom>
          <a:solidFill>
            <a:schemeClr val="accent1"/>
          </a:solidFill>
        </p:spPr>
        <p:txBody>
          <a:bodyPr lIns="108000" tIns="108000" rIns="108000" bIns="108000" anchor="ctr"/>
          <a:lstStyle>
            <a:lvl1pPr algn="l"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36" name="Text Placeholder 8">
            <a:extLst>
              <a:ext uri="{FF2B5EF4-FFF2-40B4-BE49-F238E27FC236}">
                <a16:creationId xmlns:a16="http://schemas.microsoft.com/office/drawing/2014/main" id="{4715BC67-F699-49E6-B5D7-22ED9DFA817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66337" y="1936712"/>
            <a:ext cx="1728000" cy="3940213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8000" tIns="108000" rIns="108000" bIns="108000"/>
          <a:lstStyle>
            <a:lvl1pPr algn="l">
              <a:defRPr sz="1400"/>
            </a:lvl1pPr>
            <a:lvl2pPr algn="l">
              <a:defRPr sz="1400"/>
            </a:lvl2pPr>
            <a:lvl3pPr algn="l">
              <a:defRPr sz="1400"/>
            </a:lvl3pPr>
            <a:lvl4pPr algn="l">
              <a:defRPr sz="1400"/>
            </a:lvl4pPr>
            <a:lvl5pPr algn="l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B51C022-C0B7-4310-BC9F-D7C63034F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6711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6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3580C36-1E70-46DD-9783-AFD66B7DEC90}"/>
              </a:ext>
            </a:extLst>
          </p:cNvPr>
          <p:cNvSpPr/>
          <p:nvPr userDrawn="1"/>
        </p:nvSpPr>
        <p:spPr>
          <a:xfrm>
            <a:off x="0" y="0"/>
            <a:ext cx="12192000" cy="268605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dirty="0" err="1">
              <a:solidFill>
                <a:schemeClr val="bg1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003200" y="2009775"/>
            <a:ext cx="1598613" cy="3867150"/>
          </a:xfrm>
          <a:solidFill>
            <a:schemeClr val="bg1"/>
          </a:solidFill>
          <a:ln w="6350">
            <a:solidFill>
              <a:schemeClr val="accent1"/>
            </a:solidFill>
          </a:ln>
        </p:spPr>
        <p:txBody>
          <a:bodyPr lIns="108000" tIns="108000" rIns="108000" bIns="108000"/>
          <a:lstStyle>
            <a:lvl1pPr algn="l">
              <a:defRPr sz="1400"/>
            </a:lvl1pPr>
            <a:lvl2pPr algn="l">
              <a:defRPr sz="1400"/>
            </a:lvl2pPr>
            <a:lvl3pPr algn="l">
              <a:defRPr sz="1400"/>
            </a:lvl3pPr>
            <a:lvl4pPr algn="l">
              <a:defRPr sz="1400"/>
            </a:lvl4pPr>
            <a:lvl5pPr algn="l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720597" y="2009775"/>
            <a:ext cx="1598613" cy="3867150"/>
          </a:xfrm>
          <a:solidFill>
            <a:schemeClr val="bg1"/>
          </a:solidFill>
          <a:ln w="6350">
            <a:solidFill>
              <a:schemeClr val="accent1"/>
            </a:solidFill>
          </a:ln>
        </p:spPr>
        <p:txBody>
          <a:bodyPr lIns="108000" tIns="108000" rIns="108000" bIns="108000"/>
          <a:lstStyle>
            <a:lvl1pPr algn="l">
              <a:defRPr sz="1400"/>
            </a:lvl1pPr>
            <a:lvl2pPr algn="l">
              <a:defRPr sz="1400"/>
            </a:lvl2pPr>
            <a:lvl3pPr algn="l">
              <a:defRPr sz="1400"/>
            </a:lvl3pPr>
            <a:lvl4pPr algn="l">
              <a:defRPr sz="1400"/>
            </a:lvl4pPr>
            <a:lvl5pPr algn="l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437994" y="2009775"/>
            <a:ext cx="1598613" cy="3867150"/>
          </a:xfrm>
          <a:solidFill>
            <a:schemeClr val="bg1"/>
          </a:solidFill>
          <a:ln w="6350">
            <a:solidFill>
              <a:schemeClr val="accent1"/>
            </a:solidFill>
          </a:ln>
        </p:spPr>
        <p:txBody>
          <a:bodyPr lIns="108000" tIns="108000" rIns="108000" bIns="108000"/>
          <a:lstStyle>
            <a:lvl1pPr algn="l">
              <a:defRPr sz="1400"/>
            </a:lvl1pPr>
            <a:lvl2pPr algn="l">
              <a:defRPr sz="1400"/>
            </a:lvl2pPr>
            <a:lvl3pPr algn="l">
              <a:defRPr sz="1400"/>
            </a:lvl3pPr>
            <a:lvl4pPr algn="l">
              <a:defRPr sz="1400"/>
            </a:lvl4pPr>
            <a:lvl5pPr algn="l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155391" y="2009775"/>
            <a:ext cx="1598613" cy="3867150"/>
          </a:xfrm>
          <a:solidFill>
            <a:schemeClr val="bg1"/>
          </a:solidFill>
          <a:ln w="6350">
            <a:solidFill>
              <a:schemeClr val="accent1"/>
            </a:solidFill>
          </a:ln>
        </p:spPr>
        <p:txBody>
          <a:bodyPr lIns="108000" tIns="108000" rIns="108000" bIns="108000"/>
          <a:lstStyle>
            <a:lvl1pPr algn="l">
              <a:defRPr sz="1400"/>
            </a:lvl1pPr>
            <a:lvl2pPr algn="l">
              <a:defRPr sz="1400"/>
            </a:lvl2pPr>
            <a:lvl3pPr algn="l">
              <a:defRPr sz="1400"/>
            </a:lvl3pPr>
            <a:lvl4pPr algn="l">
              <a:defRPr sz="1400"/>
            </a:lvl4pPr>
            <a:lvl5pPr algn="l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9590187" y="2009775"/>
            <a:ext cx="1598613" cy="3867150"/>
          </a:xfrm>
          <a:solidFill>
            <a:schemeClr val="bg1"/>
          </a:solidFill>
          <a:ln w="6350">
            <a:solidFill>
              <a:schemeClr val="accent1"/>
            </a:solidFill>
          </a:ln>
        </p:spPr>
        <p:txBody>
          <a:bodyPr lIns="108000" tIns="108000" rIns="108000" bIns="108000"/>
          <a:lstStyle>
            <a:lvl1pPr algn="l">
              <a:defRPr sz="1400"/>
            </a:lvl1pPr>
            <a:lvl2pPr algn="l">
              <a:defRPr sz="1400"/>
            </a:lvl2pPr>
            <a:lvl3pPr algn="l">
              <a:defRPr sz="1400"/>
            </a:lvl3pPr>
            <a:lvl4pPr algn="l">
              <a:defRPr sz="1400"/>
            </a:lvl4pPr>
            <a:lvl5pPr algn="l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E469478F-D315-4922-A7E4-E575455BF35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72788" y="2009775"/>
            <a:ext cx="1598613" cy="3867150"/>
          </a:xfrm>
          <a:solidFill>
            <a:schemeClr val="bg1"/>
          </a:solidFill>
          <a:ln w="6350">
            <a:solidFill>
              <a:schemeClr val="accent1"/>
            </a:solidFill>
          </a:ln>
        </p:spPr>
        <p:txBody>
          <a:bodyPr lIns="108000" tIns="108000" rIns="108000" bIns="108000"/>
          <a:lstStyle>
            <a:lvl1pPr algn="l">
              <a:defRPr sz="1400"/>
            </a:lvl1pPr>
            <a:lvl2pPr algn="l">
              <a:defRPr sz="1400"/>
            </a:lvl2pPr>
            <a:lvl3pPr algn="l">
              <a:defRPr sz="1400"/>
            </a:lvl3pPr>
            <a:lvl4pPr algn="l">
              <a:defRPr sz="1400"/>
            </a:lvl4pPr>
            <a:lvl5pPr algn="l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8557E01-A30E-46EA-BAB3-4F33E0992F3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95363" y="1330325"/>
            <a:ext cx="10185400" cy="538609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59724627-195E-4BFD-9A60-FFD6EECF1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91641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003200" y="1936713"/>
            <a:ext cx="2196000" cy="3940213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8000" tIns="108000" rIns="108000" bIns="10800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3593775" y="1936713"/>
            <a:ext cx="2196000" cy="3940213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8000" tIns="108000" rIns="108000" bIns="10800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184350" y="1936713"/>
            <a:ext cx="2196000" cy="3940213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8000" tIns="108000" rIns="108000" bIns="10800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774926" y="1936713"/>
            <a:ext cx="2196000" cy="3940213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8000" tIns="108000" rIns="108000" bIns="10800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03200" y="1331913"/>
            <a:ext cx="2424887" cy="604800"/>
          </a:xfrm>
          <a:prstGeom prst="homePlate">
            <a:avLst>
              <a:gd name="adj" fmla="val 34200"/>
            </a:avLst>
          </a:prstGeom>
          <a:solidFill>
            <a:schemeClr val="accent2"/>
          </a:solidFill>
        </p:spPr>
        <p:txBody>
          <a:bodyPr lIns="108000" tIns="108000" rIns="108000" bIns="108000" anchor="ctr"/>
          <a:lstStyle>
            <a:lvl1pPr algn="l"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3593775" y="1331913"/>
            <a:ext cx="2424887" cy="604800"/>
          </a:xfrm>
          <a:prstGeom prst="homePlate">
            <a:avLst>
              <a:gd name="adj" fmla="val 34200"/>
            </a:avLst>
          </a:prstGeom>
          <a:solidFill>
            <a:schemeClr val="accent2"/>
          </a:solidFill>
        </p:spPr>
        <p:txBody>
          <a:bodyPr lIns="108000" tIns="108000" rIns="108000" bIns="108000" anchor="ctr"/>
          <a:lstStyle>
            <a:lvl1pPr algn="l"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6184350" y="1331913"/>
            <a:ext cx="2424887" cy="604800"/>
          </a:xfrm>
          <a:prstGeom prst="homePlate">
            <a:avLst>
              <a:gd name="adj" fmla="val 34200"/>
            </a:avLst>
          </a:prstGeom>
          <a:solidFill>
            <a:schemeClr val="accent2"/>
          </a:solidFill>
        </p:spPr>
        <p:txBody>
          <a:bodyPr lIns="108000" tIns="108000" rIns="108000" bIns="108000" anchor="ctr"/>
          <a:lstStyle>
            <a:lvl1pPr algn="l"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774926" y="1331913"/>
            <a:ext cx="2424887" cy="604800"/>
          </a:xfrm>
          <a:prstGeom prst="homePlate">
            <a:avLst>
              <a:gd name="adj" fmla="val 34200"/>
            </a:avLst>
          </a:prstGeom>
          <a:solidFill>
            <a:schemeClr val="accent2"/>
          </a:solidFill>
        </p:spPr>
        <p:txBody>
          <a:bodyPr lIns="108000" tIns="108000" rIns="108000" bIns="108000" anchor="ctr"/>
          <a:lstStyle>
            <a:lvl1pPr algn="l"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E70D7C0-6953-439A-A54E-CED56520F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03913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4 Columns_Cobal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ABA5FBEF-FE77-4CC8-B2D5-D94327DAF6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03200" y="1936713"/>
            <a:ext cx="2196000" cy="3940213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8000" tIns="108000" rIns="108000" bIns="10800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659D9BAA-2BF4-4A94-BAA4-5D091A2962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593775" y="1936713"/>
            <a:ext cx="2196000" cy="3940213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8000" tIns="108000" rIns="108000" bIns="10800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E3D170C1-7106-44D2-A62F-A804F244A0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84350" y="1936713"/>
            <a:ext cx="2196000" cy="3940213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8000" tIns="108000" rIns="108000" bIns="10800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5DDAC4CF-AC2F-4D83-9FB0-DDFB71EE9A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774926" y="1936713"/>
            <a:ext cx="2196000" cy="3940213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08000" tIns="108000" rIns="108000" bIns="10800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9" name="Text Placeholder 12">
            <a:extLst>
              <a:ext uri="{FF2B5EF4-FFF2-40B4-BE49-F238E27FC236}">
                <a16:creationId xmlns:a16="http://schemas.microsoft.com/office/drawing/2014/main" id="{3C84B130-9B9F-460C-87A1-4E3012ECEA7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3200" y="1331913"/>
            <a:ext cx="2424887" cy="604800"/>
          </a:xfrm>
          <a:prstGeom prst="homePlate">
            <a:avLst>
              <a:gd name="adj" fmla="val 34200"/>
            </a:avLst>
          </a:prstGeom>
          <a:solidFill>
            <a:schemeClr val="accent1"/>
          </a:solidFill>
        </p:spPr>
        <p:txBody>
          <a:bodyPr lIns="108000" tIns="108000" rIns="108000" bIns="108000" anchor="ctr"/>
          <a:lstStyle>
            <a:lvl1pPr algn="l"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20" name="Text Placeholder 12">
            <a:extLst>
              <a:ext uri="{FF2B5EF4-FFF2-40B4-BE49-F238E27FC236}">
                <a16:creationId xmlns:a16="http://schemas.microsoft.com/office/drawing/2014/main" id="{FC076374-F8FA-413A-9C7F-81C8235123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93775" y="1331913"/>
            <a:ext cx="2424887" cy="604800"/>
          </a:xfrm>
          <a:prstGeom prst="homePlate">
            <a:avLst>
              <a:gd name="adj" fmla="val 34200"/>
            </a:avLst>
          </a:prstGeom>
          <a:solidFill>
            <a:schemeClr val="accent1"/>
          </a:solidFill>
        </p:spPr>
        <p:txBody>
          <a:bodyPr lIns="108000" tIns="108000" rIns="108000" bIns="108000" anchor="ctr"/>
          <a:lstStyle>
            <a:lvl1pPr algn="l"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21" name="Text Placeholder 12">
            <a:extLst>
              <a:ext uri="{FF2B5EF4-FFF2-40B4-BE49-F238E27FC236}">
                <a16:creationId xmlns:a16="http://schemas.microsoft.com/office/drawing/2014/main" id="{92DC24D7-E120-435A-8A2A-98E939AC4C9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84350" y="1331913"/>
            <a:ext cx="2424887" cy="604800"/>
          </a:xfrm>
          <a:prstGeom prst="homePlate">
            <a:avLst>
              <a:gd name="adj" fmla="val 34200"/>
            </a:avLst>
          </a:prstGeom>
          <a:solidFill>
            <a:schemeClr val="accent1"/>
          </a:solidFill>
        </p:spPr>
        <p:txBody>
          <a:bodyPr lIns="108000" tIns="108000" rIns="108000" bIns="108000" anchor="ctr"/>
          <a:lstStyle>
            <a:lvl1pPr algn="l"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22" name="Text Placeholder 12">
            <a:extLst>
              <a:ext uri="{FF2B5EF4-FFF2-40B4-BE49-F238E27FC236}">
                <a16:creationId xmlns:a16="http://schemas.microsoft.com/office/drawing/2014/main" id="{41F15369-328E-43E6-894F-1F86414EB3F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774926" y="1331913"/>
            <a:ext cx="2424887" cy="604800"/>
          </a:xfrm>
          <a:prstGeom prst="homePlate">
            <a:avLst>
              <a:gd name="adj" fmla="val 34200"/>
            </a:avLst>
          </a:prstGeom>
          <a:solidFill>
            <a:schemeClr val="accent1"/>
          </a:solidFill>
        </p:spPr>
        <p:txBody>
          <a:bodyPr lIns="108000" tIns="108000" rIns="108000" bIns="108000" anchor="ctr"/>
          <a:lstStyle>
            <a:lvl1pPr algn="l"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90D0D6-CEB9-47AA-B0BF-EB213FE3B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2813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Box with Icon and Center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919862B5-E58D-4F98-8070-F04E6659AC38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1003346" y="1330325"/>
            <a:ext cx="4967685" cy="2132614"/>
          </a:xfrm>
          <a:custGeom>
            <a:avLst/>
            <a:gdLst>
              <a:gd name="connsiteX0" fmla="*/ 0 w 4967685"/>
              <a:gd name="connsiteY0" fmla="*/ 0 h 2132614"/>
              <a:gd name="connsiteX1" fmla="*/ 4967685 w 4967685"/>
              <a:gd name="connsiteY1" fmla="*/ 0 h 2132614"/>
              <a:gd name="connsiteX2" fmla="*/ 4967685 w 4967685"/>
              <a:gd name="connsiteY2" fmla="*/ 1013538 h 2132614"/>
              <a:gd name="connsiteX3" fmla="*/ 3364916 w 4967685"/>
              <a:gd name="connsiteY3" fmla="*/ 1013538 h 2132614"/>
              <a:gd name="connsiteX4" fmla="*/ 3364916 w 4967685"/>
              <a:gd name="connsiteY4" fmla="*/ 2132614 h 2132614"/>
              <a:gd name="connsiteX5" fmla="*/ 0 w 4967685"/>
              <a:gd name="connsiteY5" fmla="*/ 2132614 h 2132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67685" h="2132614">
                <a:moveTo>
                  <a:pt x="0" y="0"/>
                </a:moveTo>
                <a:lnTo>
                  <a:pt x="4967685" y="0"/>
                </a:lnTo>
                <a:lnTo>
                  <a:pt x="4967685" y="1013538"/>
                </a:lnTo>
                <a:lnTo>
                  <a:pt x="3364916" y="1013538"/>
                </a:lnTo>
                <a:lnTo>
                  <a:pt x="3364916" y="2132614"/>
                </a:lnTo>
                <a:lnTo>
                  <a:pt x="0" y="213261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txBody>
          <a:bodyPr wrap="square" lIns="108000" tIns="108000" rIns="1872000" bIns="108000">
            <a:noAutofit/>
          </a:bodyPr>
          <a:lstStyle>
            <a:lvl1pPr>
              <a:defRPr sz="1600">
                <a:latin typeface="+mn-lt"/>
              </a:defRPr>
            </a:lvl1pPr>
            <a:lvl2pPr>
              <a:defRPr sz="1600">
                <a:latin typeface="+mn-lt"/>
              </a:defRPr>
            </a:lvl2pPr>
            <a:lvl3pPr>
              <a:defRPr sz="16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EEBDCDC-F212-4ED4-8D32-7B1BC919EF2D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6232260" y="1330325"/>
            <a:ext cx="4970724" cy="2132614"/>
          </a:xfrm>
          <a:custGeom>
            <a:avLst/>
            <a:gdLst>
              <a:gd name="connsiteX0" fmla="*/ 0 w 4970724"/>
              <a:gd name="connsiteY0" fmla="*/ 0 h 2132614"/>
              <a:gd name="connsiteX1" fmla="*/ 4970724 w 4970724"/>
              <a:gd name="connsiteY1" fmla="*/ 0 h 2132614"/>
              <a:gd name="connsiteX2" fmla="*/ 4970724 w 4970724"/>
              <a:gd name="connsiteY2" fmla="*/ 2132614 h 2132614"/>
              <a:gd name="connsiteX3" fmla="*/ 1602767 w 4970724"/>
              <a:gd name="connsiteY3" fmla="*/ 2132614 h 2132614"/>
              <a:gd name="connsiteX4" fmla="*/ 1602767 w 4970724"/>
              <a:gd name="connsiteY4" fmla="*/ 1013538 h 2132614"/>
              <a:gd name="connsiteX5" fmla="*/ 0 w 4970724"/>
              <a:gd name="connsiteY5" fmla="*/ 1013538 h 2132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70724" h="2132614">
                <a:moveTo>
                  <a:pt x="0" y="0"/>
                </a:moveTo>
                <a:lnTo>
                  <a:pt x="4970724" y="0"/>
                </a:lnTo>
                <a:lnTo>
                  <a:pt x="4970724" y="2132614"/>
                </a:lnTo>
                <a:lnTo>
                  <a:pt x="1602767" y="2132614"/>
                </a:lnTo>
                <a:lnTo>
                  <a:pt x="1602767" y="1013538"/>
                </a:lnTo>
                <a:lnTo>
                  <a:pt x="0" y="101353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txBody>
          <a:bodyPr wrap="square" lIns="1872000" tIns="108000" rIns="108000" bIns="108000">
            <a:noAutofit/>
          </a:bodyPr>
          <a:lstStyle>
            <a:lvl1pPr>
              <a:defRPr sz="1600">
                <a:latin typeface="+mn-lt"/>
              </a:defRPr>
            </a:lvl1pPr>
            <a:lvl2pPr>
              <a:defRPr sz="1600">
                <a:latin typeface="+mn-lt"/>
              </a:defRPr>
            </a:lvl2pPr>
            <a:lvl3pPr>
              <a:defRPr sz="16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E0E984E-3A85-42BD-A2C6-26D3EB300D8B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1003346" y="3747502"/>
            <a:ext cx="4967685" cy="2132614"/>
          </a:xfrm>
          <a:custGeom>
            <a:avLst/>
            <a:gdLst>
              <a:gd name="connsiteX0" fmla="*/ 0 w 4967685"/>
              <a:gd name="connsiteY0" fmla="*/ 0 h 2132614"/>
              <a:gd name="connsiteX1" fmla="*/ 3364916 w 4967685"/>
              <a:gd name="connsiteY1" fmla="*/ 0 h 2132614"/>
              <a:gd name="connsiteX2" fmla="*/ 3364916 w 4967685"/>
              <a:gd name="connsiteY2" fmla="*/ 1119077 h 2132614"/>
              <a:gd name="connsiteX3" fmla="*/ 4967685 w 4967685"/>
              <a:gd name="connsiteY3" fmla="*/ 1119077 h 2132614"/>
              <a:gd name="connsiteX4" fmla="*/ 4967685 w 4967685"/>
              <a:gd name="connsiteY4" fmla="*/ 2132614 h 2132614"/>
              <a:gd name="connsiteX5" fmla="*/ 0 w 4967685"/>
              <a:gd name="connsiteY5" fmla="*/ 2132614 h 2132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67685" h="2132614">
                <a:moveTo>
                  <a:pt x="0" y="0"/>
                </a:moveTo>
                <a:lnTo>
                  <a:pt x="3364916" y="0"/>
                </a:lnTo>
                <a:lnTo>
                  <a:pt x="3364916" y="1119077"/>
                </a:lnTo>
                <a:lnTo>
                  <a:pt x="4967685" y="1119077"/>
                </a:lnTo>
                <a:lnTo>
                  <a:pt x="4967685" y="2132614"/>
                </a:lnTo>
                <a:lnTo>
                  <a:pt x="0" y="213261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txBody>
          <a:bodyPr wrap="square" lIns="108000" tIns="108000" rIns="1872000" bIns="108000">
            <a:noAutofit/>
          </a:bodyPr>
          <a:lstStyle>
            <a:lvl1pPr>
              <a:defRPr sz="1600">
                <a:latin typeface="+mn-lt"/>
              </a:defRPr>
            </a:lvl1pPr>
            <a:lvl2pPr>
              <a:defRPr sz="1600">
                <a:latin typeface="+mn-lt"/>
              </a:defRPr>
            </a:lvl2pPr>
            <a:lvl3pPr>
              <a:defRPr sz="16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DB6DB5B-6EBB-4E77-8ECE-2DE4424BD660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>
          <a:xfrm>
            <a:off x="6232260" y="3747502"/>
            <a:ext cx="4970724" cy="2132614"/>
          </a:xfrm>
          <a:custGeom>
            <a:avLst/>
            <a:gdLst>
              <a:gd name="connsiteX0" fmla="*/ 1602767 w 4970724"/>
              <a:gd name="connsiteY0" fmla="*/ 0 h 2132614"/>
              <a:gd name="connsiteX1" fmla="*/ 4970724 w 4970724"/>
              <a:gd name="connsiteY1" fmla="*/ 0 h 2132614"/>
              <a:gd name="connsiteX2" fmla="*/ 4970724 w 4970724"/>
              <a:gd name="connsiteY2" fmla="*/ 2132614 h 2132614"/>
              <a:gd name="connsiteX3" fmla="*/ 0 w 4970724"/>
              <a:gd name="connsiteY3" fmla="*/ 2132614 h 2132614"/>
              <a:gd name="connsiteX4" fmla="*/ 0 w 4970724"/>
              <a:gd name="connsiteY4" fmla="*/ 1119077 h 2132614"/>
              <a:gd name="connsiteX5" fmla="*/ 1602767 w 4970724"/>
              <a:gd name="connsiteY5" fmla="*/ 1119077 h 2132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70724" h="2132614">
                <a:moveTo>
                  <a:pt x="1602767" y="0"/>
                </a:moveTo>
                <a:lnTo>
                  <a:pt x="4970724" y="0"/>
                </a:lnTo>
                <a:lnTo>
                  <a:pt x="4970724" y="2132614"/>
                </a:lnTo>
                <a:lnTo>
                  <a:pt x="0" y="2132614"/>
                </a:lnTo>
                <a:lnTo>
                  <a:pt x="0" y="1119077"/>
                </a:lnTo>
                <a:lnTo>
                  <a:pt x="1602767" y="111907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txBody>
          <a:bodyPr wrap="square" lIns="1872000" tIns="108000" rIns="108000" bIns="108000">
            <a:noAutofit/>
          </a:bodyPr>
          <a:lstStyle>
            <a:lvl1pPr>
              <a:defRPr sz="1600">
                <a:latin typeface="+mn-lt"/>
              </a:defRPr>
            </a:lvl1pPr>
            <a:lvl2pPr>
              <a:defRPr sz="1600">
                <a:latin typeface="+mn-lt"/>
              </a:defRPr>
            </a:lvl2pPr>
            <a:lvl3pPr>
              <a:defRPr sz="16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21"/>
          </p:nvPr>
        </p:nvSpPr>
        <p:spPr bwMode="gray">
          <a:xfrm>
            <a:off x="4571176" y="2546022"/>
            <a:ext cx="3049649" cy="21183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108000" tIns="108000" rIns="108000" bIns="108000" anchor="ctr" anchorCtr="1">
            <a:noAutofit/>
          </a:bodyPr>
          <a:lstStyle>
            <a:lvl1pPr algn="ctr"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1CCA206-C726-4930-8059-66751EC14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46630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lue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1003200" y="1720713"/>
            <a:ext cx="4968000" cy="4156211"/>
          </a:xfr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txBody>
          <a:bodyPr lIns="108000" tIns="108000" rIns="108000" bIns="10800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1003200" y="1331913"/>
            <a:ext cx="4968000" cy="388800"/>
          </a:xfrm>
          <a:solidFill>
            <a:schemeClr val="accent2"/>
          </a:solidFill>
          <a:ln w="12700">
            <a:noFill/>
          </a:ln>
        </p:spPr>
        <p:txBody>
          <a:bodyPr lIns="108000" tIns="108000" rIns="108000" bIns="108000" anchor="ctr"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6236040" y="1720713"/>
            <a:ext cx="4968000" cy="4156211"/>
          </a:xfr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txBody>
          <a:bodyPr lIns="108000" tIns="108000" rIns="108000" bIns="10800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6236040" y="1331913"/>
            <a:ext cx="4968000" cy="388800"/>
          </a:xfrm>
          <a:solidFill>
            <a:schemeClr val="accent2"/>
          </a:solidFill>
          <a:ln w="12700">
            <a:noFill/>
          </a:ln>
        </p:spPr>
        <p:txBody>
          <a:bodyPr lIns="108000" tIns="108000" rIns="108000" bIns="108000" anchor="ctr"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C76913D-77B2-43C9-9A9E-B86D68E16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36877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Quad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1003200" y="1720714"/>
            <a:ext cx="4968000" cy="1746205"/>
          </a:xfr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txBody>
          <a:bodyPr lIns="108000" tIns="108000" rIns="108000" bIns="10800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1003200" y="1331913"/>
            <a:ext cx="4968000" cy="388800"/>
          </a:xfrm>
          <a:solidFill>
            <a:schemeClr val="accent2"/>
          </a:solidFill>
          <a:ln w="12700">
            <a:noFill/>
          </a:ln>
        </p:spPr>
        <p:txBody>
          <a:bodyPr lIns="108000" tIns="108000" rIns="108000" bIns="108000" anchor="ctr"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6236040" y="1720714"/>
            <a:ext cx="4968000" cy="1746205"/>
          </a:xfr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txBody>
          <a:bodyPr lIns="108000" tIns="108000" rIns="108000" bIns="10800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6236040" y="1331913"/>
            <a:ext cx="4968000" cy="388800"/>
          </a:xfrm>
          <a:solidFill>
            <a:schemeClr val="accent2"/>
          </a:solidFill>
          <a:ln w="12700">
            <a:noFill/>
          </a:ln>
        </p:spPr>
        <p:txBody>
          <a:bodyPr lIns="108000" tIns="108000" rIns="108000" bIns="108000" anchor="ctr"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/>
          </p:nvPr>
        </p:nvSpPr>
        <p:spPr>
          <a:xfrm>
            <a:off x="1003200" y="4130720"/>
            <a:ext cx="4968000" cy="1746205"/>
          </a:xfr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txBody>
          <a:bodyPr lIns="108000" tIns="108000" rIns="108000" bIns="10800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2" name="Text Placeholder 8"/>
          <p:cNvSpPr>
            <a:spLocks noGrp="1"/>
          </p:cNvSpPr>
          <p:nvPr>
            <p:ph type="body" sz="quarter" idx="24"/>
          </p:nvPr>
        </p:nvSpPr>
        <p:spPr>
          <a:xfrm>
            <a:off x="1003200" y="3741920"/>
            <a:ext cx="4968000" cy="388800"/>
          </a:xfrm>
          <a:solidFill>
            <a:schemeClr val="accent2"/>
          </a:solidFill>
          <a:ln w="12700">
            <a:noFill/>
          </a:ln>
        </p:spPr>
        <p:txBody>
          <a:bodyPr lIns="108000" tIns="108000" rIns="108000" bIns="108000" anchor="ctr"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8"/>
          <p:cNvSpPr>
            <a:spLocks noGrp="1"/>
          </p:cNvSpPr>
          <p:nvPr>
            <p:ph type="body" sz="quarter" idx="25"/>
          </p:nvPr>
        </p:nvSpPr>
        <p:spPr>
          <a:xfrm>
            <a:off x="6236040" y="4130720"/>
            <a:ext cx="4968000" cy="1746205"/>
          </a:xfr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txBody>
          <a:bodyPr lIns="108000" tIns="108000" rIns="108000" bIns="10800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6"/>
          </p:nvPr>
        </p:nvSpPr>
        <p:spPr>
          <a:xfrm>
            <a:off x="6236040" y="3741920"/>
            <a:ext cx="4968000" cy="388800"/>
          </a:xfrm>
          <a:solidFill>
            <a:schemeClr val="accent2"/>
          </a:solidFill>
          <a:ln w="12700">
            <a:noFill/>
          </a:ln>
        </p:spPr>
        <p:txBody>
          <a:bodyPr lIns="108000" tIns="108000" rIns="108000" bIns="108000" anchor="ctr"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F8E881-FC4C-4F00-9389-FF3C71D7C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95095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ur Quad Boxes BG Dark Colour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8">
            <a:extLst>
              <a:ext uri="{FF2B5EF4-FFF2-40B4-BE49-F238E27FC236}">
                <a16:creationId xmlns:a16="http://schemas.microsoft.com/office/drawing/2014/main" id="{1763B05F-830B-4267-AD78-15D92D15E48D}"/>
              </a:ext>
            </a:extLst>
          </p:cNvPr>
          <p:cNvSpPr txBox="1">
            <a:spLocks/>
          </p:cNvSpPr>
          <p:nvPr userDrawn="1"/>
        </p:nvSpPr>
        <p:spPr>
          <a:xfrm>
            <a:off x="10946607" y="6266997"/>
            <a:ext cx="242486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GB" sz="1000" smtClean="0">
                <a:solidFill>
                  <a:schemeClr val="bg1"/>
                </a:solidFill>
                <a:latin typeface="+mn-lt"/>
                <a:ea typeface="Arial"/>
                <a:cs typeface="Arial" panose="020B0604020202020204" pitchFamily="34" charset="0"/>
              </a:rPr>
              <a:pPr algn="r"/>
              <a:t>‹#›</a:t>
            </a:fld>
            <a:endParaRPr lang="en-GB" sz="1000" dirty="0">
              <a:solidFill>
                <a:schemeClr val="bg1"/>
              </a:solidFill>
              <a:latin typeface="+mn-lt"/>
              <a:ea typeface="Arial"/>
              <a:cs typeface="Arial" panose="020B0604020202020204" pitchFamily="34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4C51904-D930-45AA-AF92-A006847C8BF5}"/>
              </a:ext>
            </a:extLst>
          </p:cNvPr>
          <p:cNvCxnSpPr/>
          <p:nvPr userDrawn="1"/>
        </p:nvCxnSpPr>
        <p:spPr>
          <a:xfrm>
            <a:off x="10928548" y="6266997"/>
            <a:ext cx="0" cy="149412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 Placeholder 8">
            <a:extLst>
              <a:ext uri="{FF2B5EF4-FFF2-40B4-BE49-F238E27FC236}">
                <a16:creationId xmlns:a16="http://schemas.microsoft.com/office/drawing/2014/main" id="{2086F202-0162-4310-A956-FCCC9474338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03200" y="1720714"/>
            <a:ext cx="4968000" cy="1746205"/>
          </a:xfr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txBody>
          <a:bodyPr lIns="108000" tIns="108000" rIns="108000" bIns="10800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0" name="Text Placeholder 8">
            <a:extLst>
              <a:ext uri="{FF2B5EF4-FFF2-40B4-BE49-F238E27FC236}">
                <a16:creationId xmlns:a16="http://schemas.microsoft.com/office/drawing/2014/main" id="{E8B6691E-17EA-480D-B598-F314E1A68EB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003200" y="1331913"/>
            <a:ext cx="4968000" cy="388800"/>
          </a:xfrm>
          <a:solidFill>
            <a:schemeClr val="accent1"/>
          </a:solidFill>
          <a:ln w="12700">
            <a:noFill/>
          </a:ln>
        </p:spPr>
        <p:txBody>
          <a:bodyPr lIns="108000" tIns="108000" rIns="108000" bIns="108000" anchor="ctr"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1" name="Text Placeholder 8">
            <a:extLst>
              <a:ext uri="{FF2B5EF4-FFF2-40B4-BE49-F238E27FC236}">
                <a16:creationId xmlns:a16="http://schemas.microsoft.com/office/drawing/2014/main" id="{59F2358C-C167-462D-9F76-6D66B9B409B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36040" y="1720714"/>
            <a:ext cx="4968000" cy="1746205"/>
          </a:xfr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txBody>
          <a:bodyPr lIns="108000" tIns="108000" rIns="108000" bIns="10800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2" name="Text Placeholder 8">
            <a:extLst>
              <a:ext uri="{FF2B5EF4-FFF2-40B4-BE49-F238E27FC236}">
                <a16:creationId xmlns:a16="http://schemas.microsoft.com/office/drawing/2014/main" id="{B2FCC9C9-35DE-4F3C-A352-30EE65DD5B8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36040" y="1331913"/>
            <a:ext cx="4968000" cy="388800"/>
          </a:xfrm>
          <a:solidFill>
            <a:schemeClr val="accent1"/>
          </a:solidFill>
          <a:ln w="12700">
            <a:noFill/>
          </a:ln>
        </p:spPr>
        <p:txBody>
          <a:bodyPr lIns="108000" tIns="108000" rIns="108000" bIns="108000" anchor="ctr"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3" name="Text Placeholder 8">
            <a:extLst>
              <a:ext uri="{FF2B5EF4-FFF2-40B4-BE49-F238E27FC236}">
                <a16:creationId xmlns:a16="http://schemas.microsoft.com/office/drawing/2014/main" id="{EA017BC0-9170-4186-94F7-40E80F981A0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003200" y="4130720"/>
            <a:ext cx="4968000" cy="1746205"/>
          </a:xfr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txBody>
          <a:bodyPr lIns="108000" tIns="108000" rIns="108000" bIns="10800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4" name="Text Placeholder 8">
            <a:extLst>
              <a:ext uri="{FF2B5EF4-FFF2-40B4-BE49-F238E27FC236}">
                <a16:creationId xmlns:a16="http://schemas.microsoft.com/office/drawing/2014/main" id="{0383342E-84C2-404C-8D37-45747A19160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003200" y="3741920"/>
            <a:ext cx="4968000" cy="388800"/>
          </a:xfrm>
          <a:solidFill>
            <a:schemeClr val="accent1"/>
          </a:solidFill>
          <a:ln w="12700">
            <a:noFill/>
          </a:ln>
        </p:spPr>
        <p:txBody>
          <a:bodyPr lIns="108000" tIns="108000" rIns="108000" bIns="108000" anchor="ctr"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5" name="Text Placeholder 8">
            <a:extLst>
              <a:ext uri="{FF2B5EF4-FFF2-40B4-BE49-F238E27FC236}">
                <a16:creationId xmlns:a16="http://schemas.microsoft.com/office/drawing/2014/main" id="{BE27B3E2-E887-473C-8464-38B061F67EA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36040" y="4130720"/>
            <a:ext cx="4968000" cy="1746205"/>
          </a:xfr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txBody>
          <a:bodyPr lIns="108000" tIns="108000" rIns="108000" bIns="10800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6" name="Text Placeholder 8">
            <a:extLst>
              <a:ext uri="{FF2B5EF4-FFF2-40B4-BE49-F238E27FC236}">
                <a16:creationId xmlns:a16="http://schemas.microsoft.com/office/drawing/2014/main" id="{4C0C9B8C-19B0-44D7-9F0F-975D45D4007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36040" y="3741920"/>
            <a:ext cx="4968000" cy="388800"/>
          </a:xfrm>
          <a:solidFill>
            <a:schemeClr val="accent1"/>
          </a:solidFill>
          <a:ln w="12700">
            <a:noFill/>
          </a:ln>
        </p:spPr>
        <p:txBody>
          <a:bodyPr lIns="108000" tIns="108000" rIns="108000" bIns="108000" anchor="ctr"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9275135-3A5F-40EA-83D5-8A21BF903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8" name="Graphic 8">
            <a:extLst>
              <a:ext uri="{FF2B5EF4-FFF2-40B4-BE49-F238E27FC236}">
                <a16:creationId xmlns:a16="http://schemas.microsoft.com/office/drawing/2014/main" id="{3FE807FD-1F53-40C0-958E-7B645C12F831}"/>
              </a:ext>
            </a:extLst>
          </p:cNvPr>
          <p:cNvSpPr/>
          <p:nvPr userDrawn="1"/>
        </p:nvSpPr>
        <p:spPr>
          <a:xfrm>
            <a:off x="1003200" y="6266996"/>
            <a:ext cx="484832" cy="194706"/>
          </a:xfrm>
          <a:custGeom>
            <a:avLst/>
            <a:gdLst>
              <a:gd name="connsiteX0" fmla="*/ 480938 w 484832"/>
              <a:gd name="connsiteY0" fmla="*/ 148130 h 194706"/>
              <a:gd name="connsiteX1" fmla="*/ 455744 w 484832"/>
              <a:gd name="connsiteY1" fmla="*/ 148130 h 194706"/>
              <a:gd name="connsiteX2" fmla="*/ 459917 w 484832"/>
              <a:gd name="connsiteY2" fmla="*/ 131488 h 194706"/>
              <a:gd name="connsiteX3" fmla="*/ 409445 w 484832"/>
              <a:gd name="connsiteY3" fmla="*/ 131488 h 194706"/>
              <a:gd name="connsiteX4" fmla="*/ 405289 w 484832"/>
              <a:gd name="connsiteY4" fmla="*/ 148130 h 194706"/>
              <a:gd name="connsiteX5" fmla="*/ 380916 w 484832"/>
              <a:gd name="connsiteY5" fmla="*/ 148130 h 194706"/>
              <a:gd name="connsiteX6" fmla="*/ 380916 w 484832"/>
              <a:gd name="connsiteY6" fmla="*/ 144709 h 194706"/>
              <a:gd name="connsiteX7" fmla="*/ 382079 w 484832"/>
              <a:gd name="connsiteY7" fmla="*/ 138775 h 194706"/>
              <a:gd name="connsiteX8" fmla="*/ 418715 w 484832"/>
              <a:gd name="connsiteY8" fmla="*/ 103062 h 194706"/>
              <a:gd name="connsiteX9" fmla="*/ 433698 w 484832"/>
              <a:gd name="connsiteY9" fmla="*/ 117292 h 194706"/>
              <a:gd name="connsiteX10" fmla="*/ 463732 w 484832"/>
              <a:gd name="connsiteY10" fmla="*/ 117292 h 194706"/>
              <a:gd name="connsiteX11" fmla="*/ 461234 w 484832"/>
              <a:gd name="connsiteY11" fmla="*/ 95058 h 194706"/>
              <a:gd name="connsiteX12" fmla="*/ 425214 w 484832"/>
              <a:gd name="connsiteY12" fmla="*/ 82641 h 194706"/>
              <a:gd name="connsiteX13" fmla="*/ 380916 w 484832"/>
              <a:gd name="connsiteY13" fmla="*/ 94357 h 194706"/>
              <a:gd name="connsiteX14" fmla="*/ 380916 w 484832"/>
              <a:gd name="connsiteY14" fmla="*/ 3708 h 194706"/>
              <a:gd name="connsiteX15" fmla="*/ 480938 w 484832"/>
              <a:gd name="connsiteY15" fmla="*/ 3708 h 194706"/>
              <a:gd name="connsiteX16" fmla="*/ 421914 w 484832"/>
              <a:gd name="connsiteY16" fmla="*/ 172537 h 194706"/>
              <a:gd name="connsiteX17" fmla="*/ 405101 w 484832"/>
              <a:gd name="connsiteY17" fmla="*/ 174247 h 194706"/>
              <a:gd name="connsiteX18" fmla="*/ 380438 w 484832"/>
              <a:gd name="connsiteY18" fmla="*/ 151910 h 194706"/>
              <a:gd name="connsiteX19" fmla="*/ 427027 w 484832"/>
              <a:gd name="connsiteY19" fmla="*/ 151910 h 194706"/>
              <a:gd name="connsiteX20" fmla="*/ 364275 w 484832"/>
              <a:gd name="connsiteY20" fmla="*/ 90064 h 194706"/>
              <a:gd name="connsiteX21" fmla="*/ 364275 w 484832"/>
              <a:gd name="connsiteY21" fmla="*/ 110759 h 194706"/>
              <a:gd name="connsiteX22" fmla="*/ 350951 w 484832"/>
              <a:gd name="connsiteY22" fmla="*/ 139390 h 194706"/>
              <a:gd name="connsiteX23" fmla="*/ 349360 w 484832"/>
              <a:gd name="connsiteY23" fmla="*/ 148130 h 194706"/>
              <a:gd name="connsiteX24" fmla="*/ 334669 w 484832"/>
              <a:gd name="connsiteY24" fmla="*/ 148130 h 194706"/>
              <a:gd name="connsiteX25" fmla="*/ 347223 w 484832"/>
              <a:gd name="connsiteY25" fmla="*/ 88524 h 194706"/>
              <a:gd name="connsiteX26" fmla="*/ 304943 w 484832"/>
              <a:gd name="connsiteY26" fmla="*/ 88524 h 194706"/>
              <a:gd name="connsiteX27" fmla="*/ 267110 w 484832"/>
              <a:gd name="connsiteY27" fmla="*/ 148164 h 194706"/>
              <a:gd name="connsiteX28" fmla="*/ 264339 w 484832"/>
              <a:gd name="connsiteY28" fmla="*/ 148164 h 194706"/>
              <a:gd name="connsiteX29" fmla="*/ 264339 w 484832"/>
              <a:gd name="connsiteY29" fmla="*/ 3759 h 194706"/>
              <a:gd name="connsiteX30" fmla="*/ 364326 w 484832"/>
              <a:gd name="connsiteY30" fmla="*/ 3759 h 194706"/>
              <a:gd name="connsiteX31" fmla="*/ 308449 w 484832"/>
              <a:gd name="connsiteY31" fmla="*/ 148130 h 194706"/>
              <a:gd name="connsiteX32" fmla="*/ 293398 w 484832"/>
              <a:gd name="connsiteY32" fmla="*/ 148130 h 194706"/>
              <a:gd name="connsiteX33" fmla="*/ 316163 w 484832"/>
              <a:gd name="connsiteY33" fmla="*/ 112315 h 194706"/>
              <a:gd name="connsiteX34" fmla="*/ 247731 w 484832"/>
              <a:gd name="connsiteY34" fmla="*/ 88388 h 194706"/>
              <a:gd name="connsiteX35" fmla="*/ 222709 w 484832"/>
              <a:gd name="connsiteY35" fmla="*/ 88388 h 194706"/>
              <a:gd name="connsiteX36" fmla="*/ 205606 w 484832"/>
              <a:gd name="connsiteY36" fmla="*/ 148130 h 194706"/>
              <a:gd name="connsiteX37" fmla="*/ 179027 w 484832"/>
              <a:gd name="connsiteY37" fmla="*/ 148130 h 194706"/>
              <a:gd name="connsiteX38" fmla="*/ 203314 w 484832"/>
              <a:gd name="connsiteY38" fmla="*/ 119413 h 194706"/>
              <a:gd name="connsiteX39" fmla="*/ 199893 w 484832"/>
              <a:gd name="connsiteY39" fmla="*/ 95725 h 194706"/>
              <a:gd name="connsiteX40" fmla="*/ 167653 w 484832"/>
              <a:gd name="connsiteY40" fmla="*/ 88353 h 194706"/>
              <a:gd name="connsiteX41" fmla="*/ 147796 w 484832"/>
              <a:gd name="connsiteY41" fmla="*/ 88353 h 194706"/>
              <a:gd name="connsiteX42" fmla="*/ 147796 w 484832"/>
              <a:gd name="connsiteY42" fmla="*/ 3759 h 194706"/>
              <a:gd name="connsiteX43" fmla="*/ 247697 w 484832"/>
              <a:gd name="connsiteY43" fmla="*/ 3759 h 194706"/>
              <a:gd name="connsiteX44" fmla="*/ 231740 w 484832"/>
              <a:gd name="connsiteY44" fmla="*/ 148130 h 194706"/>
              <a:gd name="connsiteX45" fmla="*/ 242258 w 484832"/>
              <a:gd name="connsiteY45" fmla="*/ 110759 h 194706"/>
              <a:gd name="connsiteX46" fmla="*/ 242635 w 484832"/>
              <a:gd name="connsiteY46" fmla="*/ 148130 h 194706"/>
              <a:gd name="connsiteX47" fmla="*/ 158981 w 484832"/>
              <a:gd name="connsiteY47" fmla="*/ 133934 h 194706"/>
              <a:gd name="connsiteX48" fmla="*/ 158981 w 484832"/>
              <a:gd name="connsiteY48" fmla="*/ 133934 h 194706"/>
              <a:gd name="connsiteX49" fmla="*/ 155920 w 484832"/>
              <a:gd name="connsiteY49" fmla="*/ 134054 h 194706"/>
              <a:gd name="connsiteX50" fmla="*/ 152243 w 484832"/>
              <a:gd name="connsiteY50" fmla="*/ 134054 h 194706"/>
              <a:gd name="connsiteX51" fmla="*/ 145846 w 484832"/>
              <a:gd name="connsiteY51" fmla="*/ 134054 h 194706"/>
              <a:gd name="connsiteX52" fmla="*/ 148805 w 484832"/>
              <a:gd name="connsiteY52" fmla="*/ 123125 h 194706"/>
              <a:gd name="connsiteX53" fmla="*/ 150207 w 484832"/>
              <a:gd name="connsiteY53" fmla="*/ 117686 h 194706"/>
              <a:gd name="connsiteX54" fmla="*/ 153628 w 484832"/>
              <a:gd name="connsiteY54" fmla="*/ 104961 h 194706"/>
              <a:gd name="connsiteX55" fmla="*/ 157972 w 484832"/>
              <a:gd name="connsiteY55" fmla="*/ 104961 h 194706"/>
              <a:gd name="connsiteX56" fmla="*/ 162915 w 484832"/>
              <a:gd name="connsiteY56" fmla="*/ 104961 h 194706"/>
              <a:gd name="connsiteX57" fmla="*/ 178668 w 484832"/>
              <a:gd name="connsiteY57" fmla="*/ 108159 h 194706"/>
              <a:gd name="connsiteX58" fmla="*/ 178206 w 484832"/>
              <a:gd name="connsiteY58" fmla="*/ 119105 h 194706"/>
              <a:gd name="connsiteX59" fmla="*/ 159084 w 484832"/>
              <a:gd name="connsiteY59" fmla="*/ 133986 h 194706"/>
              <a:gd name="connsiteX60" fmla="*/ 131291 w 484832"/>
              <a:gd name="connsiteY60" fmla="*/ 93741 h 194706"/>
              <a:gd name="connsiteX61" fmla="*/ 129717 w 484832"/>
              <a:gd name="connsiteY61" fmla="*/ 98872 h 194706"/>
              <a:gd name="connsiteX62" fmla="*/ 115419 w 484832"/>
              <a:gd name="connsiteY62" fmla="*/ 146471 h 194706"/>
              <a:gd name="connsiteX63" fmla="*/ 114854 w 484832"/>
              <a:gd name="connsiteY63" fmla="*/ 148181 h 194706"/>
              <a:gd name="connsiteX64" fmla="*/ 67683 w 484832"/>
              <a:gd name="connsiteY64" fmla="*/ 148181 h 194706"/>
              <a:gd name="connsiteX65" fmla="*/ 64006 w 484832"/>
              <a:gd name="connsiteY65" fmla="*/ 140365 h 194706"/>
              <a:gd name="connsiteX66" fmla="*/ 114683 w 484832"/>
              <a:gd name="connsiteY66" fmla="*/ 88524 h 194706"/>
              <a:gd name="connsiteX67" fmla="*/ 82187 w 484832"/>
              <a:gd name="connsiteY67" fmla="*/ 88524 h 194706"/>
              <a:gd name="connsiteX68" fmla="*/ 42507 w 484832"/>
              <a:gd name="connsiteY68" fmla="*/ 131283 h 194706"/>
              <a:gd name="connsiteX69" fmla="*/ 55351 w 484832"/>
              <a:gd name="connsiteY69" fmla="*/ 88524 h 194706"/>
              <a:gd name="connsiteX70" fmla="*/ 31270 w 484832"/>
              <a:gd name="connsiteY70" fmla="*/ 88524 h 194706"/>
              <a:gd name="connsiteX71" fmla="*/ 31270 w 484832"/>
              <a:gd name="connsiteY71" fmla="*/ 3759 h 194706"/>
              <a:gd name="connsiteX72" fmla="*/ 131188 w 484832"/>
              <a:gd name="connsiteY72" fmla="*/ 3759 h 194706"/>
              <a:gd name="connsiteX73" fmla="*/ 377119 w 484832"/>
              <a:gd name="connsiteY73" fmla="*/ -89 h 194706"/>
              <a:gd name="connsiteX74" fmla="*/ 377119 w 484832"/>
              <a:gd name="connsiteY74" fmla="*/ 97076 h 194706"/>
              <a:gd name="connsiteX75" fmla="*/ 368140 w 484832"/>
              <a:gd name="connsiteY75" fmla="*/ 105713 h 194706"/>
              <a:gd name="connsiteX76" fmla="*/ 368140 w 484832"/>
              <a:gd name="connsiteY76" fmla="*/ -89 h 194706"/>
              <a:gd name="connsiteX77" fmla="*/ 260525 w 484832"/>
              <a:gd name="connsiteY77" fmla="*/ -89 h 194706"/>
              <a:gd name="connsiteX78" fmla="*/ 260525 w 484832"/>
              <a:gd name="connsiteY78" fmla="*/ 88388 h 194706"/>
              <a:gd name="connsiteX79" fmla="*/ 251614 w 484832"/>
              <a:gd name="connsiteY79" fmla="*/ 88388 h 194706"/>
              <a:gd name="connsiteX80" fmla="*/ 251614 w 484832"/>
              <a:gd name="connsiteY80" fmla="*/ -89 h 194706"/>
              <a:gd name="connsiteX81" fmla="*/ 143965 w 484832"/>
              <a:gd name="connsiteY81" fmla="*/ -89 h 194706"/>
              <a:gd name="connsiteX82" fmla="*/ 143965 w 484832"/>
              <a:gd name="connsiteY82" fmla="*/ 88524 h 194706"/>
              <a:gd name="connsiteX83" fmla="*/ 135071 w 484832"/>
              <a:gd name="connsiteY83" fmla="*/ 88524 h 194706"/>
              <a:gd name="connsiteX84" fmla="*/ 135071 w 484832"/>
              <a:gd name="connsiteY84" fmla="*/ -89 h 194706"/>
              <a:gd name="connsiteX85" fmla="*/ 27456 w 484832"/>
              <a:gd name="connsiteY85" fmla="*/ -89 h 194706"/>
              <a:gd name="connsiteX86" fmla="*/ 27456 w 484832"/>
              <a:gd name="connsiteY86" fmla="*/ 100907 h 194706"/>
              <a:gd name="connsiteX87" fmla="*/ -47 w 484832"/>
              <a:gd name="connsiteY87" fmla="*/ 192480 h 194706"/>
              <a:gd name="connsiteX88" fmla="*/ 24120 w 484832"/>
              <a:gd name="connsiteY88" fmla="*/ 192480 h 194706"/>
              <a:gd name="connsiteX89" fmla="*/ 36247 w 484832"/>
              <a:gd name="connsiteY89" fmla="*/ 151927 h 194706"/>
              <a:gd name="connsiteX90" fmla="*/ 39667 w 484832"/>
              <a:gd name="connsiteY90" fmla="*/ 151927 h 194706"/>
              <a:gd name="connsiteX91" fmla="*/ 59696 w 484832"/>
              <a:gd name="connsiteY91" fmla="*/ 192480 h 194706"/>
              <a:gd name="connsiteX92" fmla="*/ 89028 w 484832"/>
              <a:gd name="connsiteY92" fmla="*/ 192480 h 194706"/>
              <a:gd name="connsiteX93" fmla="*/ 69513 w 484832"/>
              <a:gd name="connsiteY93" fmla="*/ 151927 h 194706"/>
              <a:gd name="connsiteX94" fmla="*/ 113623 w 484832"/>
              <a:gd name="connsiteY94" fmla="*/ 151927 h 194706"/>
              <a:gd name="connsiteX95" fmla="*/ 101377 w 484832"/>
              <a:gd name="connsiteY95" fmla="*/ 192480 h 194706"/>
              <a:gd name="connsiteX96" fmla="*/ 127785 w 484832"/>
              <a:gd name="connsiteY96" fmla="*/ 192480 h 194706"/>
              <a:gd name="connsiteX97" fmla="*/ 139860 w 484832"/>
              <a:gd name="connsiteY97" fmla="*/ 152047 h 194706"/>
              <a:gd name="connsiteX98" fmla="*/ 145641 w 484832"/>
              <a:gd name="connsiteY98" fmla="*/ 152047 h 194706"/>
              <a:gd name="connsiteX99" fmla="*/ 145641 w 484832"/>
              <a:gd name="connsiteY99" fmla="*/ 151927 h 194706"/>
              <a:gd name="connsiteX100" fmla="*/ 204408 w 484832"/>
              <a:gd name="connsiteY100" fmla="*/ 151927 h 194706"/>
              <a:gd name="connsiteX101" fmla="*/ 192761 w 484832"/>
              <a:gd name="connsiteY101" fmla="*/ 192360 h 194706"/>
              <a:gd name="connsiteX102" fmla="*/ 219374 w 484832"/>
              <a:gd name="connsiteY102" fmla="*/ 192360 h 194706"/>
              <a:gd name="connsiteX103" fmla="*/ 230662 w 484832"/>
              <a:gd name="connsiteY103" fmla="*/ 151927 h 194706"/>
              <a:gd name="connsiteX104" fmla="*/ 242635 w 484832"/>
              <a:gd name="connsiteY104" fmla="*/ 151927 h 194706"/>
              <a:gd name="connsiteX105" fmla="*/ 242960 w 484832"/>
              <a:gd name="connsiteY105" fmla="*/ 192360 h 194706"/>
              <a:gd name="connsiteX106" fmla="*/ 265280 w 484832"/>
              <a:gd name="connsiteY106" fmla="*/ 192360 h 194706"/>
              <a:gd name="connsiteX107" fmla="*/ 290935 w 484832"/>
              <a:gd name="connsiteY107" fmla="*/ 151927 h 194706"/>
              <a:gd name="connsiteX108" fmla="*/ 307713 w 484832"/>
              <a:gd name="connsiteY108" fmla="*/ 151927 h 194706"/>
              <a:gd name="connsiteX109" fmla="*/ 299059 w 484832"/>
              <a:gd name="connsiteY109" fmla="*/ 192360 h 194706"/>
              <a:gd name="connsiteX110" fmla="*/ 325227 w 484832"/>
              <a:gd name="connsiteY110" fmla="*/ 192360 h 194706"/>
              <a:gd name="connsiteX111" fmla="*/ 333779 w 484832"/>
              <a:gd name="connsiteY111" fmla="*/ 151927 h 194706"/>
              <a:gd name="connsiteX112" fmla="*/ 348933 w 484832"/>
              <a:gd name="connsiteY112" fmla="*/ 151927 h 194706"/>
              <a:gd name="connsiteX113" fmla="*/ 359845 w 484832"/>
              <a:gd name="connsiteY113" fmla="*/ 183517 h 194706"/>
              <a:gd name="connsiteX114" fmla="*/ 397131 w 484832"/>
              <a:gd name="connsiteY114" fmla="*/ 194617 h 194706"/>
              <a:gd name="connsiteX115" fmla="*/ 445807 w 484832"/>
              <a:gd name="connsiteY115" fmla="*/ 188648 h 194706"/>
              <a:gd name="connsiteX116" fmla="*/ 454872 w 484832"/>
              <a:gd name="connsiteY116" fmla="*/ 151927 h 194706"/>
              <a:gd name="connsiteX117" fmla="*/ 484786 w 484832"/>
              <a:gd name="connsiteY117" fmla="*/ 151927 h 194706"/>
              <a:gd name="connsiteX118" fmla="*/ 484786 w 484832"/>
              <a:gd name="connsiteY118" fmla="*/ -89 h 19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84832" h="194706">
                <a:moveTo>
                  <a:pt x="480938" y="148130"/>
                </a:moveTo>
                <a:lnTo>
                  <a:pt x="455744" y="148130"/>
                </a:lnTo>
                <a:lnTo>
                  <a:pt x="459917" y="131488"/>
                </a:lnTo>
                <a:lnTo>
                  <a:pt x="409445" y="131488"/>
                </a:lnTo>
                <a:lnTo>
                  <a:pt x="405289" y="148130"/>
                </a:lnTo>
                <a:lnTo>
                  <a:pt x="380916" y="148130"/>
                </a:lnTo>
                <a:lnTo>
                  <a:pt x="380916" y="144709"/>
                </a:lnTo>
                <a:cubicBezTo>
                  <a:pt x="381293" y="142845"/>
                  <a:pt x="381618" y="140878"/>
                  <a:pt x="382079" y="138775"/>
                </a:cubicBezTo>
                <a:cubicBezTo>
                  <a:pt x="386526" y="120816"/>
                  <a:pt x="398311" y="103062"/>
                  <a:pt x="418715" y="103062"/>
                </a:cubicBezTo>
                <a:cubicBezTo>
                  <a:pt x="426771" y="103062"/>
                  <a:pt x="434792" y="106141"/>
                  <a:pt x="433698" y="117292"/>
                </a:cubicBezTo>
                <a:lnTo>
                  <a:pt x="463732" y="117292"/>
                </a:lnTo>
                <a:cubicBezTo>
                  <a:pt x="464912" y="112161"/>
                  <a:pt x="466896" y="103216"/>
                  <a:pt x="461234" y="95058"/>
                </a:cubicBezTo>
                <a:cubicBezTo>
                  <a:pt x="454821" y="86198"/>
                  <a:pt x="441942" y="82641"/>
                  <a:pt x="425214" y="82641"/>
                </a:cubicBezTo>
                <a:cubicBezTo>
                  <a:pt x="413328" y="82641"/>
                  <a:pt x="395933" y="84539"/>
                  <a:pt x="380916" y="94357"/>
                </a:cubicBezTo>
                <a:lnTo>
                  <a:pt x="380916" y="3708"/>
                </a:lnTo>
                <a:lnTo>
                  <a:pt x="480938" y="3708"/>
                </a:lnTo>
                <a:close/>
                <a:moveTo>
                  <a:pt x="421914" y="172537"/>
                </a:moveTo>
                <a:cubicBezTo>
                  <a:pt x="416372" y="173606"/>
                  <a:pt x="410745" y="174179"/>
                  <a:pt x="405101" y="174247"/>
                </a:cubicBezTo>
                <a:cubicBezTo>
                  <a:pt x="390683" y="174247"/>
                  <a:pt x="380643" y="167543"/>
                  <a:pt x="380438" y="151910"/>
                </a:cubicBezTo>
                <a:lnTo>
                  <a:pt x="427027" y="151910"/>
                </a:lnTo>
                <a:close/>
                <a:moveTo>
                  <a:pt x="364275" y="90064"/>
                </a:moveTo>
                <a:lnTo>
                  <a:pt x="364275" y="110759"/>
                </a:lnTo>
                <a:cubicBezTo>
                  <a:pt x="358044" y="119364"/>
                  <a:pt x="353522" y="129082"/>
                  <a:pt x="350951" y="139390"/>
                </a:cubicBezTo>
                <a:cubicBezTo>
                  <a:pt x="350195" y="142258"/>
                  <a:pt x="349663" y="145180"/>
                  <a:pt x="349360" y="148130"/>
                </a:cubicBezTo>
                <a:lnTo>
                  <a:pt x="334669" y="148130"/>
                </a:lnTo>
                <a:lnTo>
                  <a:pt x="347223" y="88524"/>
                </a:lnTo>
                <a:lnTo>
                  <a:pt x="304943" y="88524"/>
                </a:lnTo>
                <a:lnTo>
                  <a:pt x="267110" y="148164"/>
                </a:lnTo>
                <a:lnTo>
                  <a:pt x="264339" y="148164"/>
                </a:lnTo>
                <a:lnTo>
                  <a:pt x="264339" y="3759"/>
                </a:lnTo>
                <a:lnTo>
                  <a:pt x="364326" y="3759"/>
                </a:lnTo>
                <a:close/>
                <a:moveTo>
                  <a:pt x="308449" y="148130"/>
                </a:moveTo>
                <a:lnTo>
                  <a:pt x="293398" y="148130"/>
                </a:lnTo>
                <a:lnTo>
                  <a:pt x="316163" y="112315"/>
                </a:lnTo>
                <a:close/>
                <a:moveTo>
                  <a:pt x="247731" y="88388"/>
                </a:moveTo>
                <a:lnTo>
                  <a:pt x="222709" y="88388"/>
                </a:lnTo>
                <a:lnTo>
                  <a:pt x="205606" y="148130"/>
                </a:lnTo>
                <a:lnTo>
                  <a:pt x="179027" y="148130"/>
                </a:lnTo>
                <a:cubicBezTo>
                  <a:pt x="192538" y="143136"/>
                  <a:pt x="200765" y="133592"/>
                  <a:pt x="203314" y="119413"/>
                </a:cubicBezTo>
                <a:cubicBezTo>
                  <a:pt x="205400" y="108399"/>
                  <a:pt x="204408" y="101164"/>
                  <a:pt x="199893" y="95725"/>
                </a:cubicBezTo>
                <a:cubicBezTo>
                  <a:pt x="193154" y="87652"/>
                  <a:pt x="179642" y="88353"/>
                  <a:pt x="167653" y="88353"/>
                </a:cubicBezTo>
                <a:lnTo>
                  <a:pt x="147796" y="88353"/>
                </a:lnTo>
                <a:lnTo>
                  <a:pt x="147796" y="3759"/>
                </a:lnTo>
                <a:lnTo>
                  <a:pt x="247697" y="3759"/>
                </a:lnTo>
                <a:close/>
                <a:moveTo>
                  <a:pt x="231740" y="148130"/>
                </a:moveTo>
                <a:lnTo>
                  <a:pt x="242258" y="110759"/>
                </a:lnTo>
                <a:lnTo>
                  <a:pt x="242635" y="148130"/>
                </a:lnTo>
                <a:close/>
                <a:moveTo>
                  <a:pt x="158981" y="133934"/>
                </a:moveTo>
                <a:lnTo>
                  <a:pt x="158981" y="133934"/>
                </a:lnTo>
                <a:cubicBezTo>
                  <a:pt x="158007" y="133934"/>
                  <a:pt x="157032" y="134054"/>
                  <a:pt x="155920" y="134054"/>
                </a:cubicBezTo>
                <a:cubicBezTo>
                  <a:pt x="154466" y="134054"/>
                  <a:pt x="153320" y="134054"/>
                  <a:pt x="152243" y="134054"/>
                </a:cubicBezTo>
                <a:lnTo>
                  <a:pt x="145846" y="134054"/>
                </a:lnTo>
                <a:lnTo>
                  <a:pt x="148805" y="123125"/>
                </a:lnTo>
                <a:lnTo>
                  <a:pt x="150207" y="117686"/>
                </a:lnTo>
                <a:lnTo>
                  <a:pt x="153628" y="104961"/>
                </a:lnTo>
                <a:cubicBezTo>
                  <a:pt x="155116" y="104961"/>
                  <a:pt x="156570" y="104961"/>
                  <a:pt x="157972" y="104961"/>
                </a:cubicBezTo>
                <a:lnTo>
                  <a:pt x="162915" y="104961"/>
                </a:lnTo>
                <a:cubicBezTo>
                  <a:pt x="171467" y="104961"/>
                  <a:pt x="176718" y="105440"/>
                  <a:pt x="178668" y="108159"/>
                </a:cubicBezTo>
                <a:cubicBezTo>
                  <a:pt x="180156" y="110212"/>
                  <a:pt x="179967" y="113735"/>
                  <a:pt x="178206" y="119105"/>
                </a:cubicBezTo>
                <a:cubicBezTo>
                  <a:pt x="175196" y="128341"/>
                  <a:pt x="171364" y="133045"/>
                  <a:pt x="159084" y="133986"/>
                </a:cubicBezTo>
                <a:moveTo>
                  <a:pt x="131291" y="93741"/>
                </a:moveTo>
                <a:lnTo>
                  <a:pt x="129717" y="98872"/>
                </a:lnTo>
                <a:lnTo>
                  <a:pt x="115419" y="146471"/>
                </a:lnTo>
                <a:lnTo>
                  <a:pt x="114854" y="148181"/>
                </a:lnTo>
                <a:lnTo>
                  <a:pt x="67683" y="148181"/>
                </a:lnTo>
                <a:lnTo>
                  <a:pt x="64006" y="140365"/>
                </a:lnTo>
                <a:lnTo>
                  <a:pt x="114683" y="88524"/>
                </a:lnTo>
                <a:lnTo>
                  <a:pt x="82187" y="88524"/>
                </a:lnTo>
                <a:lnTo>
                  <a:pt x="42507" y="131283"/>
                </a:lnTo>
                <a:lnTo>
                  <a:pt x="55351" y="88524"/>
                </a:lnTo>
                <a:lnTo>
                  <a:pt x="31270" y="88524"/>
                </a:lnTo>
                <a:lnTo>
                  <a:pt x="31270" y="3759"/>
                </a:lnTo>
                <a:lnTo>
                  <a:pt x="131188" y="3759"/>
                </a:lnTo>
                <a:close/>
                <a:moveTo>
                  <a:pt x="377119" y="-89"/>
                </a:moveTo>
                <a:lnTo>
                  <a:pt x="377119" y="97076"/>
                </a:lnTo>
                <a:cubicBezTo>
                  <a:pt x="373861" y="99667"/>
                  <a:pt x="370856" y="102560"/>
                  <a:pt x="368140" y="105713"/>
                </a:cubicBezTo>
                <a:lnTo>
                  <a:pt x="368140" y="-89"/>
                </a:lnTo>
                <a:lnTo>
                  <a:pt x="260525" y="-89"/>
                </a:lnTo>
                <a:lnTo>
                  <a:pt x="260525" y="88388"/>
                </a:lnTo>
                <a:lnTo>
                  <a:pt x="251614" y="88388"/>
                </a:lnTo>
                <a:lnTo>
                  <a:pt x="251614" y="-89"/>
                </a:lnTo>
                <a:lnTo>
                  <a:pt x="143965" y="-89"/>
                </a:lnTo>
                <a:lnTo>
                  <a:pt x="143965" y="88524"/>
                </a:lnTo>
                <a:lnTo>
                  <a:pt x="135071" y="88524"/>
                </a:lnTo>
                <a:lnTo>
                  <a:pt x="135071" y="-89"/>
                </a:lnTo>
                <a:lnTo>
                  <a:pt x="27456" y="-89"/>
                </a:lnTo>
                <a:lnTo>
                  <a:pt x="27456" y="100907"/>
                </a:lnTo>
                <a:lnTo>
                  <a:pt x="-47" y="192480"/>
                </a:lnTo>
                <a:lnTo>
                  <a:pt x="24120" y="192480"/>
                </a:lnTo>
                <a:lnTo>
                  <a:pt x="36247" y="151927"/>
                </a:lnTo>
                <a:lnTo>
                  <a:pt x="39667" y="151927"/>
                </a:lnTo>
                <a:lnTo>
                  <a:pt x="59696" y="192480"/>
                </a:lnTo>
                <a:lnTo>
                  <a:pt x="89028" y="192480"/>
                </a:lnTo>
                <a:lnTo>
                  <a:pt x="69513" y="151927"/>
                </a:lnTo>
                <a:lnTo>
                  <a:pt x="113623" y="151927"/>
                </a:lnTo>
                <a:lnTo>
                  <a:pt x="101377" y="192480"/>
                </a:lnTo>
                <a:lnTo>
                  <a:pt x="127785" y="192480"/>
                </a:lnTo>
                <a:lnTo>
                  <a:pt x="139860" y="152047"/>
                </a:lnTo>
                <a:lnTo>
                  <a:pt x="145641" y="152047"/>
                </a:lnTo>
                <a:lnTo>
                  <a:pt x="145641" y="151927"/>
                </a:lnTo>
                <a:lnTo>
                  <a:pt x="204408" y="151927"/>
                </a:lnTo>
                <a:lnTo>
                  <a:pt x="192761" y="192360"/>
                </a:lnTo>
                <a:lnTo>
                  <a:pt x="219374" y="192360"/>
                </a:lnTo>
                <a:lnTo>
                  <a:pt x="230662" y="151927"/>
                </a:lnTo>
                <a:lnTo>
                  <a:pt x="242635" y="151927"/>
                </a:lnTo>
                <a:lnTo>
                  <a:pt x="242960" y="192360"/>
                </a:lnTo>
                <a:lnTo>
                  <a:pt x="265280" y="192360"/>
                </a:lnTo>
                <a:lnTo>
                  <a:pt x="290935" y="151927"/>
                </a:lnTo>
                <a:lnTo>
                  <a:pt x="307713" y="151927"/>
                </a:lnTo>
                <a:lnTo>
                  <a:pt x="299059" y="192360"/>
                </a:lnTo>
                <a:lnTo>
                  <a:pt x="325227" y="192360"/>
                </a:lnTo>
                <a:lnTo>
                  <a:pt x="333779" y="151927"/>
                </a:lnTo>
                <a:lnTo>
                  <a:pt x="348933" y="151927"/>
                </a:lnTo>
                <a:cubicBezTo>
                  <a:pt x="348334" y="164464"/>
                  <a:pt x="351533" y="175872"/>
                  <a:pt x="359845" y="183517"/>
                </a:cubicBezTo>
                <a:cubicBezTo>
                  <a:pt x="370004" y="192839"/>
                  <a:pt x="385603" y="194617"/>
                  <a:pt x="397131" y="194617"/>
                </a:cubicBezTo>
                <a:cubicBezTo>
                  <a:pt x="413526" y="194421"/>
                  <a:pt x="429850" y="192418"/>
                  <a:pt x="445807" y="188648"/>
                </a:cubicBezTo>
                <a:lnTo>
                  <a:pt x="454872" y="151927"/>
                </a:lnTo>
                <a:lnTo>
                  <a:pt x="484786" y="151927"/>
                </a:lnTo>
                <a:lnTo>
                  <a:pt x="484786" y="-89"/>
                </a:lnTo>
                <a:close/>
              </a:path>
            </a:pathLst>
          </a:custGeom>
          <a:solidFill>
            <a:schemeClr val="bg1"/>
          </a:solidFill>
          <a:ln w="168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C63BFC8-4436-4C5A-B64C-876FA48069C8}"/>
              </a:ext>
            </a:extLst>
          </p:cNvPr>
          <p:cNvSpPr txBox="1"/>
          <p:nvPr userDrawn="1"/>
        </p:nvSpPr>
        <p:spPr>
          <a:xfrm>
            <a:off x="2010490" y="6266996"/>
            <a:ext cx="6667997" cy="370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 2025 г. ТОО «КПМГ Аудит», компания,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зарегистрированная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в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соответствии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с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законодательством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Республики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Казахстан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участник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глобальной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организации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независимых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фирм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KPMG,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входящих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в KPMG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Limited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частную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английскую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компанию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с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ответственностью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, ограниченной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гарантиями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своих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участников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Все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права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защищены</a:t>
            </a:r>
            <a:r>
              <a:rPr lang="kk-KZ" sz="6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.</a:t>
            </a:r>
            <a:endParaRPr lang="en-US" sz="6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600" kern="1200" noProof="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74E2539-F250-4DE2-9234-7B84B17E4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967794" y="6295536"/>
            <a:ext cx="186620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b="0" kern="120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Статус документа: Конфиденциально</a:t>
            </a:r>
          </a:p>
        </p:txBody>
      </p:sp>
    </p:spTree>
    <p:extLst>
      <p:ext uri="{BB962C8B-B14F-4D97-AF65-F5344CB8AC3E}">
        <p14:creationId xmlns:p14="http://schemas.microsoft.com/office/powerpoint/2010/main" val="4123158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Right Horizontal Window_Pacific Blue">
    <p:bg>
      <p:bgPr>
        <a:gradFill>
          <a:gsLst>
            <a:gs pos="100000">
              <a:srgbClr val="ACEAFF"/>
            </a:gs>
            <a:gs pos="0">
              <a:schemeClr val="accent4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96C774-8B31-4EC8-BF6C-ACF71C2F0C15}"/>
              </a:ext>
            </a:extLst>
          </p:cNvPr>
          <p:cNvSpPr>
            <a:spLocks noChangeAspect="1"/>
          </p:cNvSpPr>
          <p:nvPr userDrawn="1"/>
        </p:nvSpPr>
        <p:spPr>
          <a:xfrm>
            <a:off x="3405716" y="371311"/>
            <a:ext cx="7794097" cy="5414065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5"/>
              </a:gs>
            </a:gsLst>
            <a:lin ang="0" scaled="0"/>
          </a:gradFill>
        </p:spPr>
        <p:txBody>
          <a:bodyPr vert="horz" lIns="180000" tIns="180000" rIns="180000" bIns="180000" rtlCol="0" anchor="t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endParaRPr lang="en-US" sz="8800" baseline="0" dirty="0" err="1">
              <a:solidFill>
                <a:schemeClr val="bg1"/>
              </a:solidFill>
              <a:latin typeface="KPMG Cyrillic Bold" panose="020B0803030202040204" pitchFamily="34" charset="0"/>
              <a:ea typeface="+mj-ea"/>
              <a:cs typeface="+mj-cs"/>
            </a:endParaRP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672180" y="4710484"/>
            <a:ext cx="7260639" cy="810000"/>
          </a:xfrm>
          <a:ln w="3175">
            <a:noFill/>
            <a:prstDash val="lgDash"/>
          </a:ln>
        </p:spPr>
        <p:txBody>
          <a:bodyPr wrap="square" anchor="b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BA9E5DDB-2262-4657-AA4F-9CE87AA83B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71123" y="636808"/>
            <a:ext cx="7260639" cy="3950972"/>
          </a:xfrm>
        </p:spPr>
        <p:txBody>
          <a:bodyPr/>
          <a:lstStyle>
            <a:lvl1pPr>
              <a:defRPr lang="en-GB" sz="6600" kern="1200" baseline="0" dirty="0">
                <a:solidFill>
                  <a:schemeClr val="bg1"/>
                </a:solidFill>
                <a:latin typeface="KPMG Cyrillic Bold" panose="020B080303020204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Title slide text only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F2B47DB-768D-47AE-9D19-E74198AD42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8476" y="371311"/>
            <a:ext cx="914400" cy="36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4606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79D65585-570B-4F7D-B4BC-0F7CFAF52BAF}"/>
              </a:ext>
            </a:extLst>
          </p:cNvPr>
          <p:cNvSpPr>
            <a:spLocks noChangeAspect="1"/>
          </p:cNvSpPr>
          <p:nvPr userDrawn="1"/>
        </p:nvSpPr>
        <p:spPr>
          <a:xfrm>
            <a:off x="998476" y="971550"/>
            <a:ext cx="7061787" cy="4905375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5"/>
              </a:gs>
            </a:gsLst>
            <a:lin ang="0" scaled="0"/>
          </a:gradFill>
        </p:spPr>
        <p:txBody>
          <a:bodyPr vert="horz" lIns="180000" tIns="180000" rIns="180000" bIns="180000" rtlCol="0" anchor="t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endParaRPr lang="en-US" sz="8800" baseline="0" dirty="0" err="1">
              <a:solidFill>
                <a:schemeClr val="bg1"/>
              </a:solidFill>
              <a:latin typeface="KPMG Cyrillic Bold" panose="020B0803030202040204" pitchFamily="34" charset="0"/>
              <a:ea typeface="+mj-ea"/>
              <a:cs typeface="+mj-cs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07C0B89-7E09-423B-A068-1AF6A41E8C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9860" y="2398601"/>
            <a:ext cx="5252400" cy="2367199"/>
          </a:xfrm>
          <a:noFill/>
        </p:spPr>
        <p:txBody>
          <a:bodyPr lIns="0" tIns="0" rIns="0" bIns="0" anchor="t" anchorCtr="0"/>
          <a:lstStyle>
            <a:lvl1pPr algn="l">
              <a:defRPr sz="8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BE67C5C-769B-4AEA-A1B7-EFD4A3AA23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89860" y="5046651"/>
            <a:ext cx="5252400" cy="507831"/>
          </a:xfrm>
        </p:spPr>
        <p:txBody>
          <a:bodyPr wrap="square" anchor="b">
            <a:sp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E8B0BD-68A6-4AD8-A640-99B893F063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89860" y="1140069"/>
            <a:ext cx="1082675" cy="812530"/>
          </a:xfrm>
        </p:spPr>
        <p:txBody>
          <a:bodyPr>
            <a:spAutoFit/>
          </a:bodyPr>
          <a:lstStyle>
            <a:lvl1pPr>
              <a:lnSpc>
                <a:spcPct val="80000"/>
              </a:lnSpc>
              <a:defRPr lang="en-US" sz="6600" kern="1200" baseline="0" dirty="0" smtClean="0">
                <a:solidFill>
                  <a:schemeClr val="bg1"/>
                </a:solidFill>
                <a:latin typeface="KPMG Cyrillic Bold" panose="020B080303020204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40417863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bg>
      <p:bgPr>
        <a:gradFill flip="none" rotWithShape="1">
          <a:gsLst>
            <a:gs pos="0">
              <a:schemeClr val="accent5"/>
            </a:gs>
            <a:gs pos="100000">
              <a:schemeClr val="accent1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BAF31653-DA95-4567-9106-71E1E49BA627}"/>
              </a:ext>
            </a:extLst>
          </p:cNvPr>
          <p:cNvSpPr>
            <a:spLocks noChangeAspect="1"/>
          </p:cNvSpPr>
          <p:nvPr userDrawn="1"/>
        </p:nvSpPr>
        <p:spPr>
          <a:xfrm>
            <a:off x="998476" y="971550"/>
            <a:ext cx="7061787" cy="4905375"/>
          </a:xfrm>
          <a:prstGeom prst="rect">
            <a:avLst/>
          </a:prstGeom>
          <a:gradFill>
            <a:gsLst>
              <a:gs pos="100000">
                <a:srgbClr val="ACEAFF"/>
              </a:gs>
              <a:gs pos="0">
                <a:schemeClr val="accent4"/>
              </a:gs>
            </a:gsLst>
            <a:lin ang="0" scaled="0"/>
          </a:gradFill>
        </p:spPr>
        <p:txBody>
          <a:bodyPr vert="horz" lIns="180000" tIns="180000" rIns="180000" bIns="180000" rtlCol="0" anchor="t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endParaRPr lang="en-US" sz="8800" baseline="0" dirty="0" err="1">
              <a:solidFill>
                <a:schemeClr val="bg1"/>
              </a:solidFill>
              <a:latin typeface="KPMG Cyrillic Bold" panose="020B0803030202040204" pitchFamily="34" charset="0"/>
              <a:ea typeface="+mj-ea"/>
              <a:cs typeface="+mj-cs"/>
            </a:endParaRPr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2925CE2F-8945-49DE-BCC2-8BCACF480E4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89860" y="5046651"/>
            <a:ext cx="5252400" cy="507831"/>
          </a:xfrm>
        </p:spPr>
        <p:txBody>
          <a:bodyPr wrap="square" anchor="b">
            <a:spAutoFit/>
          </a:bodyPr>
          <a:lstStyle>
            <a:lvl1pPr>
              <a:defRPr sz="1400">
                <a:solidFill>
                  <a:schemeClr val="accent2"/>
                </a:solidFill>
              </a:defRPr>
            </a:lvl1pPr>
            <a:lvl2pPr>
              <a:defRPr sz="1400">
                <a:solidFill>
                  <a:schemeClr val="accent2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1" name="Text Placeholder 3">
            <a:extLst>
              <a:ext uri="{FF2B5EF4-FFF2-40B4-BE49-F238E27FC236}">
                <a16:creationId xmlns:a16="http://schemas.microsoft.com/office/drawing/2014/main" id="{C346F2F1-AF73-4284-8702-745152AF53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9860" y="1140069"/>
            <a:ext cx="1082675" cy="812530"/>
          </a:xfrm>
        </p:spPr>
        <p:txBody>
          <a:bodyPr>
            <a:spAutoFit/>
          </a:bodyPr>
          <a:lstStyle>
            <a:lvl1pPr>
              <a:lnSpc>
                <a:spcPct val="80000"/>
              </a:lnSpc>
              <a:defRPr lang="en-US" sz="6600" kern="1200" baseline="0" dirty="0" smtClean="0">
                <a:solidFill>
                  <a:schemeClr val="accent2"/>
                </a:solidFill>
                <a:latin typeface="KPMG Cyrillic Bold" panose="020B080303020204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07C0B89-7E09-423B-A068-1AF6A41E8C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9860" y="2398601"/>
            <a:ext cx="5252400" cy="2367199"/>
          </a:xfrm>
          <a:noFill/>
        </p:spPr>
        <p:txBody>
          <a:bodyPr lIns="0" tIns="0" rIns="0" bIns="0" anchor="t" anchorCtr="0"/>
          <a:lstStyle>
            <a:lvl1pPr algn="l">
              <a:defRPr sz="800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89566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EA87A788-0BF5-4419-BCFC-809F6D2E93AA}"/>
              </a:ext>
            </a:extLst>
          </p:cNvPr>
          <p:cNvSpPr>
            <a:spLocks noChangeAspect="1"/>
          </p:cNvSpPr>
          <p:nvPr userDrawn="1"/>
        </p:nvSpPr>
        <p:spPr>
          <a:xfrm>
            <a:off x="998476" y="971550"/>
            <a:ext cx="7061787" cy="4905375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rgbClr val="ACEAFF"/>
              </a:gs>
            </a:gsLst>
            <a:lin ang="0" scaled="0"/>
          </a:gradFill>
        </p:spPr>
        <p:txBody>
          <a:bodyPr vert="horz" lIns="180000" tIns="180000" rIns="180000" bIns="180000" rtlCol="0" anchor="t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endParaRPr lang="en-US" sz="8800" baseline="0" dirty="0" err="1">
              <a:solidFill>
                <a:schemeClr val="bg1"/>
              </a:solidFill>
              <a:latin typeface="KPMG Cyrillic Bold" panose="020B0803030202040204" pitchFamily="34" charset="0"/>
              <a:ea typeface="+mj-ea"/>
              <a:cs typeface="+mj-cs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07C0B89-7E09-423B-A068-1AF6A41E8C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9860" y="2398601"/>
            <a:ext cx="5252400" cy="2367199"/>
          </a:xfrm>
          <a:noFill/>
        </p:spPr>
        <p:txBody>
          <a:bodyPr lIns="0" tIns="0" rIns="0" bIns="0" anchor="t" anchorCtr="0"/>
          <a:lstStyle>
            <a:lvl1pPr algn="l">
              <a:defRPr sz="800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5F7723F4-8321-43A3-962F-3DEEE5C6DE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89860" y="5046651"/>
            <a:ext cx="5252400" cy="507831"/>
          </a:xfrm>
        </p:spPr>
        <p:txBody>
          <a:bodyPr wrap="square" anchor="b">
            <a:spAutoFit/>
          </a:bodyPr>
          <a:lstStyle>
            <a:lvl1pPr>
              <a:defRPr sz="1400">
                <a:solidFill>
                  <a:schemeClr val="accent2"/>
                </a:solidFill>
              </a:defRPr>
            </a:lvl1pPr>
            <a:lvl2pPr>
              <a:defRPr sz="1400">
                <a:solidFill>
                  <a:schemeClr val="accent2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1" name="Text Placeholder 3">
            <a:extLst>
              <a:ext uri="{FF2B5EF4-FFF2-40B4-BE49-F238E27FC236}">
                <a16:creationId xmlns:a16="http://schemas.microsoft.com/office/drawing/2014/main" id="{17B18B8B-EB09-48D8-AC31-3A9DFAC0B7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9860" y="1140069"/>
            <a:ext cx="1082675" cy="812530"/>
          </a:xfrm>
        </p:spPr>
        <p:txBody>
          <a:bodyPr>
            <a:spAutoFit/>
          </a:bodyPr>
          <a:lstStyle>
            <a:lvl1pPr>
              <a:lnSpc>
                <a:spcPct val="80000"/>
              </a:lnSpc>
              <a:defRPr lang="en-US" sz="6600" kern="1200" baseline="0" dirty="0" smtClean="0">
                <a:solidFill>
                  <a:schemeClr val="accent2"/>
                </a:solidFill>
                <a:latin typeface="KPMG Cyrillic Bold" panose="020B080303020204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34831532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ivider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D7F3427-2D08-1D2D-0CBE-E64D9E2B38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6592" y="0"/>
            <a:ext cx="10105408" cy="685800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EA87A788-0BF5-4419-BCFC-809F6D2E93AA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850"/>
            <a:ext cx="7315200" cy="6857150"/>
          </a:xfrm>
          <a:prstGeom prst="rect">
            <a:avLst/>
          </a:prstGeom>
          <a:gradFill>
            <a:gsLst>
              <a:gs pos="30000">
                <a:srgbClr val="B497FF"/>
              </a:gs>
              <a:gs pos="100000">
                <a:srgbClr val="ACEAFF">
                  <a:alpha val="0"/>
                </a:srgbClr>
              </a:gs>
            </a:gsLst>
            <a:lin ang="0" scaled="0"/>
          </a:gradFill>
        </p:spPr>
        <p:txBody>
          <a:bodyPr vert="horz" lIns="180000" tIns="180000" rIns="180000" bIns="180000" rtlCol="0" anchor="t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endParaRPr lang="en-US" sz="8800" baseline="0" dirty="0" err="1">
              <a:solidFill>
                <a:schemeClr val="bg1"/>
              </a:solidFill>
              <a:latin typeface="KPMG Cyrillic Bold" panose="020B0803030202040204" pitchFamily="34" charset="0"/>
              <a:ea typeface="+mj-ea"/>
              <a:cs typeface="+mj-cs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07C0B89-7E09-423B-A068-1AF6A41E8C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03917" y="2398601"/>
            <a:ext cx="5252400" cy="2367199"/>
          </a:xfrm>
          <a:noFill/>
        </p:spPr>
        <p:txBody>
          <a:bodyPr lIns="0" tIns="0" rIns="0" bIns="0" anchor="t" anchorCtr="0"/>
          <a:lstStyle>
            <a:lvl1pPr algn="l">
              <a:defRPr sz="80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5F7723F4-8321-43A3-962F-3DEEE5C6DE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3917" y="5046651"/>
            <a:ext cx="5252400" cy="507831"/>
          </a:xfrm>
        </p:spPr>
        <p:txBody>
          <a:bodyPr wrap="square" anchor="b">
            <a:spAutoFit/>
          </a:bodyPr>
          <a:lstStyle>
            <a:lvl1pPr>
              <a:defRPr sz="1400">
                <a:solidFill>
                  <a:schemeClr val="accent2"/>
                </a:solidFill>
              </a:defRPr>
            </a:lvl1pPr>
            <a:lvl2pPr>
              <a:defRPr sz="1400">
                <a:solidFill>
                  <a:schemeClr val="accent2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1" name="Text Placeholder 3">
            <a:extLst>
              <a:ext uri="{FF2B5EF4-FFF2-40B4-BE49-F238E27FC236}">
                <a16:creationId xmlns:a16="http://schemas.microsoft.com/office/drawing/2014/main" id="{17B18B8B-EB09-48D8-AC31-3A9DFAC0B7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3917" y="1140069"/>
            <a:ext cx="1082675" cy="812530"/>
          </a:xfrm>
        </p:spPr>
        <p:txBody>
          <a:bodyPr>
            <a:spAutoFit/>
          </a:bodyPr>
          <a:lstStyle>
            <a:lvl1pPr>
              <a:lnSpc>
                <a:spcPct val="80000"/>
              </a:lnSpc>
              <a:defRPr lang="en-US" sz="6600" kern="1200" baseline="0" dirty="0" smtClean="0">
                <a:solidFill>
                  <a:schemeClr val="accent2"/>
                </a:solidFill>
                <a:latin typeface="KPMG Cyrillic Bold" panose="020B080303020204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6503957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4BED6D2-DAFD-2E5B-6F37-E57F69D1030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7957" y="0"/>
            <a:ext cx="10214043" cy="685800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EA87A788-0BF5-4419-BCFC-809F6D2E93AA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850"/>
            <a:ext cx="10391775" cy="6857150"/>
          </a:xfrm>
          <a:prstGeom prst="rect">
            <a:avLst/>
          </a:prstGeom>
          <a:gradFill>
            <a:gsLst>
              <a:gs pos="23000">
                <a:schemeClr val="accent4"/>
              </a:gs>
              <a:gs pos="100000">
                <a:srgbClr val="ACEAFF">
                  <a:alpha val="0"/>
                </a:srgbClr>
              </a:gs>
            </a:gsLst>
            <a:lin ang="0" scaled="0"/>
          </a:gradFill>
        </p:spPr>
        <p:txBody>
          <a:bodyPr vert="horz" lIns="180000" tIns="180000" rIns="180000" bIns="180000" rtlCol="0" anchor="t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endParaRPr lang="en-US" sz="8800" baseline="0" dirty="0" err="1">
              <a:solidFill>
                <a:schemeClr val="bg1"/>
              </a:solidFill>
              <a:latin typeface="KPMG Cyrillic Bold" panose="020B0803030202040204" pitchFamily="34" charset="0"/>
              <a:ea typeface="+mj-ea"/>
              <a:cs typeface="+mj-cs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07C0B89-7E09-423B-A068-1AF6A41E8C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9860" y="2398601"/>
            <a:ext cx="5252400" cy="2367199"/>
          </a:xfrm>
          <a:noFill/>
        </p:spPr>
        <p:txBody>
          <a:bodyPr lIns="0" tIns="0" rIns="0" bIns="0" anchor="t" anchorCtr="0"/>
          <a:lstStyle>
            <a:lvl1pPr algn="l">
              <a:defRPr sz="800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5F7723F4-8321-43A3-962F-3DEEE5C6DE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89860" y="5046651"/>
            <a:ext cx="5252400" cy="507831"/>
          </a:xfrm>
        </p:spPr>
        <p:txBody>
          <a:bodyPr wrap="square" anchor="b">
            <a:spAutoFit/>
          </a:bodyPr>
          <a:lstStyle>
            <a:lvl1pPr>
              <a:defRPr sz="1400">
                <a:solidFill>
                  <a:schemeClr val="accent2"/>
                </a:solidFill>
              </a:defRPr>
            </a:lvl1pPr>
            <a:lvl2pPr>
              <a:defRPr sz="1400">
                <a:solidFill>
                  <a:schemeClr val="accent2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1" name="Text Placeholder 3">
            <a:extLst>
              <a:ext uri="{FF2B5EF4-FFF2-40B4-BE49-F238E27FC236}">
                <a16:creationId xmlns:a16="http://schemas.microsoft.com/office/drawing/2014/main" id="{17B18B8B-EB09-48D8-AC31-3A9DFAC0B7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9860" y="1140069"/>
            <a:ext cx="1082675" cy="812530"/>
          </a:xfrm>
        </p:spPr>
        <p:txBody>
          <a:bodyPr>
            <a:spAutoFit/>
          </a:bodyPr>
          <a:lstStyle>
            <a:lvl1pPr>
              <a:lnSpc>
                <a:spcPct val="80000"/>
              </a:lnSpc>
              <a:defRPr lang="en-US" sz="6600" kern="1200" baseline="0" dirty="0" smtClean="0">
                <a:solidFill>
                  <a:schemeClr val="accent2"/>
                </a:solidFill>
                <a:latin typeface="KPMG Cyrillic Bold" panose="020B080303020204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0395576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 dark Gradient">
    <p:bg>
      <p:bgPr>
        <a:gradFill>
          <a:gsLst>
            <a:gs pos="100000">
              <a:schemeClr val="accent1"/>
            </a:gs>
            <a:gs pos="0">
              <a:schemeClr val="accent5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phic 17">
            <a:extLst>
              <a:ext uri="{FF2B5EF4-FFF2-40B4-BE49-F238E27FC236}">
                <a16:creationId xmlns:a16="http://schemas.microsoft.com/office/drawing/2014/main" id="{935A1578-15A7-4FE7-8BC2-3ADC725AE7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8476" y="371311"/>
            <a:ext cx="914400" cy="36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22078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 light gradient">
    <p:bg>
      <p:bgPr>
        <a:gradFill>
          <a:gsLst>
            <a:gs pos="100000">
              <a:srgbClr val="ACEAFF"/>
            </a:gs>
            <a:gs pos="0">
              <a:schemeClr val="accent4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phic 16">
            <a:extLst>
              <a:ext uri="{FF2B5EF4-FFF2-40B4-BE49-F238E27FC236}">
                <a16:creationId xmlns:a16="http://schemas.microsoft.com/office/drawing/2014/main" id="{A51C6BDD-4F02-45D2-886C-4899A473F7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8476" y="371311"/>
            <a:ext cx="914400" cy="36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7576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F5724-C137-47F3-B441-6C1B9714F57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CC0FFF-EDF5-49D0-8C1F-A5D5BA3335B9}"/>
              </a:ext>
            </a:extLst>
          </p:cNvPr>
          <p:cNvSpPr/>
          <p:nvPr userDrawn="1"/>
        </p:nvSpPr>
        <p:spPr>
          <a:xfrm>
            <a:off x="998351" y="2246533"/>
            <a:ext cx="839614" cy="411225"/>
          </a:xfrm>
          <a:prstGeom prst="rect">
            <a:avLst/>
          </a:prstGeom>
          <a:solidFill>
            <a:srgbClr val="1E49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chemeClr val="bg1"/>
                </a:solidFill>
              </a:rPr>
              <a:t>30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73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226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1F4118-D01B-40DD-940F-068338DB15A5}"/>
              </a:ext>
            </a:extLst>
          </p:cNvPr>
          <p:cNvSpPr/>
          <p:nvPr userDrawn="1"/>
        </p:nvSpPr>
        <p:spPr>
          <a:xfrm>
            <a:off x="998351" y="1731971"/>
            <a:ext cx="839614" cy="411225"/>
          </a:xfrm>
          <a:prstGeom prst="rect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chemeClr val="bg1"/>
                </a:solidFill>
              </a:rPr>
              <a:t>0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51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141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A97C791-7BB0-4AC9-BDE9-68939F34221B}"/>
              </a:ext>
            </a:extLst>
          </p:cNvPr>
          <p:cNvSpPr/>
          <p:nvPr userDrawn="1"/>
        </p:nvSpPr>
        <p:spPr>
          <a:xfrm>
            <a:off x="998351" y="2761094"/>
            <a:ext cx="839614" cy="411225"/>
          </a:xfrm>
          <a:prstGeom prst="rect">
            <a:avLst/>
          </a:prstGeom>
          <a:solidFill>
            <a:srgbClr val="0C2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chemeClr val="bg1"/>
                </a:solidFill>
              </a:rPr>
              <a:t>12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35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60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693543-F502-48B0-9E65-053408E60BF0}"/>
              </a:ext>
            </a:extLst>
          </p:cNvPr>
          <p:cNvSpPr/>
          <p:nvPr userDrawn="1"/>
        </p:nvSpPr>
        <p:spPr>
          <a:xfrm>
            <a:off x="998351" y="3275656"/>
            <a:ext cx="839614" cy="411225"/>
          </a:xfrm>
          <a:prstGeom prst="rect">
            <a:avLst/>
          </a:prstGeom>
          <a:solidFill>
            <a:srgbClr val="ACE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ysClr val="windowText" lastClr="000000"/>
                </a:solidFill>
              </a:rPr>
              <a:t>172</a:t>
            </a:r>
          </a:p>
          <a:p>
            <a:pPr algn="ctr"/>
            <a:r>
              <a:rPr lang="en-GB" sz="800" dirty="0">
                <a:solidFill>
                  <a:sysClr val="windowText" lastClr="000000"/>
                </a:solidFill>
              </a:rPr>
              <a:t>234</a:t>
            </a:r>
          </a:p>
          <a:p>
            <a:pPr algn="ctr"/>
            <a:r>
              <a:rPr lang="en-GB" sz="800" dirty="0">
                <a:solidFill>
                  <a:sysClr val="windowText" lastClr="000000"/>
                </a:solidFill>
              </a:rPr>
              <a:t>255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2309040-9C95-48FE-AA99-4757E8328519}"/>
              </a:ext>
            </a:extLst>
          </p:cNvPr>
          <p:cNvSpPr/>
          <p:nvPr userDrawn="1"/>
        </p:nvSpPr>
        <p:spPr>
          <a:xfrm>
            <a:off x="2992848" y="1732478"/>
            <a:ext cx="839614" cy="411225"/>
          </a:xfrm>
          <a:prstGeom prst="rect">
            <a:avLst/>
          </a:prstGeom>
          <a:solidFill>
            <a:srgbClr val="76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ysClr val="windowText" lastClr="000000"/>
                </a:solidFill>
              </a:rPr>
              <a:t>118</a:t>
            </a:r>
          </a:p>
          <a:p>
            <a:pPr algn="ctr"/>
            <a:r>
              <a:rPr lang="en-GB" sz="800" dirty="0">
                <a:solidFill>
                  <a:sysClr val="windowText" lastClr="000000"/>
                </a:solidFill>
              </a:rPr>
              <a:t>210</a:t>
            </a:r>
          </a:p>
          <a:p>
            <a:pPr algn="ctr"/>
            <a:r>
              <a:rPr lang="en-GB" sz="800" dirty="0">
                <a:solidFill>
                  <a:sysClr val="windowText" lastClr="000000"/>
                </a:solidFill>
              </a:rPr>
              <a:t>255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897B22-3CA8-4621-8A3B-B9D2E3D07988}"/>
              </a:ext>
            </a:extLst>
          </p:cNvPr>
          <p:cNvSpPr txBox="1"/>
          <p:nvPr userDrawn="1"/>
        </p:nvSpPr>
        <p:spPr>
          <a:xfrm>
            <a:off x="983882" y="1330325"/>
            <a:ext cx="136404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US" sz="1000" b="1" dirty="0">
                <a:solidFill>
                  <a:sysClr val="windowText" lastClr="000000"/>
                </a:solidFill>
              </a:rPr>
              <a:t>Primary Colors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453D312-00EF-44B5-9D91-290BE0E19654}"/>
              </a:ext>
            </a:extLst>
          </p:cNvPr>
          <p:cNvSpPr/>
          <p:nvPr userDrawn="1"/>
        </p:nvSpPr>
        <p:spPr>
          <a:xfrm>
            <a:off x="998351" y="3786711"/>
            <a:ext cx="839614" cy="411225"/>
          </a:xfrm>
          <a:prstGeom prst="rect">
            <a:avLst/>
          </a:prstGeom>
          <a:solidFill>
            <a:srgbClr val="00B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chemeClr val="bg1"/>
                </a:solidFill>
              </a:rPr>
              <a:t>0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184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245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8D98991-520C-4FD6-8B23-8732995E56B1}"/>
              </a:ext>
            </a:extLst>
          </p:cNvPr>
          <p:cNvSpPr/>
          <p:nvPr userDrawn="1"/>
        </p:nvSpPr>
        <p:spPr>
          <a:xfrm>
            <a:off x="998351" y="4301271"/>
            <a:ext cx="839614" cy="411225"/>
          </a:xfrm>
          <a:prstGeom prst="rect">
            <a:avLst/>
          </a:prstGeom>
          <a:solidFill>
            <a:srgbClr val="7213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chemeClr val="bg1"/>
                </a:solidFill>
              </a:rPr>
              <a:t>114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19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234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FA38B4C-5B80-413E-B283-1F1ADBFD09CD}"/>
              </a:ext>
            </a:extLst>
          </p:cNvPr>
          <p:cNvSpPr/>
          <p:nvPr userDrawn="1"/>
        </p:nvSpPr>
        <p:spPr>
          <a:xfrm>
            <a:off x="998351" y="4809439"/>
            <a:ext cx="839614" cy="411225"/>
          </a:xfrm>
          <a:prstGeom prst="rect">
            <a:avLst/>
          </a:prstGeom>
          <a:solidFill>
            <a:srgbClr val="FD3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chemeClr val="bg1"/>
                </a:solidFill>
              </a:rPr>
              <a:t>253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52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156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A07E492-5EF0-4085-AA14-90D280B1DF69}"/>
              </a:ext>
            </a:extLst>
          </p:cNvPr>
          <p:cNvSpPr txBox="1"/>
          <p:nvPr userDrawn="1"/>
        </p:nvSpPr>
        <p:spPr>
          <a:xfrm>
            <a:off x="1921682" y="2852903"/>
            <a:ext cx="1253995" cy="237066"/>
          </a:xfrm>
          <a:prstGeom prst="rect">
            <a:avLst/>
          </a:prstGeom>
          <a:noFill/>
        </p:spPr>
        <p:txBody>
          <a:bodyPr wrap="square" lIns="54610" tIns="54610" rIns="54610" bIns="54610" rtlCol="0" anchor="ctr">
            <a:noAutofit/>
          </a:bodyPr>
          <a:lstStyle/>
          <a:p>
            <a:pPr algn="l">
              <a:spcAft>
                <a:spcPts val="600"/>
              </a:spcAft>
            </a:pPr>
            <a:r>
              <a:rPr lang="en-GB" sz="1000" dirty="0"/>
              <a:t>Dark Blue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28A2D81-3A9C-47D3-8174-874F601607DC}"/>
              </a:ext>
            </a:extLst>
          </p:cNvPr>
          <p:cNvSpPr txBox="1"/>
          <p:nvPr userDrawn="1"/>
        </p:nvSpPr>
        <p:spPr>
          <a:xfrm>
            <a:off x="1921682" y="1830789"/>
            <a:ext cx="1253995" cy="237066"/>
          </a:xfrm>
          <a:prstGeom prst="rect">
            <a:avLst/>
          </a:prstGeom>
          <a:noFill/>
        </p:spPr>
        <p:txBody>
          <a:bodyPr wrap="square" lIns="54610" tIns="54610" rIns="54610" bIns="54610" rtlCol="0" anchor="ctr">
            <a:noAutofit/>
          </a:bodyPr>
          <a:lstStyle/>
          <a:p>
            <a:pPr algn="l">
              <a:spcAft>
                <a:spcPts val="600"/>
              </a:spcAft>
            </a:pPr>
            <a:r>
              <a:rPr lang="en-GB" sz="1000" dirty="0"/>
              <a:t>KPMG blue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C791116-D184-4C43-9C1C-30181CDF0E84}"/>
              </a:ext>
            </a:extLst>
          </p:cNvPr>
          <p:cNvSpPr txBox="1"/>
          <p:nvPr userDrawn="1"/>
        </p:nvSpPr>
        <p:spPr>
          <a:xfrm>
            <a:off x="1921682" y="3363960"/>
            <a:ext cx="1253995" cy="237066"/>
          </a:xfrm>
          <a:prstGeom prst="rect">
            <a:avLst/>
          </a:prstGeom>
          <a:noFill/>
        </p:spPr>
        <p:txBody>
          <a:bodyPr wrap="square" lIns="54610" tIns="54610" rIns="54610" bIns="54610" rtlCol="0" anchor="ctr">
            <a:noAutofit/>
          </a:bodyPr>
          <a:lstStyle/>
          <a:p>
            <a:pPr algn="l">
              <a:spcAft>
                <a:spcPts val="600"/>
              </a:spcAft>
            </a:pPr>
            <a:r>
              <a:rPr lang="en-GB" sz="1000" dirty="0"/>
              <a:t>Light Blue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A430D78-5EDB-481E-BB6D-67D8689BCE11}"/>
              </a:ext>
            </a:extLst>
          </p:cNvPr>
          <p:cNvSpPr txBox="1"/>
          <p:nvPr userDrawn="1"/>
        </p:nvSpPr>
        <p:spPr>
          <a:xfrm>
            <a:off x="3916179" y="1817279"/>
            <a:ext cx="1253995" cy="237066"/>
          </a:xfrm>
          <a:prstGeom prst="rect">
            <a:avLst/>
          </a:prstGeom>
          <a:noFill/>
        </p:spPr>
        <p:txBody>
          <a:bodyPr wrap="square" lIns="54610" tIns="54610" rIns="54610" bIns="54610" rtlCol="0" anchor="ctr">
            <a:noAutofit/>
          </a:bodyPr>
          <a:lstStyle/>
          <a:p>
            <a:pPr algn="l">
              <a:spcAft>
                <a:spcPts val="600"/>
              </a:spcAft>
            </a:pPr>
            <a:r>
              <a:rPr lang="en-GB" sz="1000" dirty="0"/>
              <a:t>Blue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42EE987-0425-4CD8-B75D-E3E8F8C2096D}"/>
              </a:ext>
            </a:extLst>
          </p:cNvPr>
          <p:cNvSpPr txBox="1"/>
          <p:nvPr userDrawn="1"/>
        </p:nvSpPr>
        <p:spPr>
          <a:xfrm>
            <a:off x="1921682" y="2341846"/>
            <a:ext cx="1253995" cy="237066"/>
          </a:xfrm>
          <a:prstGeom prst="rect">
            <a:avLst/>
          </a:prstGeom>
          <a:noFill/>
        </p:spPr>
        <p:txBody>
          <a:bodyPr wrap="square" lIns="54610" tIns="54610" rIns="54610" bIns="54610" rtlCol="0" anchor="ctr">
            <a:noAutofit/>
          </a:bodyPr>
          <a:lstStyle/>
          <a:p>
            <a:pPr algn="l">
              <a:spcAft>
                <a:spcPts val="600"/>
              </a:spcAft>
            </a:pPr>
            <a:r>
              <a:rPr lang="en-GB" sz="1000" dirty="0"/>
              <a:t>Cobalt Blue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B01B4DF-404A-4544-B313-2720FCBDD0B4}"/>
              </a:ext>
            </a:extLst>
          </p:cNvPr>
          <p:cNvSpPr txBox="1"/>
          <p:nvPr userDrawn="1"/>
        </p:nvSpPr>
        <p:spPr>
          <a:xfrm>
            <a:off x="1921682" y="3874401"/>
            <a:ext cx="1253995" cy="237066"/>
          </a:xfrm>
          <a:prstGeom prst="rect">
            <a:avLst/>
          </a:prstGeom>
          <a:noFill/>
        </p:spPr>
        <p:txBody>
          <a:bodyPr wrap="square" lIns="54610" tIns="54610" rIns="54610" bIns="54610" rtlCol="0" anchor="ctr">
            <a:noAutofit/>
          </a:bodyPr>
          <a:lstStyle/>
          <a:p>
            <a:pPr algn="l">
              <a:spcAft>
                <a:spcPts val="600"/>
              </a:spcAft>
            </a:pPr>
            <a:r>
              <a:rPr lang="en-GB" sz="1000" dirty="0"/>
              <a:t>Pacific Blue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6DFA940-4699-43CF-A21A-AE4227704697}"/>
              </a:ext>
            </a:extLst>
          </p:cNvPr>
          <p:cNvSpPr txBox="1"/>
          <p:nvPr userDrawn="1"/>
        </p:nvSpPr>
        <p:spPr>
          <a:xfrm>
            <a:off x="1921682" y="4385458"/>
            <a:ext cx="1253995" cy="237066"/>
          </a:xfrm>
          <a:prstGeom prst="rect">
            <a:avLst/>
          </a:prstGeom>
          <a:noFill/>
        </p:spPr>
        <p:txBody>
          <a:bodyPr wrap="square" lIns="54610" tIns="54610" rIns="54610" bIns="54610" rtlCol="0" anchor="ctr">
            <a:noAutofit/>
          </a:bodyPr>
          <a:lstStyle/>
          <a:p>
            <a:pPr algn="l">
              <a:spcAft>
                <a:spcPts val="600"/>
              </a:spcAft>
            </a:pPr>
            <a:r>
              <a:rPr lang="en-GB" sz="1000" dirty="0"/>
              <a:t>Purple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9A40265-6498-4E16-877D-6BC9A8CE7DCA}"/>
              </a:ext>
            </a:extLst>
          </p:cNvPr>
          <p:cNvSpPr txBox="1"/>
          <p:nvPr userDrawn="1"/>
        </p:nvSpPr>
        <p:spPr>
          <a:xfrm>
            <a:off x="1921682" y="4896518"/>
            <a:ext cx="1253995" cy="237066"/>
          </a:xfrm>
          <a:prstGeom prst="rect">
            <a:avLst/>
          </a:prstGeom>
          <a:noFill/>
        </p:spPr>
        <p:txBody>
          <a:bodyPr wrap="square" lIns="54610" tIns="54610" rIns="54610" bIns="54610" rtlCol="0" anchor="ctr">
            <a:noAutofit/>
          </a:bodyPr>
          <a:lstStyle/>
          <a:p>
            <a:pPr algn="l">
              <a:spcAft>
                <a:spcPts val="600"/>
              </a:spcAft>
            </a:pPr>
            <a:r>
              <a:rPr lang="en-GB" sz="1000" dirty="0"/>
              <a:t>Pink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B6D9AD-8E94-4A62-B92C-C973F5486E37}"/>
              </a:ext>
            </a:extLst>
          </p:cNvPr>
          <p:cNvSpPr/>
          <p:nvPr userDrawn="1"/>
        </p:nvSpPr>
        <p:spPr>
          <a:xfrm>
            <a:off x="2999643" y="2243028"/>
            <a:ext cx="839614" cy="411225"/>
          </a:xfrm>
          <a:prstGeom prst="rect">
            <a:avLst/>
          </a:prstGeom>
          <a:solidFill>
            <a:srgbClr val="510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chemeClr val="bg1"/>
                </a:solidFill>
              </a:rPr>
              <a:t>81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13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188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D377AFC-4BDC-44AC-80A6-06A9503B868A}"/>
              </a:ext>
            </a:extLst>
          </p:cNvPr>
          <p:cNvSpPr/>
          <p:nvPr userDrawn="1"/>
        </p:nvSpPr>
        <p:spPr>
          <a:xfrm>
            <a:off x="2999643" y="2757590"/>
            <a:ext cx="839614" cy="411225"/>
          </a:xfrm>
          <a:prstGeom prst="rect">
            <a:avLst/>
          </a:prstGeom>
          <a:solidFill>
            <a:srgbClr val="B4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chemeClr val="bg1"/>
                </a:solidFill>
              </a:rPr>
              <a:t>180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151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255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231EB6-12A0-47AA-88B0-D248845383EA}"/>
              </a:ext>
            </a:extLst>
          </p:cNvPr>
          <p:cNvSpPr txBox="1"/>
          <p:nvPr userDrawn="1"/>
        </p:nvSpPr>
        <p:spPr>
          <a:xfrm>
            <a:off x="2992848" y="1330325"/>
            <a:ext cx="194634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US" sz="1000" b="1" dirty="0">
                <a:solidFill>
                  <a:sysClr val="windowText" lastClr="000000"/>
                </a:solidFill>
              </a:rPr>
              <a:t>Accent Colors for Infographics and charts only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B8F1FC7-CA8A-485A-9440-4EA69DF44F1B}"/>
              </a:ext>
            </a:extLst>
          </p:cNvPr>
          <p:cNvSpPr/>
          <p:nvPr userDrawn="1"/>
        </p:nvSpPr>
        <p:spPr>
          <a:xfrm>
            <a:off x="2999643" y="3272151"/>
            <a:ext cx="839614" cy="411225"/>
          </a:xfrm>
          <a:prstGeom prst="rect">
            <a:avLst/>
          </a:prstGeom>
          <a:solidFill>
            <a:srgbClr val="AB0D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chemeClr val="bg1"/>
                </a:solidFill>
              </a:rPr>
              <a:t>171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13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130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F4DC1F0-F2DB-41DC-B843-C645575C978D}"/>
              </a:ext>
            </a:extLst>
          </p:cNvPr>
          <p:cNvSpPr/>
          <p:nvPr userDrawn="1"/>
        </p:nvSpPr>
        <p:spPr>
          <a:xfrm>
            <a:off x="2999643" y="3786713"/>
            <a:ext cx="839614" cy="411225"/>
          </a:xfrm>
          <a:prstGeom prst="rect">
            <a:avLst/>
          </a:prstGeom>
          <a:solidFill>
            <a:srgbClr val="FFA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ysClr val="windowText" lastClr="000000"/>
                </a:solidFill>
              </a:rPr>
              <a:t>255</a:t>
            </a:r>
          </a:p>
          <a:p>
            <a:pPr algn="ctr"/>
            <a:r>
              <a:rPr lang="en-GB" sz="800" dirty="0">
                <a:solidFill>
                  <a:sysClr val="windowText" lastClr="000000"/>
                </a:solidFill>
              </a:rPr>
              <a:t>163</a:t>
            </a:r>
          </a:p>
          <a:p>
            <a:pPr algn="ctr"/>
            <a:r>
              <a:rPr lang="en-GB" sz="800" dirty="0">
                <a:solidFill>
                  <a:sysClr val="windowText" lastClr="000000"/>
                </a:solidFill>
              </a:rPr>
              <a:t>218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1FDCCC15-7DDA-4C27-A66A-86FEF3CE0FDB}"/>
              </a:ext>
            </a:extLst>
          </p:cNvPr>
          <p:cNvSpPr/>
          <p:nvPr userDrawn="1"/>
        </p:nvSpPr>
        <p:spPr>
          <a:xfrm>
            <a:off x="2999643" y="4301273"/>
            <a:ext cx="839614" cy="411225"/>
          </a:xfrm>
          <a:prstGeom prst="rect">
            <a:avLst/>
          </a:prstGeom>
          <a:solidFill>
            <a:srgbClr val="098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chemeClr val="bg1"/>
                </a:solidFill>
              </a:rPr>
              <a:t>9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142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126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E6A7B705-A81A-45EE-B7F8-A08C39775723}"/>
              </a:ext>
            </a:extLst>
          </p:cNvPr>
          <p:cNvSpPr/>
          <p:nvPr userDrawn="1"/>
        </p:nvSpPr>
        <p:spPr>
          <a:xfrm>
            <a:off x="2999643" y="4809441"/>
            <a:ext cx="839614" cy="411225"/>
          </a:xfrm>
          <a:prstGeom prst="rect">
            <a:avLst/>
          </a:prstGeom>
          <a:solidFill>
            <a:srgbClr val="00C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chemeClr val="bg1"/>
                </a:solidFill>
              </a:rPr>
              <a:t>0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192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174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70C56EF7-AC83-449B-8CC3-F1D314081B92}"/>
              </a:ext>
            </a:extLst>
          </p:cNvPr>
          <p:cNvSpPr/>
          <p:nvPr userDrawn="1"/>
        </p:nvSpPr>
        <p:spPr>
          <a:xfrm>
            <a:off x="2999643" y="5324001"/>
            <a:ext cx="839614" cy="411225"/>
          </a:xfrm>
          <a:prstGeom prst="rect">
            <a:avLst/>
          </a:prstGeom>
          <a:solidFill>
            <a:srgbClr val="63E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chemeClr val="accent3"/>
                </a:solidFill>
              </a:rPr>
              <a:t>99</a:t>
            </a:r>
          </a:p>
          <a:p>
            <a:pPr algn="ctr"/>
            <a:r>
              <a:rPr lang="en-GB" sz="800" dirty="0">
                <a:solidFill>
                  <a:schemeClr val="accent3"/>
                </a:solidFill>
              </a:rPr>
              <a:t>235</a:t>
            </a:r>
          </a:p>
          <a:p>
            <a:pPr algn="ctr"/>
            <a:r>
              <a:rPr lang="en-GB" sz="800" dirty="0">
                <a:solidFill>
                  <a:schemeClr val="accent3"/>
                </a:solidFill>
              </a:rPr>
              <a:t>218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34556660-1591-47B1-B18E-F2FCE5FDCA50}"/>
              </a:ext>
            </a:extLst>
          </p:cNvPr>
          <p:cNvGrpSpPr/>
          <p:nvPr userDrawn="1"/>
        </p:nvGrpSpPr>
        <p:grpSpPr>
          <a:xfrm>
            <a:off x="3971416" y="2341846"/>
            <a:ext cx="1253995" cy="3303408"/>
            <a:chOff x="2169429" y="1756308"/>
            <a:chExt cx="2286000" cy="3303408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C1242448-F6EA-445E-86F6-56F1F6B8DCA0}"/>
                </a:ext>
              </a:extLst>
            </p:cNvPr>
            <p:cNvSpPr txBox="1"/>
            <p:nvPr userDrawn="1"/>
          </p:nvSpPr>
          <p:spPr>
            <a:xfrm>
              <a:off x="2169429" y="2778422"/>
              <a:ext cx="2286000" cy="237066"/>
            </a:xfrm>
            <a:prstGeom prst="rect">
              <a:avLst/>
            </a:prstGeom>
            <a:noFill/>
          </p:spPr>
          <p:txBody>
            <a:bodyPr wrap="square" lIns="54610" tIns="54610" rIns="54610" bIns="54610" rtlCol="0" anchor="ctr">
              <a:noAutofit/>
            </a:bodyPr>
            <a:lstStyle/>
            <a:p>
              <a:pPr algn="l">
                <a:spcAft>
                  <a:spcPts val="600"/>
                </a:spcAft>
              </a:pPr>
              <a:r>
                <a:rPr lang="en-GB" sz="1000" dirty="0"/>
                <a:t>Dark Pink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F9F2D96E-0391-44D3-9D85-C49CD2682224}"/>
                </a:ext>
              </a:extLst>
            </p:cNvPr>
            <p:cNvSpPr txBox="1"/>
            <p:nvPr userDrawn="1"/>
          </p:nvSpPr>
          <p:spPr>
            <a:xfrm>
              <a:off x="2169429" y="1756308"/>
              <a:ext cx="2286000" cy="237066"/>
            </a:xfrm>
            <a:prstGeom prst="rect">
              <a:avLst/>
            </a:prstGeom>
            <a:noFill/>
          </p:spPr>
          <p:txBody>
            <a:bodyPr wrap="square" lIns="54610" tIns="54610" rIns="54610" bIns="54610" rtlCol="0" anchor="ctr">
              <a:noAutofit/>
            </a:bodyPr>
            <a:lstStyle/>
            <a:p>
              <a:pPr algn="l">
                <a:spcAft>
                  <a:spcPts val="600"/>
                </a:spcAft>
              </a:pPr>
              <a:r>
                <a:rPr lang="en-GB" sz="1000" dirty="0"/>
                <a:t>Dark Purple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712A9094-C141-4137-91C8-07CDF0270449}"/>
                </a:ext>
              </a:extLst>
            </p:cNvPr>
            <p:cNvSpPr txBox="1"/>
            <p:nvPr userDrawn="1"/>
          </p:nvSpPr>
          <p:spPr>
            <a:xfrm>
              <a:off x="2169429" y="3289479"/>
              <a:ext cx="2286000" cy="237066"/>
            </a:xfrm>
            <a:prstGeom prst="rect">
              <a:avLst/>
            </a:prstGeom>
            <a:noFill/>
          </p:spPr>
          <p:txBody>
            <a:bodyPr wrap="square" lIns="54610" tIns="54610" rIns="54610" bIns="54610" rtlCol="0" anchor="ctr">
              <a:noAutofit/>
            </a:bodyPr>
            <a:lstStyle/>
            <a:p>
              <a:pPr algn="l">
                <a:spcAft>
                  <a:spcPts val="600"/>
                </a:spcAft>
              </a:pPr>
              <a:r>
                <a:rPr lang="en-GB" sz="1000" dirty="0"/>
                <a:t>Light Pink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A455B7B5-73DE-46AF-B400-88997B50AD80}"/>
                </a:ext>
              </a:extLst>
            </p:cNvPr>
            <p:cNvSpPr txBox="1"/>
            <p:nvPr userDrawn="1"/>
          </p:nvSpPr>
          <p:spPr>
            <a:xfrm>
              <a:off x="2169429" y="3800536"/>
              <a:ext cx="2286000" cy="237066"/>
            </a:xfrm>
            <a:prstGeom prst="rect">
              <a:avLst/>
            </a:prstGeom>
            <a:noFill/>
          </p:spPr>
          <p:txBody>
            <a:bodyPr wrap="square" lIns="54610" tIns="54610" rIns="54610" bIns="54610" rtlCol="0" anchor="ctr">
              <a:noAutofit/>
            </a:bodyPr>
            <a:lstStyle/>
            <a:p>
              <a:pPr algn="l">
                <a:spcAft>
                  <a:spcPts val="600"/>
                </a:spcAft>
              </a:pPr>
              <a:r>
                <a:rPr lang="en-GB" sz="1000" dirty="0"/>
                <a:t>Dark Green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B4C4881-6213-41A5-AC03-CCE78498A9AE}"/>
                </a:ext>
              </a:extLst>
            </p:cNvPr>
            <p:cNvSpPr txBox="1"/>
            <p:nvPr userDrawn="1"/>
          </p:nvSpPr>
          <p:spPr>
            <a:xfrm>
              <a:off x="2169429" y="2267365"/>
              <a:ext cx="2286000" cy="237066"/>
            </a:xfrm>
            <a:prstGeom prst="rect">
              <a:avLst/>
            </a:prstGeom>
            <a:noFill/>
          </p:spPr>
          <p:txBody>
            <a:bodyPr wrap="square" lIns="54610" tIns="54610" rIns="54610" bIns="54610" rtlCol="0" anchor="ctr">
              <a:noAutofit/>
            </a:bodyPr>
            <a:lstStyle/>
            <a:p>
              <a:pPr algn="l">
                <a:spcAft>
                  <a:spcPts val="600"/>
                </a:spcAft>
              </a:pPr>
              <a:r>
                <a:rPr lang="en-GB" sz="1000" dirty="0"/>
                <a:t>Light Purple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940387EA-5FDE-4F6F-BAF2-604549CCD0F0}"/>
                </a:ext>
              </a:extLst>
            </p:cNvPr>
            <p:cNvSpPr txBox="1"/>
            <p:nvPr userDrawn="1"/>
          </p:nvSpPr>
          <p:spPr>
            <a:xfrm>
              <a:off x="2169429" y="4311593"/>
              <a:ext cx="2286000" cy="237066"/>
            </a:xfrm>
            <a:prstGeom prst="rect">
              <a:avLst/>
            </a:prstGeom>
            <a:noFill/>
          </p:spPr>
          <p:txBody>
            <a:bodyPr wrap="square" lIns="54610" tIns="54610" rIns="54610" bIns="54610" rtlCol="0" anchor="ctr">
              <a:noAutofit/>
            </a:bodyPr>
            <a:lstStyle/>
            <a:p>
              <a:pPr algn="l">
                <a:spcAft>
                  <a:spcPts val="600"/>
                </a:spcAft>
              </a:pPr>
              <a:r>
                <a:rPr lang="en-GB" sz="1000" dirty="0"/>
                <a:t>Green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A92671DE-F6BD-48CB-B11C-208DD1F1CCB3}"/>
                </a:ext>
              </a:extLst>
            </p:cNvPr>
            <p:cNvSpPr txBox="1"/>
            <p:nvPr userDrawn="1"/>
          </p:nvSpPr>
          <p:spPr>
            <a:xfrm>
              <a:off x="2169429" y="4822650"/>
              <a:ext cx="2286000" cy="237066"/>
            </a:xfrm>
            <a:prstGeom prst="rect">
              <a:avLst/>
            </a:prstGeom>
            <a:noFill/>
          </p:spPr>
          <p:txBody>
            <a:bodyPr wrap="square" lIns="54610" tIns="54610" rIns="54610" bIns="54610" rtlCol="0" anchor="ctr">
              <a:noAutofit/>
            </a:bodyPr>
            <a:lstStyle/>
            <a:p>
              <a:pPr algn="l">
                <a:spcAft>
                  <a:spcPts val="600"/>
                </a:spcAft>
              </a:pPr>
              <a:r>
                <a:rPr lang="en-GB" sz="1000" dirty="0"/>
                <a:t>Light Green</a:t>
              </a:r>
            </a:p>
          </p:txBody>
        </p:sp>
      </p:grpSp>
      <p:sp>
        <p:nvSpPr>
          <p:cNvPr id="74" name="Rectangle 73">
            <a:extLst>
              <a:ext uri="{FF2B5EF4-FFF2-40B4-BE49-F238E27FC236}">
                <a16:creationId xmlns:a16="http://schemas.microsoft.com/office/drawing/2014/main" id="{35C7B945-9627-4D94-B008-C987FEA96972}"/>
              </a:ext>
            </a:extLst>
          </p:cNvPr>
          <p:cNvSpPr/>
          <p:nvPr userDrawn="1"/>
        </p:nvSpPr>
        <p:spPr>
          <a:xfrm>
            <a:off x="5232206" y="1731971"/>
            <a:ext cx="839614" cy="41122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chemeClr val="bg1"/>
                </a:solidFill>
              </a:rPr>
              <a:t>51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51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51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EB1F170-4966-4AAF-ABAA-3D2A0369F7FA}"/>
              </a:ext>
            </a:extLst>
          </p:cNvPr>
          <p:cNvSpPr/>
          <p:nvPr userDrawn="1"/>
        </p:nvSpPr>
        <p:spPr>
          <a:xfrm>
            <a:off x="5232206" y="2246533"/>
            <a:ext cx="839614" cy="411225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chemeClr val="bg1"/>
                </a:solidFill>
              </a:rPr>
              <a:t>102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102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102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102</a:t>
            </a:r>
          </a:p>
          <a:p>
            <a:pPr algn="ctr"/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033C2B2-E4D1-4420-8509-EC1E2C80321F}"/>
              </a:ext>
            </a:extLst>
          </p:cNvPr>
          <p:cNvSpPr txBox="1"/>
          <p:nvPr userDrawn="1"/>
        </p:nvSpPr>
        <p:spPr>
          <a:xfrm>
            <a:off x="5225411" y="1330325"/>
            <a:ext cx="154522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US" sz="1000" b="1" dirty="0">
                <a:solidFill>
                  <a:sysClr val="windowText" lastClr="000000"/>
                </a:solidFill>
              </a:rPr>
              <a:t>Neutrals for Infographics and charts only 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9BFC6FF0-9D30-4829-A667-26B9E6467077}"/>
              </a:ext>
            </a:extLst>
          </p:cNvPr>
          <p:cNvSpPr/>
          <p:nvPr userDrawn="1"/>
        </p:nvSpPr>
        <p:spPr>
          <a:xfrm>
            <a:off x="5232206" y="2761094"/>
            <a:ext cx="839614" cy="411225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chemeClr val="bg1"/>
                </a:solidFill>
              </a:rPr>
              <a:t>152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152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152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AF40F7A4-A491-46D0-AC78-F38FB368D987}"/>
              </a:ext>
            </a:extLst>
          </p:cNvPr>
          <p:cNvSpPr/>
          <p:nvPr userDrawn="1"/>
        </p:nvSpPr>
        <p:spPr>
          <a:xfrm>
            <a:off x="5232206" y="3275656"/>
            <a:ext cx="839614" cy="411225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ysClr val="windowText" lastClr="000000"/>
                </a:solidFill>
              </a:rPr>
              <a:t>178</a:t>
            </a:r>
          </a:p>
          <a:p>
            <a:pPr algn="ctr"/>
            <a:r>
              <a:rPr lang="en-GB" sz="800" dirty="0">
                <a:solidFill>
                  <a:sysClr val="windowText" lastClr="000000"/>
                </a:solidFill>
              </a:rPr>
              <a:t>178</a:t>
            </a:r>
          </a:p>
          <a:p>
            <a:pPr algn="ctr"/>
            <a:r>
              <a:rPr lang="en-GB" sz="800" dirty="0">
                <a:solidFill>
                  <a:sysClr val="windowText" lastClr="000000"/>
                </a:solidFill>
              </a:rPr>
              <a:t>178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E22CE48C-CD62-438B-AF1B-E80398CE41CF}"/>
              </a:ext>
            </a:extLst>
          </p:cNvPr>
          <p:cNvSpPr/>
          <p:nvPr userDrawn="1"/>
        </p:nvSpPr>
        <p:spPr>
          <a:xfrm>
            <a:off x="5232206" y="3790216"/>
            <a:ext cx="839614" cy="411225"/>
          </a:xfrm>
          <a:prstGeom prst="rect">
            <a:avLst/>
          </a:prstGeom>
          <a:solidFill>
            <a:srgbClr val="E5E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chemeClr val="tx1"/>
                </a:solidFill>
              </a:rPr>
              <a:t>229</a:t>
            </a:r>
          </a:p>
          <a:p>
            <a:pPr algn="ctr"/>
            <a:r>
              <a:rPr lang="en-GB" sz="800" dirty="0">
                <a:solidFill>
                  <a:schemeClr val="tx1"/>
                </a:solidFill>
              </a:rPr>
              <a:t>229</a:t>
            </a:r>
          </a:p>
          <a:p>
            <a:pPr algn="ctr"/>
            <a:r>
              <a:rPr lang="en-GB" sz="800" dirty="0">
                <a:solidFill>
                  <a:schemeClr val="tx1"/>
                </a:solidFill>
              </a:rPr>
              <a:t>229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BFA814C9-BD96-4348-B664-2AD4A5DAAB12}"/>
              </a:ext>
            </a:extLst>
          </p:cNvPr>
          <p:cNvSpPr txBox="1"/>
          <p:nvPr userDrawn="1"/>
        </p:nvSpPr>
        <p:spPr>
          <a:xfrm>
            <a:off x="6203979" y="2852903"/>
            <a:ext cx="1253995" cy="237066"/>
          </a:xfrm>
          <a:prstGeom prst="rect">
            <a:avLst/>
          </a:prstGeom>
          <a:noFill/>
        </p:spPr>
        <p:txBody>
          <a:bodyPr wrap="square" lIns="54610" tIns="54610" rIns="54610" bIns="54610" rtlCol="0" anchor="ctr">
            <a:noAutofit/>
          </a:bodyPr>
          <a:lstStyle/>
          <a:p>
            <a:pPr algn="l">
              <a:spcAft>
                <a:spcPts val="600"/>
              </a:spcAft>
            </a:pPr>
            <a:r>
              <a:rPr lang="en-GB" sz="1000" dirty="0"/>
              <a:t>Grey 3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38E8C09-0782-4E70-887B-080A8FC240A9}"/>
              </a:ext>
            </a:extLst>
          </p:cNvPr>
          <p:cNvSpPr txBox="1"/>
          <p:nvPr userDrawn="1"/>
        </p:nvSpPr>
        <p:spPr>
          <a:xfrm>
            <a:off x="6203979" y="1830789"/>
            <a:ext cx="1253995" cy="237066"/>
          </a:xfrm>
          <a:prstGeom prst="rect">
            <a:avLst/>
          </a:prstGeom>
          <a:noFill/>
        </p:spPr>
        <p:txBody>
          <a:bodyPr wrap="square" lIns="54610" tIns="54610" rIns="54610" bIns="54610" rtlCol="0" anchor="ctr">
            <a:noAutofit/>
          </a:bodyPr>
          <a:lstStyle/>
          <a:p>
            <a:pPr algn="l">
              <a:spcAft>
                <a:spcPts val="600"/>
              </a:spcAft>
            </a:pPr>
            <a:r>
              <a:rPr lang="en-GB" sz="1000" dirty="0"/>
              <a:t>Grey 1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7C3E17E9-EAB5-401D-99B5-E01BBCBAAE59}"/>
              </a:ext>
            </a:extLst>
          </p:cNvPr>
          <p:cNvSpPr txBox="1"/>
          <p:nvPr userDrawn="1"/>
        </p:nvSpPr>
        <p:spPr>
          <a:xfrm>
            <a:off x="6203979" y="3363960"/>
            <a:ext cx="1253995" cy="237066"/>
          </a:xfrm>
          <a:prstGeom prst="rect">
            <a:avLst/>
          </a:prstGeom>
          <a:noFill/>
        </p:spPr>
        <p:txBody>
          <a:bodyPr wrap="square" lIns="54610" tIns="54610" rIns="54610" bIns="54610" rtlCol="0" anchor="ctr">
            <a:noAutofit/>
          </a:bodyPr>
          <a:lstStyle/>
          <a:p>
            <a:pPr algn="l">
              <a:spcAft>
                <a:spcPts val="600"/>
              </a:spcAft>
            </a:pPr>
            <a:r>
              <a:rPr lang="en-GB" sz="1000" dirty="0"/>
              <a:t>Grey 4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DA95C41B-9591-4042-8AC0-03DBDA91FD18}"/>
              </a:ext>
            </a:extLst>
          </p:cNvPr>
          <p:cNvSpPr txBox="1"/>
          <p:nvPr userDrawn="1"/>
        </p:nvSpPr>
        <p:spPr>
          <a:xfrm>
            <a:off x="6203979" y="3875017"/>
            <a:ext cx="1253995" cy="237066"/>
          </a:xfrm>
          <a:prstGeom prst="rect">
            <a:avLst/>
          </a:prstGeom>
          <a:noFill/>
        </p:spPr>
        <p:txBody>
          <a:bodyPr wrap="square" lIns="54610" tIns="54610" rIns="54610" bIns="54610" rtlCol="0" anchor="ctr">
            <a:noAutofit/>
          </a:bodyPr>
          <a:lstStyle/>
          <a:p>
            <a:pPr algn="l">
              <a:spcAft>
                <a:spcPts val="600"/>
              </a:spcAft>
            </a:pPr>
            <a:r>
              <a:rPr lang="en-GB" sz="1000" dirty="0"/>
              <a:t>Grey 5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924189F-5F86-46B9-810F-1AF60243011B}"/>
              </a:ext>
            </a:extLst>
          </p:cNvPr>
          <p:cNvSpPr txBox="1"/>
          <p:nvPr userDrawn="1"/>
        </p:nvSpPr>
        <p:spPr>
          <a:xfrm>
            <a:off x="6203979" y="2341846"/>
            <a:ext cx="1253995" cy="237066"/>
          </a:xfrm>
          <a:prstGeom prst="rect">
            <a:avLst/>
          </a:prstGeom>
          <a:noFill/>
        </p:spPr>
        <p:txBody>
          <a:bodyPr wrap="square" lIns="54610" tIns="54610" rIns="54610" bIns="54610" rtlCol="0" anchor="ctr">
            <a:noAutofit/>
          </a:bodyPr>
          <a:lstStyle/>
          <a:p>
            <a:pPr algn="l">
              <a:spcAft>
                <a:spcPts val="600"/>
              </a:spcAft>
            </a:pPr>
            <a:r>
              <a:rPr lang="en-GB" sz="1000" dirty="0"/>
              <a:t>Grey 2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4ACB48A6-B340-401D-8994-A0E53291AC9B}"/>
              </a:ext>
            </a:extLst>
          </p:cNvPr>
          <p:cNvSpPr/>
          <p:nvPr userDrawn="1"/>
        </p:nvSpPr>
        <p:spPr>
          <a:xfrm>
            <a:off x="7170486" y="2656172"/>
            <a:ext cx="839614" cy="411225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26F71474-A782-4BB1-8B9F-8DCCEAF88E0C}"/>
              </a:ext>
            </a:extLst>
          </p:cNvPr>
          <p:cNvSpPr/>
          <p:nvPr userDrawn="1"/>
        </p:nvSpPr>
        <p:spPr>
          <a:xfrm>
            <a:off x="9170077" y="2656172"/>
            <a:ext cx="839614" cy="411225"/>
          </a:xfrm>
          <a:prstGeom prst="rect">
            <a:avLst/>
          </a:prstGeom>
          <a:gradFill>
            <a:gsLst>
              <a:gs pos="100000">
                <a:srgbClr val="ACEAFF"/>
              </a:gs>
              <a:gs pos="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102BFCC-8EF9-4273-ADB0-A655CD827F66}"/>
              </a:ext>
            </a:extLst>
          </p:cNvPr>
          <p:cNvSpPr txBox="1"/>
          <p:nvPr userDrawn="1"/>
        </p:nvSpPr>
        <p:spPr>
          <a:xfrm>
            <a:off x="8028290" y="2743862"/>
            <a:ext cx="1568421" cy="237066"/>
          </a:xfrm>
          <a:prstGeom prst="rect">
            <a:avLst/>
          </a:prstGeom>
          <a:noFill/>
        </p:spPr>
        <p:txBody>
          <a:bodyPr wrap="square" lIns="54610" tIns="54610" rIns="54610" bIns="54610" rtlCol="0" anchor="ctr">
            <a:noAutofit/>
          </a:bodyPr>
          <a:lstStyle/>
          <a:p>
            <a:pPr algn="l">
              <a:spcAft>
                <a:spcPts val="600"/>
              </a:spcAft>
            </a:pPr>
            <a:r>
              <a:rPr lang="en-GB" sz="1000" dirty="0"/>
              <a:t>Purple/</a:t>
            </a:r>
            <a:br>
              <a:rPr lang="en-GB" sz="1000" dirty="0"/>
            </a:br>
            <a:r>
              <a:rPr lang="en-GB" sz="1000" dirty="0"/>
              <a:t>Cobalt gradient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2D8D802-07C6-434C-B36C-582D2F2FAF7C}"/>
              </a:ext>
            </a:extLst>
          </p:cNvPr>
          <p:cNvSpPr txBox="1"/>
          <p:nvPr userDrawn="1"/>
        </p:nvSpPr>
        <p:spPr>
          <a:xfrm>
            <a:off x="10053992" y="2743862"/>
            <a:ext cx="1709098" cy="237066"/>
          </a:xfrm>
          <a:prstGeom prst="rect">
            <a:avLst/>
          </a:prstGeom>
          <a:noFill/>
        </p:spPr>
        <p:txBody>
          <a:bodyPr wrap="square" lIns="54610" tIns="54610" rIns="54610" bIns="54610" rtlCol="0" anchor="ctr">
            <a:noAutofit/>
          </a:bodyPr>
          <a:lstStyle/>
          <a:p>
            <a:pPr algn="l">
              <a:spcAft>
                <a:spcPts val="600"/>
              </a:spcAft>
            </a:pPr>
            <a:r>
              <a:rPr lang="en-GB" sz="1000" dirty="0"/>
              <a:t>Pacific/</a:t>
            </a:r>
            <a:br>
              <a:rPr lang="en-GB" sz="1000" dirty="0"/>
            </a:br>
            <a:r>
              <a:rPr lang="en-GB" sz="1000" dirty="0"/>
              <a:t>Light Blue gradient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56630A0-1CC3-4558-99F3-72A9846C3FA4}"/>
              </a:ext>
            </a:extLst>
          </p:cNvPr>
          <p:cNvSpPr txBox="1"/>
          <p:nvPr userDrawn="1"/>
        </p:nvSpPr>
        <p:spPr>
          <a:xfrm>
            <a:off x="7146554" y="1298952"/>
            <a:ext cx="4047046" cy="12695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spcAft>
                <a:spcPts val="300"/>
              </a:spcAft>
            </a:pPr>
            <a:r>
              <a:rPr lang="en-US" sz="1000" b="1" dirty="0">
                <a:solidFill>
                  <a:sysClr val="windowText" lastClr="000000"/>
                </a:solidFill>
              </a:rPr>
              <a:t>Gradients</a:t>
            </a:r>
          </a:p>
          <a:p>
            <a:pPr marL="171450" indent="-171450" algn="l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000" b="0" dirty="0">
                <a:solidFill>
                  <a:sysClr val="windowText" lastClr="000000"/>
                </a:solidFill>
              </a:rPr>
              <a:t>The </a:t>
            </a:r>
            <a:r>
              <a:rPr lang="en-GB" sz="1000" b="0" dirty="0" err="1">
                <a:solidFill>
                  <a:sysClr val="windowText" lastClr="000000"/>
                </a:solidFill>
              </a:rPr>
              <a:t>colors</a:t>
            </a:r>
            <a:r>
              <a:rPr lang="en-GB" sz="1000" b="0" dirty="0">
                <a:solidFill>
                  <a:sysClr val="windowText" lastClr="000000"/>
                </a:solidFill>
              </a:rPr>
              <a:t> are applied at both ends of the gradient, at 0% and 100% locations</a:t>
            </a:r>
          </a:p>
          <a:p>
            <a:pPr marL="171450" indent="-171450" algn="l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000" b="0" dirty="0">
                <a:solidFill>
                  <a:sysClr val="windowText" lastClr="000000"/>
                </a:solidFill>
              </a:rPr>
              <a:t>The mid-point is at 50%</a:t>
            </a:r>
          </a:p>
          <a:p>
            <a:pPr marL="171450" indent="-171450" algn="l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000" b="0" dirty="0">
                <a:solidFill>
                  <a:sysClr val="windowText" lastClr="000000"/>
                </a:solidFill>
              </a:rPr>
              <a:t>The gradients are used at a 0º angle</a:t>
            </a:r>
          </a:p>
          <a:p>
            <a:pPr marL="171450" indent="-171450" algn="l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000" b="0" dirty="0">
                <a:solidFill>
                  <a:sysClr val="windowText" lastClr="000000"/>
                </a:solidFill>
              </a:rPr>
              <a:t>Use the linear gradient, never radial</a:t>
            </a:r>
          </a:p>
          <a:p>
            <a:pPr marL="171450" indent="-171450" algn="l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000" b="0" dirty="0">
                <a:solidFill>
                  <a:sysClr val="windowText" lastClr="000000"/>
                </a:solidFill>
              </a:rPr>
              <a:t>Do not create new gradients; use only the gradients shown here</a:t>
            </a:r>
            <a:endParaRPr lang="en-US" sz="1000" b="0" dirty="0">
              <a:solidFill>
                <a:sysClr val="windowText" lastClr="000000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D5AAA1F-BD76-48F7-8C50-6E5979B9537B}"/>
              </a:ext>
            </a:extLst>
          </p:cNvPr>
          <p:cNvSpPr/>
          <p:nvPr userDrawn="1"/>
        </p:nvSpPr>
        <p:spPr>
          <a:xfrm>
            <a:off x="5225411" y="4304594"/>
            <a:ext cx="839614" cy="41122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chemeClr val="tx1"/>
                </a:solidFill>
              </a:rPr>
              <a:t>255</a:t>
            </a:r>
          </a:p>
          <a:p>
            <a:pPr algn="ctr"/>
            <a:r>
              <a:rPr lang="en-GB" sz="800" dirty="0">
                <a:solidFill>
                  <a:schemeClr val="tx1"/>
                </a:solidFill>
              </a:rPr>
              <a:t>255</a:t>
            </a:r>
          </a:p>
          <a:p>
            <a:pPr algn="ctr"/>
            <a:r>
              <a:rPr lang="en-GB" sz="800" dirty="0">
                <a:solidFill>
                  <a:schemeClr val="tx1"/>
                </a:solidFill>
              </a:rPr>
              <a:t>255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485E89C-C25F-4DDF-BA6F-8600323267FE}"/>
              </a:ext>
            </a:extLst>
          </p:cNvPr>
          <p:cNvSpPr txBox="1"/>
          <p:nvPr userDrawn="1"/>
        </p:nvSpPr>
        <p:spPr>
          <a:xfrm>
            <a:off x="6197184" y="4389395"/>
            <a:ext cx="1253995" cy="237066"/>
          </a:xfrm>
          <a:prstGeom prst="rect">
            <a:avLst/>
          </a:prstGeom>
          <a:noFill/>
        </p:spPr>
        <p:txBody>
          <a:bodyPr wrap="square" lIns="54610" tIns="54610" rIns="54610" bIns="54610" rtlCol="0" anchor="ctr">
            <a:noAutofit/>
          </a:bodyPr>
          <a:lstStyle/>
          <a:p>
            <a:pPr algn="l">
              <a:spcAft>
                <a:spcPts val="600"/>
              </a:spcAft>
            </a:pPr>
            <a:r>
              <a:rPr lang="en-GB" sz="1000" dirty="0"/>
              <a:t>White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66117D9B-6EF8-4B36-A112-FD6D19D0AE23}"/>
              </a:ext>
            </a:extLst>
          </p:cNvPr>
          <p:cNvSpPr txBox="1"/>
          <p:nvPr userDrawn="1"/>
        </p:nvSpPr>
        <p:spPr>
          <a:xfrm>
            <a:off x="7146554" y="3336981"/>
            <a:ext cx="1194238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1000" b="1" dirty="0">
                <a:solidFill>
                  <a:sysClr val="windowText" lastClr="000000"/>
                </a:solidFill>
              </a:rPr>
              <a:t>Traffic Light Palette</a:t>
            </a:r>
            <a:endParaRPr lang="en-US" sz="1000" b="0" dirty="0">
              <a:solidFill>
                <a:sysClr val="windowText" lastClr="000000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8629CA1F-9C19-4EBE-AACF-DD30D2A7CB9D}"/>
              </a:ext>
            </a:extLst>
          </p:cNvPr>
          <p:cNvSpPr>
            <a:spLocks/>
          </p:cNvSpPr>
          <p:nvPr userDrawn="1"/>
        </p:nvSpPr>
        <p:spPr>
          <a:xfrm>
            <a:off x="9353776" y="3589581"/>
            <a:ext cx="839614" cy="411225"/>
          </a:xfrm>
          <a:prstGeom prst="rect">
            <a:avLst/>
          </a:prstGeom>
          <a:solidFill>
            <a:srgbClr val="26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chemeClr val="bg1"/>
                </a:solidFill>
              </a:rPr>
              <a:t>38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153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36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38F50825-9522-489D-AFE6-03DCC983AE45}"/>
              </a:ext>
            </a:extLst>
          </p:cNvPr>
          <p:cNvSpPr>
            <a:spLocks/>
          </p:cNvSpPr>
          <p:nvPr userDrawn="1"/>
        </p:nvSpPr>
        <p:spPr>
          <a:xfrm>
            <a:off x="8262131" y="3589581"/>
            <a:ext cx="839614" cy="411225"/>
          </a:xfrm>
          <a:prstGeom prst="rect">
            <a:avLst/>
          </a:prstGeom>
          <a:solidFill>
            <a:srgbClr val="F1C4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chemeClr val="bg1"/>
                </a:solidFill>
              </a:rPr>
              <a:t>241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196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77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920DF8B8-BB57-4FAB-8303-1EA0BDA6B7F5}"/>
              </a:ext>
            </a:extLst>
          </p:cNvPr>
          <p:cNvSpPr>
            <a:spLocks/>
          </p:cNvSpPr>
          <p:nvPr userDrawn="1"/>
        </p:nvSpPr>
        <p:spPr>
          <a:xfrm>
            <a:off x="7170486" y="3589581"/>
            <a:ext cx="839614" cy="411225"/>
          </a:xfrm>
          <a:prstGeom prst="rect">
            <a:avLst/>
          </a:prstGeom>
          <a:solidFill>
            <a:srgbClr val="ED2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4610" tIns="54610" rIns="54610" bIns="54610" rtlCol="0" anchor="ctr"/>
          <a:lstStyle/>
          <a:p>
            <a:pPr algn="ctr"/>
            <a:r>
              <a:rPr lang="en-GB" sz="800" dirty="0">
                <a:solidFill>
                  <a:schemeClr val="bg1"/>
                </a:solidFill>
              </a:rPr>
              <a:t>237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33</a:t>
            </a:r>
          </a:p>
          <a:p>
            <a:pPr algn="ctr"/>
            <a:r>
              <a:rPr lang="en-GB" sz="800" dirty="0">
                <a:solidFill>
                  <a:schemeClr val="bg1"/>
                </a:solidFill>
              </a:rPr>
              <a:t>36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0E284CC6-D89E-4E2E-9C1A-D2D015D4CCE1}"/>
              </a:ext>
            </a:extLst>
          </p:cNvPr>
          <p:cNvSpPr txBox="1"/>
          <p:nvPr userDrawn="1"/>
        </p:nvSpPr>
        <p:spPr>
          <a:xfrm>
            <a:off x="7146553" y="4285684"/>
            <a:ext cx="4159622" cy="62631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1000" b="1" dirty="0">
                <a:solidFill>
                  <a:sysClr val="windowText" lastClr="000000"/>
                </a:solidFill>
              </a:rPr>
              <a:t>Potential chart color order</a:t>
            </a:r>
          </a:p>
          <a:p>
            <a:pPr marL="171450" indent="-171450" algn="l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b="0" dirty="0">
                <a:solidFill>
                  <a:sysClr val="windowText" lastClr="000000"/>
                </a:solidFill>
              </a:rPr>
              <a:t>Prioritize our blues, but they don’t have to be used all at once</a:t>
            </a:r>
          </a:p>
          <a:p>
            <a:pPr marL="171450" indent="-171450" algn="l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b="0" dirty="0">
                <a:solidFill>
                  <a:sysClr val="windowText" lastClr="000000"/>
                </a:solidFill>
              </a:rPr>
              <a:t>Mix light, mid and dark tones within data sets</a:t>
            </a:r>
          </a:p>
        </p:txBody>
      </p: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32E93FD9-5621-45B8-BDA7-4C88B41DB4D9}"/>
              </a:ext>
            </a:extLst>
          </p:cNvPr>
          <p:cNvCxnSpPr/>
          <p:nvPr userDrawn="1"/>
        </p:nvCxnSpPr>
        <p:spPr>
          <a:xfrm>
            <a:off x="7170486" y="3242602"/>
            <a:ext cx="402311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98F7303C-5EE8-4FA6-A437-87F2BF61E6C8}"/>
              </a:ext>
            </a:extLst>
          </p:cNvPr>
          <p:cNvCxnSpPr/>
          <p:nvPr userDrawn="1"/>
        </p:nvCxnSpPr>
        <p:spPr>
          <a:xfrm>
            <a:off x="7170486" y="4176642"/>
            <a:ext cx="402311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39C72177-73C5-408A-8C21-86379F35DFDA}"/>
              </a:ext>
            </a:extLst>
          </p:cNvPr>
          <p:cNvGrpSpPr/>
          <p:nvPr userDrawn="1"/>
        </p:nvGrpSpPr>
        <p:grpSpPr>
          <a:xfrm>
            <a:off x="7170486" y="5015319"/>
            <a:ext cx="4023114" cy="868052"/>
            <a:chOff x="6942744" y="5227726"/>
            <a:chExt cx="6397168" cy="1380293"/>
          </a:xfrm>
        </p:grpSpPr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09C4E567-3FDF-4915-8D1F-4D3869F8570F}"/>
                </a:ext>
              </a:extLst>
            </p:cNvPr>
            <p:cNvSpPr/>
            <p:nvPr userDrawn="1"/>
          </p:nvSpPr>
          <p:spPr>
            <a:xfrm>
              <a:off x="8821942" y="5227726"/>
              <a:ext cx="759576" cy="592341"/>
            </a:xfrm>
            <a:prstGeom prst="rect">
              <a:avLst/>
            </a:prstGeom>
            <a:solidFill>
              <a:srgbClr val="1E49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4610" tIns="54610" rIns="54610" bIns="54610" rtlCol="0" anchor="ctr"/>
            <a:lstStyle/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30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73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226</a:t>
              </a: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2DA33985-45D0-4046-B44C-8DCBCFFD86AC}"/>
                </a:ext>
              </a:extLst>
            </p:cNvPr>
            <p:cNvSpPr/>
            <p:nvPr userDrawn="1"/>
          </p:nvSpPr>
          <p:spPr>
            <a:xfrm>
              <a:off x="6942744" y="5227726"/>
              <a:ext cx="759576" cy="592341"/>
            </a:xfrm>
            <a:prstGeom prst="rect">
              <a:avLst/>
            </a:prstGeom>
            <a:solidFill>
              <a:srgbClr val="0033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4610" tIns="54610" rIns="54610" bIns="54610" rtlCol="0" anchor="ctr"/>
            <a:lstStyle/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0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51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141</a:t>
              </a: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60024D76-5422-4C07-A547-F2C593130265}"/>
                </a:ext>
              </a:extLst>
            </p:cNvPr>
            <p:cNvSpPr/>
            <p:nvPr userDrawn="1"/>
          </p:nvSpPr>
          <p:spPr>
            <a:xfrm>
              <a:off x="9761541" y="5227726"/>
              <a:ext cx="759576" cy="592341"/>
            </a:xfrm>
            <a:prstGeom prst="rect">
              <a:avLst/>
            </a:prstGeom>
            <a:solidFill>
              <a:srgbClr val="76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4610" tIns="54610" rIns="54610" bIns="54610" rtlCol="0" anchor="ctr"/>
            <a:lstStyle/>
            <a:p>
              <a:pPr algn="ctr"/>
              <a:r>
                <a:rPr lang="en-GB" sz="800" dirty="0">
                  <a:solidFill>
                    <a:sysClr val="windowText" lastClr="000000"/>
                  </a:solidFill>
                </a:rPr>
                <a:t>118</a:t>
              </a:r>
            </a:p>
            <a:p>
              <a:pPr algn="ctr"/>
              <a:r>
                <a:rPr lang="en-GB" sz="800" dirty="0">
                  <a:solidFill>
                    <a:sysClr val="windowText" lastClr="000000"/>
                  </a:solidFill>
                </a:rPr>
                <a:t>210</a:t>
              </a:r>
            </a:p>
            <a:p>
              <a:pPr algn="ctr"/>
              <a:r>
                <a:rPr lang="en-GB" sz="800" dirty="0">
                  <a:solidFill>
                    <a:sysClr val="windowText" lastClr="000000"/>
                  </a:solidFill>
                </a:rPr>
                <a:t>255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06E42AD4-4E53-43DB-966B-14EA0ED3E458}"/>
                </a:ext>
              </a:extLst>
            </p:cNvPr>
            <p:cNvSpPr/>
            <p:nvPr userDrawn="1"/>
          </p:nvSpPr>
          <p:spPr>
            <a:xfrm>
              <a:off x="11640737" y="5227726"/>
              <a:ext cx="759576" cy="592341"/>
            </a:xfrm>
            <a:prstGeom prst="rect">
              <a:avLst/>
            </a:prstGeom>
            <a:solidFill>
              <a:srgbClr val="B49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4610" tIns="54610" rIns="54610" bIns="54610" rtlCol="0" anchor="ctr"/>
            <a:lstStyle/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180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151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255</a:t>
              </a: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3123BFF0-C9BC-4A9F-8C1A-6677CDC1F631}"/>
                </a:ext>
              </a:extLst>
            </p:cNvPr>
            <p:cNvSpPr/>
            <p:nvPr userDrawn="1"/>
          </p:nvSpPr>
          <p:spPr>
            <a:xfrm>
              <a:off x="8821942" y="6015678"/>
              <a:ext cx="759576" cy="592341"/>
            </a:xfrm>
            <a:prstGeom prst="rect">
              <a:avLst/>
            </a:prstGeom>
            <a:solidFill>
              <a:srgbClr val="FD34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4610" tIns="54610" rIns="54610" bIns="54610" rtlCol="0" anchor="ctr"/>
            <a:lstStyle/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253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52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156</a:t>
              </a: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2B91896C-FA19-4C29-A6A4-8285D7F3418C}"/>
                </a:ext>
              </a:extLst>
            </p:cNvPr>
            <p:cNvSpPr/>
            <p:nvPr userDrawn="1"/>
          </p:nvSpPr>
          <p:spPr>
            <a:xfrm>
              <a:off x="10701139" y="5227726"/>
              <a:ext cx="759576" cy="592341"/>
            </a:xfrm>
            <a:prstGeom prst="rect">
              <a:avLst/>
            </a:prstGeom>
            <a:solidFill>
              <a:srgbClr val="7213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4610" tIns="54610" rIns="54610" bIns="54610" rtlCol="0" anchor="ctr"/>
            <a:lstStyle/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114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19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234</a:t>
              </a: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48E4376B-58CB-4B0E-AB7F-3AF61E7659F9}"/>
                </a:ext>
              </a:extLst>
            </p:cNvPr>
            <p:cNvSpPr/>
            <p:nvPr userDrawn="1"/>
          </p:nvSpPr>
          <p:spPr>
            <a:xfrm>
              <a:off x="9761541" y="6015678"/>
              <a:ext cx="759576" cy="592341"/>
            </a:xfrm>
            <a:prstGeom prst="rect">
              <a:avLst/>
            </a:prstGeom>
            <a:solidFill>
              <a:srgbClr val="FFA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4610" tIns="54610" rIns="54610" bIns="54610" rtlCol="0" anchor="ctr"/>
            <a:lstStyle/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255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163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218</a:t>
              </a: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6CCBC42E-797C-4CB6-8C59-2D6FCDDB1F33}"/>
                </a:ext>
              </a:extLst>
            </p:cNvPr>
            <p:cNvSpPr/>
            <p:nvPr userDrawn="1"/>
          </p:nvSpPr>
          <p:spPr>
            <a:xfrm>
              <a:off x="6942744" y="6015678"/>
              <a:ext cx="759576" cy="592341"/>
            </a:xfrm>
            <a:prstGeom prst="rect">
              <a:avLst/>
            </a:prstGeom>
            <a:solidFill>
              <a:srgbClr val="00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4610" tIns="54610" rIns="54610" bIns="54610" rtlCol="0" anchor="ctr"/>
            <a:lstStyle/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0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192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174</a:t>
              </a: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691DA2AF-1629-48DB-9571-C0A4059F3B38}"/>
                </a:ext>
              </a:extLst>
            </p:cNvPr>
            <p:cNvSpPr/>
            <p:nvPr userDrawn="1"/>
          </p:nvSpPr>
          <p:spPr>
            <a:xfrm>
              <a:off x="12580336" y="6015678"/>
              <a:ext cx="759576" cy="592341"/>
            </a:xfrm>
            <a:prstGeom prst="rect">
              <a:avLst/>
            </a:prstGeom>
            <a:solidFill>
              <a:srgbClr val="63EB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4610" tIns="54610" rIns="54610" bIns="54610" rtlCol="0" anchor="ctr"/>
            <a:lstStyle/>
            <a:p>
              <a:pPr algn="ctr"/>
              <a:r>
                <a:rPr lang="en-GB" sz="800" dirty="0">
                  <a:solidFill>
                    <a:sysClr val="windowText" lastClr="000000"/>
                  </a:solidFill>
                </a:rPr>
                <a:t>99</a:t>
              </a:r>
            </a:p>
            <a:p>
              <a:pPr algn="ctr"/>
              <a:r>
                <a:rPr lang="en-GB" sz="800" dirty="0">
                  <a:solidFill>
                    <a:sysClr val="windowText" lastClr="000000"/>
                  </a:solidFill>
                </a:rPr>
                <a:t>235</a:t>
              </a:r>
            </a:p>
            <a:p>
              <a:pPr algn="ctr"/>
              <a:r>
                <a:rPr lang="en-GB" sz="800" dirty="0">
                  <a:solidFill>
                    <a:sysClr val="windowText" lastClr="000000"/>
                  </a:solidFill>
                </a:rPr>
                <a:t>218</a:t>
              </a: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7004D9F3-522B-4798-8584-5DAEBCA82D69}"/>
                </a:ext>
              </a:extLst>
            </p:cNvPr>
            <p:cNvSpPr/>
            <p:nvPr userDrawn="1"/>
          </p:nvSpPr>
          <p:spPr>
            <a:xfrm>
              <a:off x="7882343" y="5227726"/>
              <a:ext cx="759576" cy="592341"/>
            </a:xfrm>
            <a:prstGeom prst="rect">
              <a:avLst/>
            </a:prstGeom>
            <a:solidFill>
              <a:srgbClr val="00B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4610" tIns="54610" rIns="54610" bIns="54610" rtlCol="0" anchor="ctr"/>
            <a:lstStyle/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0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184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245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DDFAE922-1756-4DBB-9867-8AF985CB3C58}"/>
                </a:ext>
              </a:extLst>
            </p:cNvPr>
            <p:cNvSpPr/>
            <p:nvPr userDrawn="1"/>
          </p:nvSpPr>
          <p:spPr>
            <a:xfrm>
              <a:off x="11640737" y="6015678"/>
              <a:ext cx="759576" cy="592341"/>
            </a:xfrm>
            <a:prstGeom prst="rect">
              <a:avLst/>
            </a:prstGeom>
            <a:solidFill>
              <a:srgbClr val="510D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4610" tIns="54610" rIns="54610" bIns="54610" rtlCol="0" anchor="ctr"/>
            <a:lstStyle/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81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13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188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88FF5845-C594-4FAB-AA8F-EA33A333B321}"/>
                </a:ext>
              </a:extLst>
            </p:cNvPr>
            <p:cNvSpPr/>
            <p:nvPr userDrawn="1"/>
          </p:nvSpPr>
          <p:spPr>
            <a:xfrm>
              <a:off x="12580336" y="5227726"/>
              <a:ext cx="759576" cy="592341"/>
            </a:xfrm>
            <a:prstGeom prst="rect">
              <a:avLst/>
            </a:prstGeom>
            <a:solidFill>
              <a:srgbClr val="098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4610" tIns="54610" rIns="54610" bIns="54610" rtlCol="0" anchor="ctr"/>
            <a:lstStyle/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9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142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126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BDF8DBD9-3426-4B1A-A0E8-1F5F3DA02FE2}"/>
                </a:ext>
              </a:extLst>
            </p:cNvPr>
            <p:cNvSpPr/>
            <p:nvPr userDrawn="1"/>
          </p:nvSpPr>
          <p:spPr>
            <a:xfrm>
              <a:off x="10701139" y="6015678"/>
              <a:ext cx="759576" cy="592341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4610" tIns="54610" rIns="54610" bIns="54610" rtlCol="0" anchor="ctr"/>
            <a:lstStyle/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102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102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102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7F2702EE-4E6E-4980-B5D2-9FC76A136BA8}"/>
                </a:ext>
              </a:extLst>
            </p:cNvPr>
            <p:cNvSpPr/>
            <p:nvPr userDrawn="1"/>
          </p:nvSpPr>
          <p:spPr>
            <a:xfrm>
              <a:off x="7882343" y="6015678"/>
              <a:ext cx="759576" cy="592341"/>
            </a:xfrm>
            <a:prstGeom prst="rect">
              <a:avLst/>
            </a:prstGeom>
            <a:solidFill>
              <a:srgbClr val="AB0D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4610" tIns="54610" rIns="54610" bIns="54610" rtlCol="0" anchor="ctr"/>
            <a:lstStyle/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171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13</a:t>
              </a:r>
            </a:p>
            <a:p>
              <a:pPr algn="ctr"/>
              <a:r>
                <a:rPr lang="en-GB" sz="800" dirty="0">
                  <a:solidFill>
                    <a:schemeClr val="bg1"/>
                  </a:solidFill>
                </a:rPr>
                <a:t>130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95392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TITLE SLIDE Left Horizontal Window_KPMG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88636A8-D4E6-B7C5-39C4-B8BFDA013E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9" t="4715" r="4736"/>
          <a:stretch/>
        </p:blipFill>
        <p:spPr>
          <a:xfrm>
            <a:off x="758952" y="0"/>
            <a:ext cx="11430421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18BE94F-BEF0-E4AA-5034-E41EDA6A62EE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5683170" cy="6858000"/>
          </a:xfrm>
          <a:prstGeom prst="rect">
            <a:avLst/>
          </a:prstGeom>
          <a:gradFill>
            <a:gsLst>
              <a:gs pos="100000">
                <a:schemeClr val="accent1">
                  <a:alpha val="0"/>
                </a:schemeClr>
              </a:gs>
              <a:gs pos="18000">
                <a:schemeClr val="accent5"/>
              </a:gs>
            </a:gsLst>
            <a:lin ang="0" scaled="0"/>
          </a:gradFill>
        </p:spPr>
        <p:txBody>
          <a:bodyPr vert="horz" lIns="180000" tIns="180000" rIns="180000" bIns="180000" rtlCol="0" anchor="t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endParaRPr lang="en-US" sz="8800" baseline="0" err="1">
              <a:solidFill>
                <a:schemeClr val="bg1"/>
              </a:solidFill>
              <a:latin typeface="KPMG Cyrillic Bold" panose="020B0803030202040204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98476" y="1759937"/>
            <a:ext cx="5765982" cy="2903488"/>
          </a:xfrm>
          <a:noFill/>
          <a:ln w="3175">
            <a:noFill/>
            <a:prstDash val="lgDash"/>
          </a:ln>
        </p:spPr>
        <p:txBody>
          <a:bodyPr lIns="0" tIns="0" rIns="0" bIns="0" anchor="t" anchorCtr="0">
            <a:noAutofit/>
          </a:bodyPr>
          <a:lstStyle>
            <a:lvl1pPr algn="l">
              <a:defRPr sz="6600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Title slide text only</a:t>
            </a:r>
            <a:endParaRPr lang="en-US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998476" y="4752153"/>
            <a:ext cx="5765982" cy="816606"/>
          </a:xfrm>
          <a:ln w="3175">
            <a:noFill/>
            <a:prstDash val="lgDash"/>
          </a:ln>
        </p:spPr>
        <p:txBody>
          <a:bodyPr wrap="square" anchor="b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F680A8EA-2B0E-411E-90AD-02F7AF47674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8476" y="371311"/>
            <a:ext cx="914400" cy="36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6967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 Left Horizontal Window_KPMG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88636A8-D4E6-B7C5-39C4-B8BFDA013E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195" r="2055"/>
          <a:stretch>
            <a:fillRect/>
          </a:stretch>
        </p:blipFill>
        <p:spPr>
          <a:xfrm>
            <a:off x="758952" y="0"/>
            <a:ext cx="11430421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18BE94F-BEF0-E4AA-5034-E41EDA6A62EE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8763000" cy="6858000"/>
          </a:xfrm>
          <a:prstGeom prst="rect">
            <a:avLst/>
          </a:prstGeom>
          <a:gradFill>
            <a:gsLst>
              <a:gs pos="100000">
                <a:schemeClr val="accent1">
                  <a:alpha val="0"/>
                </a:schemeClr>
              </a:gs>
              <a:gs pos="18000">
                <a:schemeClr val="accent5"/>
              </a:gs>
            </a:gsLst>
            <a:lin ang="0" scaled="0"/>
          </a:gradFill>
        </p:spPr>
        <p:txBody>
          <a:bodyPr vert="horz" lIns="180000" tIns="180000" rIns="180000" bIns="180000" rtlCol="0" anchor="t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endParaRPr lang="en-US" sz="8800" baseline="0" err="1">
              <a:solidFill>
                <a:schemeClr val="bg1"/>
              </a:solidFill>
              <a:latin typeface="KPMG Cyrillic Bold" panose="020B0803030202040204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98476" y="1759937"/>
            <a:ext cx="5765982" cy="2903488"/>
          </a:xfrm>
          <a:noFill/>
          <a:ln w="3175">
            <a:noFill/>
            <a:prstDash val="lgDash"/>
          </a:ln>
        </p:spPr>
        <p:txBody>
          <a:bodyPr lIns="0" tIns="0" rIns="0" bIns="0" anchor="t" anchorCtr="0">
            <a:noAutofit/>
          </a:bodyPr>
          <a:lstStyle>
            <a:lvl1pPr algn="l">
              <a:defRPr sz="6600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Title slide text only</a:t>
            </a:r>
            <a:endParaRPr lang="en-US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998476" y="4752153"/>
            <a:ext cx="5765982" cy="816606"/>
          </a:xfrm>
          <a:ln w="3175">
            <a:noFill/>
            <a:prstDash val="lgDash"/>
          </a:ln>
        </p:spPr>
        <p:txBody>
          <a:bodyPr wrap="square" anchor="b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F680A8EA-2B0E-411E-90AD-02F7AF47674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8476" y="371311"/>
            <a:ext cx="914400" cy="36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4835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Right Vertical Window_Pacific Blue">
    <p:bg>
      <p:bgPr>
        <a:gradFill>
          <a:gsLst>
            <a:gs pos="100000">
              <a:srgbClr val="ACEAFF"/>
            </a:gs>
            <a:gs pos="0">
              <a:schemeClr val="accent4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BC1A25C-9C23-47D0-BC86-BD2474043CD3}"/>
              </a:ext>
            </a:extLst>
          </p:cNvPr>
          <p:cNvGrpSpPr/>
          <p:nvPr userDrawn="1"/>
        </p:nvGrpSpPr>
        <p:grpSpPr>
          <a:xfrm>
            <a:off x="998476" y="0"/>
            <a:ext cx="911399" cy="1485244"/>
            <a:chOff x="1008000" y="0"/>
            <a:chExt cx="911399" cy="1485244"/>
          </a:xfrm>
          <a:solidFill>
            <a:schemeClr val="bg1">
              <a:alpha val="0"/>
            </a:schemeClr>
          </a:solidFill>
        </p:grpSpPr>
        <p:sp>
          <p:nvSpPr>
            <p:cNvPr id="5" name="Freeform 19">
              <a:extLst>
                <a:ext uri="{FF2B5EF4-FFF2-40B4-BE49-F238E27FC236}">
                  <a16:creationId xmlns:a16="http://schemas.microsoft.com/office/drawing/2014/main" id="{EEC5B735-00AD-41B9-A513-0F7783FFBE36}"/>
                </a:ext>
              </a:extLst>
            </p:cNvPr>
            <p:cNvSpPr>
              <a:spLocks noChangeAspect="1" noEditPoints="1"/>
            </p:cNvSpPr>
            <p:nvPr userDrawn="1"/>
          </p:nvSpPr>
          <p:spPr bwMode="auto">
            <a:xfrm>
              <a:off x="1008000" y="0"/>
              <a:ext cx="911399" cy="371311"/>
            </a:xfrm>
            <a:custGeom>
              <a:avLst/>
              <a:gdLst>
                <a:gd name="T0" fmla="*/ 269 w 283"/>
                <a:gd name="T1" fmla="*/ 77 h 114"/>
                <a:gd name="T2" fmla="*/ 222 w 283"/>
                <a:gd name="T3" fmla="*/ 87 h 114"/>
                <a:gd name="T4" fmla="*/ 244 w 283"/>
                <a:gd name="T5" fmla="*/ 60 h 114"/>
                <a:gd name="T6" fmla="*/ 269 w 283"/>
                <a:gd name="T7" fmla="*/ 56 h 114"/>
                <a:gd name="T8" fmla="*/ 222 w 283"/>
                <a:gd name="T9" fmla="*/ 2 h 114"/>
                <a:gd name="T10" fmla="*/ 281 w 283"/>
                <a:gd name="T11" fmla="*/ 87 h 114"/>
                <a:gd name="T12" fmla="*/ 222 w 283"/>
                <a:gd name="T13" fmla="*/ 89 h 114"/>
                <a:gd name="T14" fmla="*/ 246 w 283"/>
                <a:gd name="T15" fmla="*/ 101 h 114"/>
                <a:gd name="T16" fmla="*/ 205 w 283"/>
                <a:gd name="T17" fmla="*/ 82 h 114"/>
                <a:gd name="T18" fmla="*/ 203 w 283"/>
                <a:gd name="T19" fmla="*/ 52 h 114"/>
                <a:gd name="T20" fmla="*/ 154 w 283"/>
                <a:gd name="T21" fmla="*/ 87 h 114"/>
                <a:gd name="T22" fmla="*/ 213 w 283"/>
                <a:gd name="T23" fmla="*/ 53 h 114"/>
                <a:gd name="T24" fmla="*/ 171 w 283"/>
                <a:gd name="T25" fmla="*/ 87 h 114"/>
                <a:gd name="T26" fmla="*/ 180 w 283"/>
                <a:gd name="T27" fmla="*/ 87 h 114"/>
                <a:gd name="T28" fmla="*/ 120 w 283"/>
                <a:gd name="T29" fmla="*/ 87 h 114"/>
                <a:gd name="T30" fmla="*/ 117 w 283"/>
                <a:gd name="T31" fmla="*/ 56 h 114"/>
                <a:gd name="T32" fmla="*/ 86 w 283"/>
                <a:gd name="T33" fmla="*/ 2 h 114"/>
                <a:gd name="T34" fmla="*/ 145 w 283"/>
                <a:gd name="T35" fmla="*/ 52 h 114"/>
                <a:gd name="T36" fmla="*/ 142 w 283"/>
                <a:gd name="T37" fmla="*/ 87 h 114"/>
                <a:gd name="T38" fmla="*/ 93 w 283"/>
                <a:gd name="T39" fmla="*/ 79 h 114"/>
                <a:gd name="T40" fmla="*/ 89 w 283"/>
                <a:gd name="T41" fmla="*/ 79 h 114"/>
                <a:gd name="T42" fmla="*/ 87 w 283"/>
                <a:gd name="T43" fmla="*/ 69 h 114"/>
                <a:gd name="T44" fmla="*/ 95 w 283"/>
                <a:gd name="T45" fmla="*/ 62 h 114"/>
                <a:gd name="T46" fmla="*/ 93 w 283"/>
                <a:gd name="T47" fmla="*/ 79 h 114"/>
                <a:gd name="T48" fmla="*/ 67 w 283"/>
                <a:gd name="T49" fmla="*/ 86 h 114"/>
                <a:gd name="T50" fmla="*/ 37 w 283"/>
                <a:gd name="T51" fmla="*/ 82 h 114"/>
                <a:gd name="T52" fmla="*/ 25 w 283"/>
                <a:gd name="T53" fmla="*/ 77 h 114"/>
                <a:gd name="T54" fmla="*/ 18 w 283"/>
                <a:gd name="T55" fmla="*/ 2 h 114"/>
                <a:gd name="T56" fmla="*/ 76 w 283"/>
                <a:gd name="T57" fmla="*/ 55 h 114"/>
                <a:gd name="T58" fmla="*/ 22 w 283"/>
                <a:gd name="T59" fmla="*/ 87 h 114"/>
                <a:gd name="T60" fmla="*/ 220 w 283"/>
                <a:gd name="T61" fmla="*/ 0 h 114"/>
                <a:gd name="T62" fmla="*/ 215 w 283"/>
                <a:gd name="T63" fmla="*/ 0 h 114"/>
                <a:gd name="T64" fmla="*/ 147 w 283"/>
                <a:gd name="T65" fmla="*/ 52 h 114"/>
                <a:gd name="T66" fmla="*/ 84 w 283"/>
                <a:gd name="T67" fmla="*/ 52 h 114"/>
                <a:gd name="T68" fmla="*/ 16 w 283"/>
                <a:gd name="T69" fmla="*/ 0 h 114"/>
                <a:gd name="T70" fmla="*/ 14 w 283"/>
                <a:gd name="T71" fmla="*/ 113 h 114"/>
                <a:gd name="T72" fmla="*/ 35 w 283"/>
                <a:gd name="T73" fmla="*/ 113 h 114"/>
                <a:gd name="T74" fmla="*/ 66 w 283"/>
                <a:gd name="T75" fmla="*/ 89 h 114"/>
                <a:gd name="T76" fmla="*/ 81 w 283"/>
                <a:gd name="T77" fmla="*/ 89 h 114"/>
                <a:gd name="T78" fmla="*/ 90 w 283"/>
                <a:gd name="T79" fmla="*/ 89 h 114"/>
                <a:gd name="T80" fmla="*/ 112 w 283"/>
                <a:gd name="T81" fmla="*/ 113 h 114"/>
                <a:gd name="T82" fmla="*/ 142 w 283"/>
                <a:gd name="T83" fmla="*/ 89 h 114"/>
                <a:gd name="T84" fmla="*/ 170 w 283"/>
                <a:gd name="T85" fmla="*/ 89 h 114"/>
                <a:gd name="T86" fmla="*/ 190 w 283"/>
                <a:gd name="T87" fmla="*/ 113 h 114"/>
                <a:gd name="T88" fmla="*/ 210 w 283"/>
                <a:gd name="T89" fmla="*/ 108 h 114"/>
                <a:gd name="T90" fmla="*/ 266 w 283"/>
                <a:gd name="T91" fmla="*/ 89 h 114"/>
                <a:gd name="T92" fmla="*/ 220 w 283"/>
                <a:gd name="T9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3" h="114">
                  <a:moveTo>
                    <a:pt x="281" y="87"/>
                  </a:moveTo>
                  <a:cubicBezTo>
                    <a:pt x="266" y="87"/>
                    <a:pt x="266" y="87"/>
                    <a:pt x="266" y="8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39" y="77"/>
                    <a:pt x="239" y="77"/>
                    <a:pt x="239" y="77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22" y="87"/>
                    <a:pt x="222" y="87"/>
                    <a:pt x="222" y="87"/>
                  </a:cubicBezTo>
                  <a:cubicBezTo>
                    <a:pt x="222" y="85"/>
                    <a:pt x="222" y="85"/>
                    <a:pt x="222" y="85"/>
                  </a:cubicBezTo>
                  <a:cubicBezTo>
                    <a:pt x="223" y="84"/>
                    <a:pt x="223" y="83"/>
                    <a:pt x="223" y="81"/>
                  </a:cubicBezTo>
                  <a:cubicBezTo>
                    <a:pt x="226" y="71"/>
                    <a:pt x="233" y="60"/>
                    <a:pt x="244" y="60"/>
                  </a:cubicBezTo>
                  <a:cubicBezTo>
                    <a:pt x="249" y="60"/>
                    <a:pt x="254" y="62"/>
                    <a:pt x="253" y="69"/>
                  </a:cubicBezTo>
                  <a:cubicBezTo>
                    <a:pt x="271" y="69"/>
                    <a:pt x="271" y="69"/>
                    <a:pt x="271" y="69"/>
                  </a:cubicBezTo>
                  <a:cubicBezTo>
                    <a:pt x="272" y="66"/>
                    <a:pt x="273" y="61"/>
                    <a:pt x="269" y="56"/>
                  </a:cubicBezTo>
                  <a:cubicBezTo>
                    <a:pt x="266" y="51"/>
                    <a:pt x="258" y="48"/>
                    <a:pt x="248" y="48"/>
                  </a:cubicBezTo>
                  <a:cubicBezTo>
                    <a:pt x="241" y="48"/>
                    <a:pt x="231" y="50"/>
                    <a:pt x="222" y="55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81" y="2"/>
                    <a:pt x="281" y="2"/>
                    <a:pt x="281" y="2"/>
                  </a:cubicBezTo>
                  <a:cubicBezTo>
                    <a:pt x="281" y="87"/>
                    <a:pt x="281" y="87"/>
                    <a:pt x="281" y="87"/>
                  </a:cubicBezTo>
                  <a:cubicBezTo>
                    <a:pt x="281" y="87"/>
                    <a:pt x="281" y="87"/>
                    <a:pt x="281" y="87"/>
                  </a:cubicBezTo>
                  <a:close/>
                  <a:moveTo>
                    <a:pt x="246" y="101"/>
                  </a:moveTo>
                  <a:cubicBezTo>
                    <a:pt x="243" y="102"/>
                    <a:pt x="240" y="102"/>
                    <a:pt x="237" y="102"/>
                  </a:cubicBezTo>
                  <a:cubicBezTo>
                    <a:pt x="228" y="102"/>
                    <a:pt x="222" y="98"/>
                    <a:pt x="222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6" y="101"/>
                    <a:pt x="246" y="101"/>
                    <a:pt x="246" y="101"/>
                  </a:cubicBezTo>
                  <a:cubicBezTo>
                    <a:pt x="246" y="101"/>
                    <a:pt x="246" y="101"/>
                    <a:pt x="246" y="101"/>
                  </a:cubicBezTo>
                  <a:close/>
                  <a:moveTo>
                    <a:pt x="213" y="53"/>
                  </a:moveTo>
                  <a:cubicBezTo>
                    <a:pt x="213" y="65"/>
                    <a:pt x="213" y="65"/>
                    <a:pt x="213" y="65"/>
                  </a:cubicBezTo>
                  <a:cubicBezTo>
                    <a:pt x="209" y="71"/>
                    <a:pt x="206" y="77"/>
                    <a:pt x="205" y="82"/>
                  </a:cubicBezTo>
                  <a:cubicBezTo>
                    <a:pt x="204" y="83"/>
                    <a:pt x="204" y="85"/>
                    <a:pt x="204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203" y="52"/>
                    <a:pt x="203" y="52"/>
                    <a:pt x="203" y="52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56" y="87"/>
                    <a:pt x="156" y="87"/>
                    <a:pt x="156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213" y="2"/>
                    <a:pt x="213" y="2"/>
                    <a:pt x="213" y="2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3" y="53"/>
                    <a:pt x="213" y="53"/>
                    <a:pt x="213" y="53"/>
                  </a:cubicBezTo>
                  <a:close/>
                  <a:moveTo>
                    <a:pt x="180" y="87"/>
                  </a:moveTo>
                  <a:cubicBezTo>
                    <a:pt x="171" y="87"/>
                    <a:pt x="171" y="87"/>
                    <a:pt x="171" y="87"/>
                  </a:cubicBezTo>
                  <a:cubicBezTo>
                    <a:pt x="185" y="66"/>
                    <a:pt x="185" y="66"/>
                    <a:pt x="185" y="66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7"/>
                    <a:pt x="180" y="87"/>
                    <a:pt x="180" y="87"/>
                  </a:cubicBezTo>
                  <a:close/>
                  <a:moveTo>
                    <a:pt x="145" y="52"/>
                  </a:moveTo>
                  <a:cubicBezTo>
                    <a:pt x="130" y="52"/>
                    <a:pt x="130" y="52"/>
                    <a:pt x="130" y="52"/>
                  </a:cubicBezTo>
                  <a:cubicBezTo>
                    <a:pt x="120" y="87"/>
                    <a:pt x="120" y="87"/>
                    <a:pt x="120" y="87"/>
                  </a:cubicBezTo>
                  <a:cubicBezTo>
                    <a:pt x="104" y="87"/>
                    <a:pt x="104" y="87"/>
                    <a:pt x="104" y="87"/>
                  </a:cubicBezTo>
                  <a:cubicBezTo>
                    <a:pt x="112" y="84"/>
                    <a:pt x="117" y="78"/>
                    <a:pt x="119" y="70"/>
                  </a:cubicBezTo>
                  <a:cubicBezTo>
                    <a:pt x="120" y="64"/>
                    <a:pt x="119" y="59"/>
                    <a:pt x="117" y="56"/>
                  </a:cubicBezTo>
                  <a:cubicBezTo>
                    <a:pt x="113" y="51"/>
                    <a:pt x="105" y="52"/>
                    <a:pt x="98" y="52"/>
                  </a:cubicBezTo>
                  <a:cubicBezTo>
                    <a:pt x="97" y="52"/>
                    <a:pt x="86" y="52"/>
                    <a:pt x="86" y="5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145" y="2"/>
                    <a:pt x="145" y="2"/>
                    <a:pt x="145" y="2"/>
                  </a:cubicBezTo>
                  <a:cubicBezTo>
                    <a:pt x="145" y="52"/>
                    <a:pt x="145" y="52"/>
                    <a:pt x="145" y="52"/>
                  </a:cubicBezTo>
                  <a:cubicBezTo>
                    <a:pt x="145" y="52"/>
                    <a:pt x="145" y="52"/>
                    <a:pt x="145" y="52"/>
                  </a:cubicBezTo>
                  <a:close/>
                  <a:moveTo>
                    <a:pt x="135" y="87"/>
                  </a:moveTo>
                  <a:cubicBezTo>
                    <a:pt x="141" y="65"/>
                    <a:pt x="141" y="65"/>
                    <a:pt x="141" y="65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135" y="87"/>
                    <a:pt x="135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3" y="79"/>
                  </a:moveTo>
                  <a:cubicBezTo>
                    <a:pt x="93" y="79"/>
                    <a:pt x="93" y="79"/>
                    <a:pt x="93" y="79"/>
                  </a:cubicBezTo>
                  <a:cubicBezTo>
                    <a:pt x="92" y="79"/>
                    <a:pt x="91" y="79"/>
                    <a:pt x="91" y="79"/>
                  </a:cubicBezTo>
                  <a:cubicBezTo>
                    <a:pt x="90" y="79"/>
                    <a:pt x="89" y="79"/>
                    <a:pt x="89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90" y="62"/>
                    <a:pt x="91" y="62"/>
                    <a:pt x="92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100" y="62"/>
                    <a:pt x="103" y="62"/>
                    <a:pt x="104" y="63"/>
                  </a:cubicBezTo>
                  <a:cubicBezTo>
                    <a:pt x="105" y="65"/>
                    <a:pt x="105" y="67"/>
                    <a:pt x="104" y="70"/>
                  </a:cubicBezTo>
                  <a:cubicBezTo>
                    <a:pt x="102" y="75"/>
                    <a:pt x="100" y="78"/>
                    <a:pt x="93" y="79"/>
                  </a:cubicBezTo>
                  <a:moveTo>
                    <a:pt x="76" y="55"/>
                  </a:moveTo>
                  <a:cubicBezTo>
                    <a:pt x="75" y="58"/>
                    <a:pt x="75" y="58"/>
                    <a:pt x="75" y="58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6" y="55"/>
                    <a:pt x="76" y="55"/>
                    <a:pt x="76" y="55"/>
                  </a:cubicBezTo>
                  <a:close/>
                  <a:moveTo>
                    <a:pt x="22" y="87"/>
                  </a:moveTo>
                  <a:cubicBezTo>
                    <a:pt x="22" y="87"/>
                    <a:pt x="22" y="87"/>
                    <a:pt x="22" y="87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7"/>
                    <a:pt x="22" y="87"/>
                    <a:pt x="22" y="87"/>
                  </a:cubicBezTo>
                  <a:close/>
                  <a:moveTo>
                    <a:pt x="220" y="0"/>
                  </a:moveTo>
                  <a:cubicBezTo>
                    <a:pt x="220" y="57"/>
                    <a:pt x="220" y="57"/>
                    <a:pt x="220" y="57"/>
                  </a:cubicBezTo>
                  <a:cubicBezTo>
                    <a:pt x="218" y="59"/>
                    <a:pt x="216" y="60"/>
                    <a:pt x="215" y="62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35" y="89"/>
                    <a:pt x="135" y="89"/>
                    <a:pt x="135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70" y="89"/>
                    <a:pt x="170" y="89"/>
                    <a:pt x="170" y="89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90" y="113"/>
                    <a:pt x="190" y="113"/>
                    <a:pt x="190" y="113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204" y="89"/>
                    <a:pt x="204" y="89"/>
                    <a:pt x="204" y="89"/>
                  </a:cubicBezTo>
                  <a:cubicBezTo>
                    <a:pt x="203" y="96"/>
                    <a:pt x="205" y="103"/>
                    <a:pt x="210" y="108"/>
                  </a:cubicBezTo>
                  <a:cubicBezTo>
                    <a:pt x="216" y="113"/>
                    <a:pt x="225" y="114"/>
                    <a:pt x="232" y="114"/>
                  </a:cubicBezTo>
                  <a:cubicBezTo>
                    <a:pt x="241" y="114"/>
                    <a:pt x="251" y="113"/>
                    <a:pt x="260" y="111"/>
                  </a:cubicBezTo>
                  <a:cubicBezTo>
                    <a:pt x="266" y="89"/>
                    <a:pt x="266" y="89"/>
                    <a:pt x="266" y="89"/>
                  </a:cubicBezTo>
                  <a:cubicBezTo>
                    <a:pt x="283" y="89"/>
                    <a:pt x="283" y="89"/>
                    <a:pt x="283" y="89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" name="Freeform 19">
              <a:extLst>
                <a:ext uri="{FF2B5EF4-FFF2-40B4-BE49-F238E27FC236}">
                  <a16:creationId xmlns:a16="http://schemas.microsoft.com/office/drawing/2014/main" id="{C5CCCCF1-8E34-4341-A6C5-97CC39680E55}"/>
                </a:ext>
              </a:extLst>
            </p:cNvPr>
            <p:cNvSpPr>
              <a:spLocks noChangeAspect="1" noEditPoints="1"/>
            </p:cNvSpPr>
            <p:nvPr userDrawn="1"/>
          </p:nvSpPr>
          <p:spPr bwMode="auto">
            <a:xfrm>
              <a:off x="1008000" y="742622"/>
              <a:ext cx="911399" cy="371311"/>
            </a:xfrm>
            <a:custGeom>
              <a:avLst/>
              <a:gdLst>
                <a:gd name="T0" fmla="*/ 269 w 283"/>
                <a:gd name="T1" fmla="*/ 77 h 114"/>
                <a:gd name="T2" fmla="*/ 222 w 283"/>
                <a:gd name="T3" fmla="*/ 87 h 114"/>
                <a:gd name="T4" fmla="*/ 244 w 283"/>
                <a:gd name="T5" fmla="*/ 60 h 114"/>
                <a:gd name="T6" fmla="*/ 269 w 283"/>
                <a:gd name="T7" fmla="*/ 56 h 114"/>
                <a:gd name="T8" fmla="*/ 222 w 283"/>
                <a:gd name="T9" fmla="*/ 2 h 114"/>
                <a:gd name="T10" fmla="*/ 281 w 283"/>
                <a:gd name="T11" fmla="*/ 87 h 114"/>
                <a:gd name="T12" fmla="*/ 222 w 283"/>
                <a:gd name="T13" fmla="*/ 89 h 114"/>
                <a:gd name="T14" fmla="*/ 246 w 283"/>
                <a:gd name="T15" fmla="*/ 101 h 114"/>
                <a:gd name="T16" fmla="*/ 205 w 283"/>
                <a:gd name="T17" fmla="*/ 82 h 114"/>
                <a:gd name="T18" fmla="*/ 203 w 283"/>
                <a:gd name="T19" fmla="*/ 52 h 114"/>
                <a:gd name="T20" fmla="*/ 154 w 283"/>
                <a:gd name="T21" fmla="*/ 87 h 114"/>
                <a:gd name="T22" fmla="*/ 213 w 283"/>
                <a:gd name="T23" fmla="*/ 53 h 114"/>
                <a:gd name="T24" fmla="*/ 171 w 283"/>
                <a:gd name="T25" fmla="*/ 87 h 114"/>
                <a:gd name="T26" fmla="*/ 180 w 283"/>
                <a:gd name="T27" fmla="*/ 87 h 114"/>
                <a:gd name="T28" fmla="*/ 120 w 283"/>
                <a:gd name="T29" fmla="*/ 87 h 114"/>
                <a:gd name="T30" fmla="*/ 117 w 283"/>
                <a:gd name="T31" fmla="*/ 56 h 114"/>
                <a:gd name="T32" fmla="*/ 86 w 283"/>
                <a:gd name="T33" fmla="*/ 2 h 114"/>
                <a:gd name="T34" fmla="*/ 145 w 283"/>
                <a:gd name="T35" fmla="*/ 52 h 114"/>
                <a:gd name="T36" fmla="*/ 142 w 283"/>
                <a:gd name="T37" fmla="*/ 87 h 114"/>
                <a:gd name="T38" fmla="*/ 93 w 283"/>
                <a:gd name="T39" fmla="*/ 79 h 114"/>
                <a:gd name="T40" fmla="*/ 89 w 283"/>
                <a:gd name="T41" fmla="*/ 79 h 114"/>
                <a:gd name="T42" fmla="*/ 87 w 283"/>
                <a:gd name="T43" fmla="*/ 69 h 114"/>
                <a:gd name="T44" fmla="*/ 95 w 283"/>
                <a:gd name="T45" fmla="*/ 62 h 114"/>
                <a:gd name="T46" fmla="*/ 93 w 283"/>
                <a:gd name="T47" fmla="*/ 79 h 114"/>
                <a:gd name="T48" fmla="*/ 67 w 283"/>
                <a:gd name="T49" fmla="*/ 86 h 114"/>
                <a:gd name="T50" fmla="*/ 37 w 283"/>
                <a:gd name="T51" fmla="*/ 82 h 114"/>
                <a:gd name="T52" fmla="*/ 25 w 283"/>
                <a:gd name="T53" fmla="*/ 77 h 114"/>
                <a:gd name="T54" fmla="*/ 18 w 283"/>
                <a:gd name="T55" fmla="*/ 2 h 114"/>
                <a:gd name="T56" fmla="*/ 76 w 283"/>
                <a:gd name="T57" fmla="*/ 55 h 114"/>
                <a:gd name="T58" fmla="*/ 22 w 283"/>
                <a:gd name="T59" fmla="*/ 87 h 114"/>
                <a:gd name="T60" fmla="*/ 220 w 283"/>
                <a:gd name="T61" fmla="*/ 0 h 114"/>
                <a:gd name="T62" fmla="*/ 215 w 283"/>
                <a:gd name="T63" fmla="*/ 0 h 114"/>
                <a:gd name="T64" fmla="*/ 147 w 283"/>
                <a:gd name="T65" fmla="*/ 52 h 114"/>
                <a:gd name="T66" fmla="*/ 84 w 283"/>
                <a:gd name="T67" fmla="*/ 52 h 114"/>
                <a:gd name="T68" fmla="*/ 16 w 283"/>
                <a:gd name="T69" fmla="*/ 0 h 114"/>
                <a:gd name="T70" fmla="*/ 14 w 283"/>
                <a:gd name="T71" fmla="*/ 113 h 114"/>
                <a:gd name="T72" fmla="*/ 35 w 283"/>
                <a:gd name="T73" fmla="*/ 113 h 114"/>
                <a:gd name="T74" fmla="*/ 66 w 283"/>
                <a:gd name="T75" fmla="*/ 89 h 114"/>
                <a:gd name="T76" fmla="*/ 81 w 283"/>
                <a:gd name="T77" fmla="*/ 89 h 114"/>
                <a:gd name="T78" fmla="*/ 90 w 283"/>
                <a:gd name="T79" fmla="*/ 89 h 114"/>
                <a:gd name="T80" fmla="*/ 112 w 283"/>
                <a:gd name="T81" fmla="*/ 113 h 114"/>
                <a:gd name="T82" fmla="*/ 142 w 283"/>
                <a:gd name="T83" fmla="*/ 89 h 114"/>
                <a:gd name="T84" fmla="*/ 170 w 283"/>
                <a:gd name="T85" fmla="*/ 89 h 114"/>
                <a:gd name="T86" fmla="*/ 190 w 283"/>
                <a:gd name="T87" fmla="*/ 113 h 114"/>
                <a:gd name="T88" fmla="*/ 210 w 283"/>
                <a:gd name="T89" fmla="*/ 108 h 114"/>
                <a:gd name="T90" fmla="*/ 266 w 283"/>
                <a:gd name="T91" fmla="*/ 89 h 114"/>
                <a:gd name="T92" fmla="*/ 220 w 283"/>
                <a:gd name="T9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3" h="114">
                  <a:moveTo>
                    <a:pt x="281" y="87"/>
                  </a:moveTo>
                  <a:cubicBezTo>
                    <a:pt x="266" y="87"/>
                    <a:pt x="266" y="87"/>
                    <a:pt x="266" y="8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39" y="77"/>
                    <a:pt x="239" y="77"/>
                    <a:pt x="239" y="77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22" y="87"/>
                    <a:pt x="222" y="87"/>
                    <a:pt x="222" y="87"/>
                  </a:cubicBezTo>
                  <a:cubicBezTo>
                    <a:pt x="222" y="85"/>
                    <a:pt x="222" y="85"/>
                    <a:pt x="222" y="85"/>
                  </a:cubicBezTo>
                  <a:cubicBezTo>
                    <a:pt x="223" y="84"/>
                    <a:pt x="223" y="83"/>
                    <a:pt x="223" y="81"/>
                  </a:cubicBezTo>
                  <a:cubicBezTo>
                    <a:pt x="226" y="71"/>
                    <a:pt x="233" y="60"/>
                    <a:pt x="244" y="60"/>
                  </a:cubicBezTo>
                  <a:cubicBezTo>
                    <a:pt x="249" y="60"/>
                    <a:pt x="254" y="62"/>
                    <a:pt x="253" y="69"/>
                  </a:cubicBezTo>
                  <a:cubicBezTo>
                    <a:pt x="271" y="69"/>
                    <a:pt x="271" y="69"/>
                    <a:pt x="271" y="69"/>
                  </a:cubicBezTo>
                  <a:cubicBezTo>
                    <a:pt x="272" y="66"/>
                    <a:pt x="273" y="61"/>
                    <a:pt x="269" y="56"/>
                  </a:cubicBezTo>
                  <a:cubicBezTo>
                    <a:pt x="266" y="51"/>
                    <a:pt x="258" y="48"/>
                    <a:pt x="248" y="48"/>
                  </a:cubicBezTo>
                  <a:cubicBezTo>
                    <a:pt x="241" y="48"/>
                    <a:pt x="231" y="50"/>
                    <a:pt x="222" y="55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81" y="2"/>
                    <a:pt x="281" y="2"/>
                    <a:pt x="281" y="2"/>
                  </a:cubicBezTo>
                  <a:cubicBezTo>
                    <a:pt x="281" y="87"/>
                    <a:pt x="281" y="87"/>
                    <a:pt x="281" y="87"/>
                  </a:cubicBezTo>
                  <a:cubicBezTo>
                    <a:pt x="281" y="87"/>
                    <a:pt x="281" y="87"/>
                    <a:pt x="281" y="87"/>
                  </a:cubicBezTo>
                  <a:close/>
                  <a:moveTo>
                    <a:pt x="246" y="101"/>
                  </a:moveTo>
                  <a:cubicBezTo>
                    <a:pt x="243" y="102"/>
                    <a:pt x="240" y="102"/>
                    <a:pt x="237" y="102"/>
                  </a:cubicBezTo>
                  <a:cubicBezTo>
                    <a:pt x="228" y="102"/>
                    <a:pt x="222" y="98"/>
                    <a:pt x="222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6" y="101"/>
                    <a:pt x="246" y="101"/>
                    <a:pt x="246" y="101"/>
                  </a:cubicBezTo>
                  <a:cubicBezTo>
                    <a:pt x="246" y="101"/>
                    <a:pt x="246" y="101"/>
                    <a:pt x="246" y="101"/>
                  </a:cubicBezTo>
                  <a:close/>
                  <a:moveTo>
                    <a:pt x="213" y="53"/>
                  </a:moveTo>
                  <a:cubicBezTo>
                    <a:pt x="213" y="65"/>
                    <a:pt x="213" y="65"/>
                    <a:pt x="213" y="65"/>
                  </a:cubicBezTo>
                  <a:cubicBezTo>
                    <a:pt x="209" y="71"/>
                    <a:pt x="206" y="77"/>
                    <a:pt x="205" y="82"/>
                  </a:cubicBezTo>
                  <a:cubicBezTo>
                    <a:pt x="204" y="83"/>
                    <a:pt x="204" y="85"/>
                    <a:pt x="204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203" y="52"/>
                    <a:pt x="203" y="52"/>
                    <a:pt x="203" y="52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56" y="87"/>
                    <a:pt x="156" y="87"/>
                    <a:pt x="156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213" y="2"/>
                    <a:pt x="213" y="2"/>
                    <a:pt x="213" y="2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3" y="53"/>
                    <a:pt x="213" y="53"/>
                    <a:pt x="213" y="53"/>
                  </a:cubicBezTo>
                  <a:close/>
                  <a:moveTo>
                    <a:pt x="180" y="87"/>
                  </a:moveTo>
                  <a:cubicBezTo>
                    <a:pt x="171" y="87"/>
                    <a:pt x="171" y="87"/>
                    <a:pt x="171" y="87"/>
                  </a:cubicBezTo>
                  <a:cubicBezTo>
                    <a:pt x="185" y="66"/>
                    <a:pt x="185" y="66"/>
                    <a:pt x="185" y="66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7"/>
                    <a:pt x="180" y="87"/>
                    <a:pt x="180" y="87"/>
                  </a:cubicBezTo>
                  <a:close/>
                  <a:moveTo>
                    <a:pt x="145" y="52"/>
                  </a:moveTo>
                  <a:cubicBezTo>
                    <a:pt x="130" y="52"/>
                    <a:pt x="130" y="52"/>
                    <a:pt x="130" y="52"/>
                  </a:cubicBezTo>
                  <a:cubicBezTo>
                    <a:pt x="120" y="87"/>
                    <a:pt x="120" y="87"/>
                    <a:pt x="120" y="87"/>
                  </a:cubicBezTo>
                  <a:cubicBezTo>
                    <a:pt x="104" y="87"/>
                    <a:pt x="104" y="87"/>
                    <a:pt x="104" y="87"/>
                  </a:cubicBezTo>
                  <a:cubicBezTo>
                    <a:pt x="112" y="84"/>
                    <a:pt x="117" y="78"/>
                    <a:pt x="119" y="70"/>
                  </a:cubicBezTo>
                  <a:cubicBezTo>
                    <a:pt x="120" y="64"/>
                    <a:pt x="119" y="59"/>
                    <a:pt x="117" y="56"/>
                  </a:cubicBezTo>
                  <a:cubicBezTo>
                    <a:pt x="113" y="51"/>
                    <a:pt x="105" y="52"/>
                    <a:pt x="98" y="52"/>
                  </a:cubicBezTo>
                  <a:cubicBezTo>
                    <a:pt x="97" y="52"/>
                    <a:pt x="86" y="52"/>
                    <a:pt x="86" y="5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145" y="2"/>
                    <a:pt x="145" y="2"/>
                    <a:pt x="145" y="2"/>
                  </a:cubicBezTo>
                  <a:cubicBezTo>
                    <a:pt x="145" y="52"/>
                    <a:pt x="145" y="52"/>
                    <a:pt x="145" y="52"/>
                  </a:cubicBezTo>
                  <a:cubicBezTo>
                    <a:pt x="145" y="52"/>
                    <a:pt x="145" y="52"/>
                    <a:pt x="145" y="52"/>
                  </a:cubicBezTo>
                  <a:close/>
                  <a:moveTo>
                    <a:pt x="135" y="87"/>
                  </a:moveTo>
                  <a:cubicBezTo>
                    <a:pt x="141" y="65"/>
                    <a:pt x="141" y="65"/>
                    <a:pt x="141" y="65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135" y="87"/>
                    <a:pt x="135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3" y="79"/>
                  </a:moveTo>
                  <a:cubicBezTo>
                    <a:pt x="93" y="79"/>
                    <a:pt x="93" y="79"/>
                    <a:pt x="93" y="79"/>
                  </a:cubicBezTo>
                  <a:cubicBezTo>
                    <a:pt x="92" y="79"/>
                    <a:pt x="91" y="79"/>
                    <a:pt x="91" y="79"/>
                  </a:cubicBezTo>
                  <a:cubicBezTo>
                    <a:pt x="90" y="79"/>
                    <a:pt x="89" y="79"/>
                    <a:pt x="89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90" y="62"/>
                    <a:pt x="91" y="62"/>
                    <a:pt x="92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100" y="62"/>
                    <a:pt x="103" y="62"/>
                    <a:pt x="104" y="63"/>
                  </a:cubicBezTo>
                  <a:cubicBezTo>
                    <a:pt x="105" y="65"/>
                    <a:pt x="105" y="67"/>
                    <a:pt x="104" y="70"/>
                  </a:cubicBezTo>
                  <a:cubicBezTo>
                    <a:pt x="102" y="75"/>
                    <a:pt x="100" y="78"/>
                    <a:pt x="93" y="79"/>
                  </a:cubicBezTo>
                  <a:moveTo>
                    <a:pt x="76" y="55"/>
                  </a:moveTo>
                  <a:cubicBezTo>
                    <a:pt x="75" y="58"/>
                    <a:pt x="75" y="58"/>
                    <a:pt x="75" y="58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6" y="55"/>
                    <a:pt x="76" y="55"/>
                    <a:pt x="76" y="55"/>
                  </a:cubicBezTo>
                  <a:close/>
                  <a:moveTo>
                    <a:pt x="22" y="87"/>
                  </a:moveTo>
                  <a:cubicBezTo>
                    <a:pt x="22" y="87"/>
                    <a:pt x="22" y="87"/>
                    <a:pt x="22" y="87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7"/>
                    <a:pt x="22" y="87"/>
                    <a:pt x="22" y="87"/>
                  </a:cubicBezTo>
                  <a:close/>
                  <a:moveTo>
                    <a:pt x="220" y="0"/>
                  </a:moveTo>
                  <a:cubicBezTo>
                    <a:pt x="220" y="57"/>
                    <a:pt x="220" y="57"/>
                    <a:pt x="220" y="57"/>
                  </a:cubicBezTo>
                  <a:cubicBezTo>
                    <a:pt x="218" y="59"/>
                    <a:pt x="216" y="60"/>
                    <a:pt x="215" y="62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35" y="89"/>
                    <a:pt x="135" y="89"/>
                    <a:pt x="135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70" y="89"/>
                    <a:pt x="170" y="89"/>
                    <a:pt x="170" y="89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90" y="113"/>
                    <a:pt x="190" y="113"/>
                    <a:pt x="190" y="113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204" y="89"/>
                    <a:pt x="204" y="89"/>
                    <a:pt x="204" y="89"/>
                  </a:cubicBezTo>
                  <a:cubicBezTo>
                    <a:pt x="203" y="96"/>
                    <a:pt x="205" y="103"/>
                    <a:pt x="210" y="108"/>
                  </a:cubicBezTo>
                  <a:cubicBezTo>
                    <a:pt x="216" y="113"/>
                    <a:pt x="225" y="114"/>
                    <a:pt x="232" y="114"/>
                  </a:cubicBezTo>
                  <a:cubicBezTo>
                    <a:pt x="241" y="114"/>
                    <a:pt x="251" y="113"/>
                    <a:pt x="260" y="111"/>
                  </a:cubicBezTo>
                  <a:cubicBezTo>
                    <a:pt x="266" y="89"/>
                    <a:pt x="266" y="89"/>
                    <a:pt x="266" y="89"/>
                  </a:cubicBezTo>
                  <a:cubicBezTo>
                    <a:pt x="283" y="89"/>
                    <a:pt x="283" y="89"/>
                    <a:pt x="283" y="89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9" name="Freeform 19">
              <a:extLst>
                <a:ext uri="{FF2B5EF4-FFF2-40B4-BE49-F238E27FC236}">
                  <a16:creationId xmlns:a16="http://schemas.microsoft.com/office/drawing/2014/main" id="{162D722E-1D64-4D54-98B6-8466501BFD3D}"/>
                </a:ext>
              </a:extLst>
            </p:cNvPr>
            <p:cNvSpPr>
              <a:spLocks noChangeAspect="1" noEditPoints="1"/>
            </p:cNvSpPr>
            <p:nvPr userDrawn="1"/>
          </p:nvSpPr>
          <p:spPr bwMode="auto">
            <a:xfrm>
              <a:off x="1008000" y="1113933"/>
              <a:ext cx="911399" cy="371311"/>
            </a:xfrm>
            <a:custGeom>
              <a:avLst/>
              <a:gdLst>
                <a:gd name="T0" fmla="*/ 269 w 283"/>
                <a:gd name="T1" fmla="*/ 77 h 114"/>
                <a:gd name="T2" fmla="*/ 222 w 283"/>
                <a:gd name="T3" fmla="*/ 87 h 114"/>
                <a:gd name="T4" fmla="*/ 244 w 283"/>
                <a:gd name="T5" fmla="*/ 60 h 114"/>
                <a:gd name="T6" fmla="*/ 269 w 283"/>
                <a:gd name="T7" fmla="*/ 56 h 114"/>
                <a:gd name="T8" fmla="*/ 222 w 283"/>
                <a:gd name="T9" fmla="*/ 2 h 114"/>
                <a:gd name="T10" fmla="*/ 281 w 283"/>
                <a:gd name="T11" fmla="*/ 87 h 114"/>
                <a:gd name="T12" fmla="*/ 222 w 283"/>
                <a:gd name="T13" fmla="*/ 89 h 114"/>
                <a:gd name="T14" fmla="*/ 246 w 283"/>
                <a:gd name="T15" fmla="*/ 101 h 114"/>
                <a:gd name="T16" fmla="*/ 205 w 283"/>
                <a:gd name="T17" fmla="*/ 82 h 114"/>
                <a:gd name="T18" fmla="*/ 203 w 283"/>
                <a:gd name="T19" fmla="*/ 52 h 114"/>
                <a:gd name="T20" fmla="*/ 154 w 283"/>
                <a:gd name="T21" fmla="*/ 87 h 114"/>
                <a:gd name="T22" fmla="*/ 213 w 283"/>
                <a:gd name="T23" fmla="*/ 53 h 114"/>
                <a:gd name="T24" fmla="*/ 171 w 283"/>
                <a:gd name="T25" fmla="*/ 87 h 114"/>
                <a:gd name="T26" fmla="*/ 180 w 283"/>
                <a:gd name="T27" fmla="*/ 87 h 114"/>
                <a:gd name="T28" fmla="*/ 120 w 283"/>
                <a:gd name="T29" fmla="*/ 87 h 114"/>
                <a:gd name="T30" fmla="*/ 117 w 283"/>
                <a:gd name="T31" fmla="*/ 56 h 114"/>
                <a:gd name="T32" fmla="*/ 86 w 283"/>
                <a:gd name="T33" fmla="*/ 2 h 114"/>
                <a:gd name="T34" fmla="*/ 145 w 283"/>
                <a:gd name="T35" fmla="*/ 52 h 114"/>
                <a:gd name="T36" fmla="*/ 142 w 283"/>
                <a:gd name="T37" fmla="*/ 87 h 114"/>
                <a:gd name="T38" fmla="*/ 93 w 283"/>
                <a:gd name="T39" fmla="*/ 79 h 114"/>
                <a:gd name="T40" fmla="*/ 89 w 283"/>
                <a:gd name="T41" fmla="*/ 79 h 114"/>
                <a:gd name="T42" fmla="*/ 87 w 283"/>
                <a:gd name="T43" fmla="*/ 69 h 114"/>
                <a:gd name="T44" fmla="*/ 95 w 283"/>
                <a:gd name="T45" fmla="*/ 62 h 114"/>
                <a:gd name="T46" fmla="*/ 93 w 283"/>
                <a:gd name="T47" fmla="*/ 79 h 114"/>
                <a:gd name="T48" fmla="*/ 67 w 283"/>
                <a:gd name="T49" fmla="*/ 86 h 114"/>
                <a:gd name="T50" fmla="*/ 37 w 283"/>
                <a:gd name="T51" fmla="*/ 82 h 114"/>
                <a:gd name="T52" fmla="*/ 25 w 283"/>
                <a:gd name="T53" fmla="*/ 77 h 114"/>
                <a:gd name="T54" fmla="*/ 18 w 283"/>
                <a:gd name="T55" fmla="*/ 2 h 114"/>
                <a:gd name="T56" fmla="*/ 76 w 283"/>
                <a:gd name="T57" fmla="*/ 55 h 114"/>
                <a:gd name="T58" fmla="*/ 22 w 283"/>
                <a:gd name="T59" fmla="*/ 87 h 114"/>
                <a:gd name="T60" fmla="*/ 220 w 283"/>
                <a:gd name="T61" fmla="*/ 0 h 114"/>
                <a:gd name="T62" fmla="*/ 215 w 283"/>
                <a:gd name="T63" fmla="*/ 0 h 114"/>
                <a:gd name="T64" fmla="*/ 147 w 283"/>
                <a:gd name="T65" fmla="*/ 52 h 114"/>
                <a:gd name="T66" fmla="*/ 84 w 283"/>
                <a:gd name="T67" fmla="*/ 52 h 114"/>
                <a:gd name="T68" fmla="*/ 16 w 283"/>
                <a:gd name="T69" fmla="*/ 0 h 114"/>
                <a:gd name="T70" fmla="*/ 14 w 283"/>
                <a:gd name="T71" fmla="*/ 113 h 114"/>
                <a:gd name="T72" fmla="*/ 35 w 283"/>
                <a:gd name="T73" fmla="*/ 113 h 114"/>
                <a:gd name="T74" fmla="*/ 66 w 283"/>
                <a:gd name="T75" fmla="*/ 89 h 114"/>
                <a:gd name="T76" fmla="*/ 81 w 283"/>
                <a:gd name="T77" fmla="*/ 89 h 114"/>
                <a:gd name="T78" fmla="*/ 90 w 283"/>
                <a:gd name="T79" fmla="*/ 89 h 114"/>
                <a:gd name="T80" fmla="*/ 112 w 283"/>
                <a:gd name="T81" fmla="*/ 113 h 114"/>
                <a:gd name="T82" fmla="*/ 142 w 283"/>
                <a:gd name="T83" fmla="*/ 89 h 114"/>
                <a:gd name="T84" fmla="*/ 170 w 283"/>
                <a:gd name="T85" fmla="*/ 89 h 114"/>
                <a:gd name="T86" fmla="*/ 190 w 283"/>
                <a:gd name="T87" fmla="*/ 113 h 114"/>
                <a:gd name="T88" fmla="*/ 210 w 283"/>
                <a:gd name="T89" fmla="*/ 108 h 114"/>
                <a:gd name="T90" fmla="*/ 266 w 283"/>
                <a:gd name="T91" fmla="*/ 89 h 114"/>
                <a:gd name="T92" fmla="*/ 220 w 283"/>
                <a:gd name="T9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3" h="114">
                  <a:moveTo>
                    <a:pt x="281" y="87"/>
                  </a:moveTo>
                  <a:cubicBezTo>
                    <a:pt x="266" y="87"/>
                    <a:pt x="266" y="87"/>
                    <a:pt x="266" y="8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39" y="77"/>
                    <a:pt x="239" y="77"/>
                    <a:pt x="239" y="77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22" y="87"/>
                    <a:pt x="222" y="87"/>
                    <a:pt x="222" y="87"/>
                  </a:cubicBezTo>
                  <a:cubicBezTo>
                    <a:pt x="222" y="85"/>
                    <a:pt x="222" y="85"/>
                    <a:pt x="222" y="85"/>
                  </a:cubicBezTo>
                  <a:cubicBezTo>
                    <a:pt x="223" y="84"/>
                    <a:pt x="223" y="83"/>
                    <a:pt x="223" y="81"/>
                  </a:cubicBezTo>
                  <a:cubicBezTo>
                    <a:pt x="226" y="71"/>
                    <a:pt x="233" y="60"/>
                    <a:pt x="244" y="60"/>
                  </a:cubicBezTo>
                  <a:cubicBezTo>
                    <a:pt x="249" y="60"/>
                    <a:pt x="254" y="62"/>
                    <a:pt x="253" y="69"/>
                  </a:cubicBezTo>
                  <a:cubicBezTo>
                    <a:pt x="271" y="69"/>
                    <a:pt x="271" y="69"/>
                    <a:pt x="271" y="69"/>
                  </a:cubicBezTo>
                  <a:cubicBezTo>
                    <a:pt x="272" y="66"/>
                    <a:pt x="273" y="61"/>
                    <a:pt x="269" y="56"/>
                  </a:cubicBezTo>
                  <a:cubicBezTo>
                    <a:pt x="266" y="51"/>
                    <a:pt x="258" y="48"/>
                    <a:pt x="248" y="48"/>
                  </a:cubicBezTo>
                  <a:cubicBezTo>
                    <a:pt x="241" y="48"/>
                    <a:pt x="231" y="50"/>
                    <a:pt x="222" y="55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81" y="2"/>
                    <a:pt x="281" y="2"/>
                    <a:pt x="281" y="2"/>
                  </a:cubicBezTo>
                  <a:cubicBezTo>
                    <a:pt x="281" y="87"/>
                    <a:pt x="281" y="87"/>
                    <a:pt x="281" y="87"/>
                  </a:cubicBezTo>
                  <a:cubicBezTo>
                    <a:pt x="281" y="87"/>
                    <a:pt x="281" y="87"/>
                    <a:pt x="281" y="87"/>
                  </a:cubicBezTo>
                  <a:close/>
                  <a:moveTo>
                    <a:pt x="246" y="101"/>
                  </a:moveTo>
                  <a:cubicBezTo>
                    <a:pt x="243" y="102"/>
                    <a:pt x="240" y="102"/>
                    <a:pt x="237" y="102"/>
                  </a:cubicBezTo>
                  <a:cubicBezTo>
                    <a:pt x="228" y="102"/>
                    <a:pt x="222" y="98"/>
                    <a:pt x="222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6" y="101"/>
                    <a:pt x="246" y="101"/>
                    <a:pt x="246" y="101"/>
                  </a:cubicBezTo>
                  <a:cubicBezTo>
                    <a:pt x="246" y="101"/>
                    <a:pt x="246" y="101"/>
                    <a:pt x="246" y="101"/>
                  </a:cubicBezTo>
                  <a:close/>
                  <a:moveTo>
                    <a:pt x="213" y="53"/>
                  </a:moveTo>
                  <a:cubicBezTo>
                    <a:pt x="213" y="65"/>
                    <a:pt x="213" y="65"/>
                    <a:pt x="213" y="65"/>
                  </a:cubicBezTo>
                  <a:cubicBezTo>
                    <a:pt x="209" y="71"/>
                    <a:pt x="206" y="77"/>
                    <a:pt x="205" y="82"/>
                  </a:cubicBezTo>
                  <a:cubicBezTo>
                    <a:pt x="204" y="83"/>
                    <a:pt x="204" y="85"/>
                    <a:pt x="204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203" y="52"/>
                    <a:pt x="203" y="52"/>
                    <a:pt x="203" y="52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56" y="87"/>
                    <a:pt x="156" y="87"/>
                    <a:pt x="156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213" y="2"/>
                    <a:pt x="213" y="2"/>
                    <a:pt x="213" y="2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3" y="53"/>
                    <a:pt x="213" y="53"/>
                    <a:pt x="213" y="53"/>
                  </a:cubicBezTo>
                  <a:close/>
                  <a:moveTo>
                    <a:pt x="180" y="87"/>
                  </a:moveTo>
                  <a:cubicBezTo>
                    <a:pt x="171" y="87"/>
                    <a:pt x="171" y="87"/>
                    <a:pt x="171" y="87"/>
                  </a:cubicBezTo>
                  <a:cubicBezTo>
                    <a:pt x="185" y="66"/>
                    <a:pt x="185" y="66"/>
                    <a:pt x="185" y="66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7"/>
                    <a:pt x="180" y="87"/>
                    <a:pt x="180" y="87"/>
                  </a:cubicBezTo>
                  <a:close/>
                  <a:moveTo>
                    <a:pt x="145" y="52"/>
                  </a:moveTo>
                  <a:cubicBezTo>
                    <a:pt x="130" y="52"/>
                    <a:pt x="130" y="52"/>
                    <a:pt x="130" y="52"/>
                  </a:cubicBezTo>
                  <a:cubicBezTo>
                    <a:pt x="120" y="87"/>
                    <a:pt x="120" y="87"/>
                    <a:pt x="120" y="87"/>
                  </a:cubicBezTo>
                  <a:cubicBezTo>
                    <a:pt x="104" y="87"/>
                    <a:pt x="104" y="87"/>
                    <a:pt x="104" y="87"/>
                  </a:cubicBezTo>
                  <a:cubicBezTo>
                    <a:pt x="112" y="84"/>
                    <a:pt x="117" y="78"/>
                    <a:pt x="119" y="70"/>
                  </a:cubicBezTo>
                  <a:cubicBezTo>
                    <a:pt x="120" y="64"/>
                    <a:pt x="119" y="59"/>
                    <a:pt x="117" y="56"/>
                  </a:cubicBezTo>
                  <a:cubicBezTo>
                    <a:pt x="113" y="51"/>
                    <a:pt x="105" y="52"/>
                    <a:pt x="98" y="52"/>
                  </a:cubicBezTo>
                  <a:cubicBezTo>
                    <a:pt x="97" y="52"/>
                    <a:pt x="86" y="52"/>
                    <a:pt x="86" y="5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145" y="2"/>
                    <a:pt x="145" y="2"/>
                    <a:pt x="145" y="2"/>
                  </a:cubicBezTo>
                  <a:cubicBezTo>
                    <a:pt x="145" y="52"/>
                    <a:pt x="145" y="52"/>
                    <a:pt x="145" y="52"/>
                  </a:cubicBezTo>
                  <a:cubicBezTo>
                    <a:pt x="145" y="52"/>
                    <a:pt x="145" y="52"/>
                    <a:pt x="145" y="52"/>
                  </a:cubicBezTo>
                  <a:close/>
                  <a:moveTo>
                    <a:pt x="135" y="87"/>
                  </a:moveTo>
                  <a:cubicBezTo>
                    <a:pt x="141" y="65"/>
                    <a:pt x="141" y="65"/>
                    <a:pt x="141" y="65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135" y="87"/>
                    <a:pt x="135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3" y="79"/>
                  </a:moveTo>
                  <a:cubicBezTo>
                    <a:pt x="93" y="79"/>
                    <a:pt x="93" y="79"/>
                    <a:pt x="93" y="79"/>
                  </a:cubicBezTo>
                  <a:cubicBezTo>
                    <a:pt x="92" y="79"/>
                    <a:pt x="91" y="79"/>
                    <a:pt x="91" y="79"/>
                  </a:cubicBezTo>
                  <a:cubicBezTo>
                    <a:pt x="90" y="79"/>
                    <a:pt x="89" y="79"/>
                    <a:pt x="89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90" y="62"/>
                    <a:pt x="91" y="62"/>
                    <a:pt x="92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100" y="62"/>
                    <a:pt x="103" y="62"/>
                    <a:pt x="104" y="63"/>
                  </a:cubicBezTo>
                  <a:cubicBezTo>
                    <a:pt x="105" y="65"/>
                    <a:pt x="105" y="67"/>
                    <a:pt x="104" y="70"/>
                  </a:cubicBezTo>
                  <a:cubicBezTo>
                    <a:pt x="102" y="75"/>
                    <a:pt x="100" y="78"/>
                    <a:pt x="93" y="79"/>
                  </a:cubicBezTo>
                  <a:moveTo>
                    <a:pt x="76" y="55"/>
                  </a:moveTo>
                  <a:cubicBezTo>
                    <a:pt x="75" y="58"/>
                    <a:pt x="75" y="58"/>
                    <a:pt x="75" y="58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6" y="55"/>
                    <a:pt x="76" y="55"/>
                    <a:pt x="76" y="55"/>
                  </a:cubicBezTo>
                  <a:close/>
                  <a:moveTo>
                    <a:pt x="22" y="87"/>
                  </a:moveTo>
                  <a:cubicBezTo>
                    <a:pt x="22" y="87"/>
                    <a:pt x="22" y="87"/>
                    <a:pt x="22" y="87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7"/>
                    <a:pt x="22" y="87"/>
                    <a:pt x="22" y="87"/>
                  </a:cubicBezTo>
                  <a:close/>
                  <a:moveTo>
                    <a:pt x="220" y="0"/>
                  </a:moveTo>
                  <a:cubicBezTo>
                    <a:pt x="220" y="57"/>
                    <a:pt x="220" y="57"/>
                    <a:pt x="220" y="57"/>
                  </a:cubicBezTo>
                  <a:cubicBezTo>
                    <a:pt x="218" y="59"/>
                    <a:pt x="216" y="60"/>
                    <a:pt x="215" y="62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35" y="89"/>
                    <a:pt x="135" y="89"/>
                    <a:pt x="135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70" y="89"/>
                    <a:pt x="170" y="89"/>
                    <a:pt x="170" y="89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90" y="113"/>
                    <a:pt x="190" y="113"/>
                    <a:pt x="190" y="113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204" y="89"/>
                    <a:pt x="204" y="89"/>
                    <a:pt x="204" y="89"/>
                  </a:cubicBezTo>
                  <a:cubicBezTo>
                    <a:pt x="203" y="96"/>
                    <a:pt x="205" y="103"/>
                    <a:pt x="210" y="108"/>
                  </a:cubicBezTo>
                  <a:cubicBezTo>
                    <a:pt x="216" y="113"/>
                    <a:pt x="225" y="114"/>
                    <a:pt x="232" y="114"/>
                  </a:cubicBezTo>
                  <a:cubicBezTo>
                    <a:pt x="241" y="114"/>
                    <a:pt x="251" y="113"/>
                    <a:pt x="260" y="111"/>
                  </a:cubicBezTo>
                  <a:cubicBezTo>
                    <a:pt x="266" y="89"/>
                    <a:pt x="266" y="89"/>
                    <a:pt x="266" y="89"/>
                  </a:cubicBezTo>
                  <a:cubicBezTo>
                    <a:pt x="283" y="89"/>
                    <a:pt x="283" y="89"/>
                    <a:pt x="283" y="89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104" name="Rectangle 103">
            <a:extLst>
              <a:ext uri="{FF2B5EF4-FFF2-40B4-BE49-F238E27FC236}">
                <a16:creationId xmlns:a16="http://schemas.microsoft.com/office/drawing/2014/main" id="{6A6246C3-5BC1-4146-9E95-B8B3F1B77C22}"/>
              </a:ext>
            </a:extLst>
          </p:cNvPr>
          <p:cNvSpPr>
            <a:spLocks noChangeAspect="1"/>
          </p:cNvSpPr>
          <p:nvPr userDrawn="1"/>
        </p:nvSpPr>
        <p:spPr>
          <a:xfrm>
            <a:off x="7435789" y="371311"/>
            <a:ext cx="3764024" cy="5415923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5"/>
              </a:gs>
            </a:gsLst>
            <a:lin ang="0" scaled="0"/>
          </a:gradFill>
        </p:spPr>
        <p:txBody>
          <a:bodyPr vert="horz" lIns="180000" tIns="180000" rIns="180000" bIns="180000" rtlCol="0" anchor="t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endParaRPr lang="en-US" sz="8800" baseline="0" dirty="0" err="1">
              <a:solidFill>
                <a:schemeClr val="bg1"/>
              </a:solidFill>
              <a:latin typeface="KPMG Cyrillic Bold" panose="020B0803030202040204" pitchFamily="34" charset="0"/>
              <a:ea typeface="+mj-ea"/>
              <a:cs typeface="+mj-cs"/>
            </a:endParaRPr>
          </a:p>
        </p:txBody>
      </p:sp>
      <p:sp>
        <p:nvSpPr>
          <p:cNvPr id="106" name="Text Placeholder 3">
            <a:extLst>
              <a:ext uri="{FF2B5EF4-FFF2-40B4-BE49-F238E27FC236}">
                <a16:creationId xmlns:a16="http://schemas.microsoft.com/office/drawing/2014/main" id="{E9A5689E-A0AC-4126-A5A7-5CD8528C6C2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702252" y="4710484"/>
            <a:ext cx="3229510" cy="810000"/>
          </a:xfrm>
          <a:ln w="3175">
            <a:noFill/>
            <a:prstDash val="lgDash"/>
          </a:ln>
        </p:spPr>
        <p:txBody>
          <a:bodyPr wrap="square" anchor="b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702252" y="636808"/>
            <a:ext cx="3229510" cy="3950972"/>
          </a:xfrm>
          <a:noFill/>
          <a:ln w="3175">
            <a:noFill/>
            <a:prstDash val="lgDash"/>
          </a:ln>
        </p:spPr>
        <p:txBody>
          <a:bodyPr lIns="0" tIns="0" rIns="0" bIns="0" anchor="t" anchorCtr="0">
            <a:noAutofit/>
          </a:bodyPr>
          <a:lstStyle>
            <a:lvl1pPr algn="l">
              <a:defRPr sz="660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slide text only</a:t>
            </a:r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78DFFAD0-690D-40FA-92E3-26DD5F2CF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8476" y="371311"/>
            <a:ext cx="914400" cy="36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761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TITLE SLIDE Left Horizontal Window_KPMG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5A97D99-B11C-0F8A-539E-FE5554A367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000"/>
          <a:stretch>
            <a:fillRect/>
          </a:stretch>
        </p:blipFill>
        <p:spPr>
          <a:xfrm>
            <a:off x="-1" y="-23406"/>
            <a:ext cx="12538983" cy="688140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18BE94F-BEF0-E4AA-5034-E41EDA6A62EE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-23406"/>
            <a:ext cx="8763000" cy="6881406"/>
          </a:xfrm>
          <a:prstGeom prst="rect">
            <a:avLst/>
          </a:prstGeom>
          <a:gradFill>
            <a:gsLst>
              <a:gs pos="100000">
                <a:schemeClr val="accent1">
                  <a:alpha val="0"/>
                </a:schemeClr>
              </a:gs>
              <a:gs pos="18000">
                <a:schemeClr val="accent5"/>
              </a:gs>
            </a:gsLst>
            <a:lin ang="0" scaled="0"/>
          </a:gradFill>
        </p:spPr>
        <p:txBody>
          <a:bodyPr vert="horz" lIns="180000" tIns="180000" rIns="180000" bIns="180000" rtlCol="0" anchor="t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endParaRPr lang="en-US" sz="8800" baseline="0" err="1">
              <a:solidFill>
                <a:schemeClr val="bg1"/>
              </a:solidFill>
              <a:latin typeface="KPMG Cyrillic Bold" panose="020B0803030202040204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98476" y="1759937"/>
            <a:ext cx="5765982" cy="2903488"/>
          </a:xfrm>
          <a:noFill/>
          <a:ln w="3175">
            <a:noFill/>
            <a:prstDash val="lgDash"/>
          </a:ln>
        </p:spPr>
        <p:txBody>
          <a:bodyPr lIns="0" tIns="0" rIns="0" bIns="0" anchor="t" anchorCtr="0">
            <a:noAutofit/>
          </a:bodyPr>
          <a:lstStyle>
            <a:lvl1pPr algn="l">
              <a:defRPr sz="6600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Title slide text only</a:t>
            </a:r>
            <a:endParaRPr lang="en-US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998476" y="4752153"/>
            <a:ext cx="5765982" cy="816606"/>
          </a:xfrm>
          <a:ln w="3175">
            <a:noFill/>
            <a:prstDash val="lgDash"/>
          </a:ln>
        </p:spPr>
        <p:txBody>
          <a:bodyPr wrap="square" anchor="b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F680A8EA-2B0E-411E-90AD-02F7AF47674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8476" y="371311"/>
            <a:ext cx="914400" cy="36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5689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endix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>
                <a:latin typeface="KPMG Cyrillic Bold" panose="020B0803030202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ectionTitle"/>
          <p:cNvSpPr>
            <a:spLocks noGrp="1"/>
          </p:cNvSpPr>
          <p:nvPr>
            <p:ph type="body" sz="quarter" idx="11" hasCustomPrompt="1"/>
          </p:nvPr>
        </p:nvSpPr>
        <p:spPr>
          <a:xfrm>
            <a:off x="601785" y="203863"/>
            <a:ext cx="10975015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/>
              <a:t>Super title here</a:t>
            </a:r>
          </a:p>
        </p:txBody>
      </p:sp>
      <p:grpSp>
        <p:nvGrpSpPr>
          <p:cNvPr id="38" name="bgs_grid" hidden="1"/>
          <p:cNvGrpSpPr/>
          <p:nvPr userDrawn="1">
            <p:custDataLst>
              <p:tags r:id="rId1"/>
            </p:custDataLst>
          </p:nvPr>
        </p:nvGrpSpPr>
        <p:grpSpPr>
          <a:xfrm>
            <a:off x="600807" y="1417133"/>
            <a:ext cx="10993316" cy="4612193"/>
            <a:chOff x="269875" y="1193800"/>
            <a:chExt cx="9356725" cy="4894263"/>
          </a:xfrm>
        </p:grpSpPr>
        <p:sp>
          <p:nvSpPr>
            <p:cNvPr id="39" name="part0" hidden="1"/>
            <p:cNvSpPr/>
            <p:nvPr userDrawn="1"/>
          </p:nvSpPr>
          <p:spPr>
            <a:xfrm>
              <a:off x="269875" y="1193800"/>
              <a:ext cx="9356725" cy="4894263"/>
            </a:xfrm>
            <a:prstGeom prst="rect">
              <a:avLst/>
            </a:prstGeom>
            <a:noFill/>
            <a:ln w="3175">
              <a:solidFill>
                <a:srgbClr val="DCDDDD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0" name="part1" hidden="1"/>
            <p:cNvSpPr/>
            <p:nvPr userDrawn="1"/>
          </p:nvSpPr>
          <p:spPr>
            <a:xfrm>
              <a:off x="2468277" y="1193800"/>
              <a:ext cx="187150" cy="4894263"/>
            </a:xfrm>
            <a:prstGeom prst="rect">
              <a:avLst/>
            </a:prstGeom>
            <a:noFill/>
            <a:ln w="3175">
              <a:solidFill>
                <a:srgbClr val="DCDDDD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1" name="part2" hidden="1"/>
            <p:cNvSpPr/>
            <p:nvPr userDrawn="1"/>
          </p:nvSpPr>
          <p:spPr>
            <a:xfrm>
              <a:off x="4861314" y="1193800"/>
              <a:ext cx="181015" cy="4894263"/>
            </a:xfrm>
            <a:prstGeom prst="rect">
              <a:avLst/>
            </a:prstGeom>
            <a:noFill/>
            <a:ln w="3175">
              <a:solidFill>
                <a:srgbClr val="DCDDDD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2" name="part3" hidden="1"/>
            <p:cNvSpPr/>
            <p:nvPr userDrawn="1"/>
          </p:nvSpPr>
          <p:spPr>
            <a:xfrm>
              <a:off x="7231898" y="1193800"/>
              <a:ext cx="188625" cy="4894263"/>
            </a:xfrm>
            <a:prstGeom prst="rect">
              <a:avLst/>
            </a:prstGeom>
            <a:noFill/>
            <a:ln w="3175">
              <a:solidFill>
                <a:srgbClr val="DCDDDD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3" name="part4" hidden="1"/>
            <p:cNvSpPr/>
            <p:nvPr userDrawn="1"/>
          </p:nvSpPr>
          <p:spPr>
            <a:xfrm>
              <a:off x="269875" y="3536988"/>
              <a:ext cx="9356725" cy="213507"/>
            </a:xfrm>
            <a:prstGeom prst="rect">
              <a:avLst/>
            </a:prstGeom>
            <a:noFill/>
            <a:ln w="3175">
              <a:solidFill>
                <a:srgbClr val="DCDDDD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40277120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vider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EA72E06-7086-A9F1-B9EE-89A31B2EF5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923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31FA90F-FAE2-5F97-4C41-415DCF353C62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850"/>
            <a:ext cx="12192000" cy="6857150"/>
          </a:xfrm>
          <a:prstGeom prst="rect">
            <a:avLst/>
          </a:prstGeom>
          <a:gradFill>
            <a:gsLst>
              <a:gs pos="0">
                <a:schemeClr val="accent4"/>
              </a:gs>
              <a:gs pos="41000">
                <a:srgbClr val="45C7FB">
                  <a:alpha val="55000"/>
                </a:srgbClr>
              </a:gs>
              <a:gs pos="51000">
                <a:srgbClr val="76D2FF">
                  <a:alpha val="1000"/>
                </a:srgbClr>
              </a:gs>
            </a:gsLst>
            <a:lin ang="18600000" scaled="0"/>
          </a:gradFill>
        </p:spPr>
        <p:txBody>
          <a:bodyPr vert="horz" lIns="180000" tIns="180000" rIns="180000" bIns="180000" rtlCol="0" anchor="t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endParaRPr lang="en-US" sz="8800" baseline="0" dirty="0" err="1">
              <a:solidFill>
                <a:schemeClr val="bg1"/>
              </a:solidFill>
              <a:latin typeface="KPMG Cyrillic Bold" panose="020B0803030202040204" pitchFamily="34" charset="0"/>
              <a:ea typeface="+mj-ea"/>
              <a:cs typeface="+mj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ED2F41-1F5A-ED89-EF6F-DD7CBA79A432}"/>
              </a:ext>
            </a:extLst>
          </p:cNvPr>
          <p:cNvSpPr>
            <a:spLocks noChangeAspect="1"/>
          </p:cNvSpPr>
          <p:nvPr userDrawn="1"/>
        </p:nvSpPr>
        <p:spPr>
          <a:xfrm>
            <a:off x="-1" y="850"/>
            <a:ext cx="11199813" cy="6857150"/>
          </a:xfrm>
          <a:prstGeom prst="rect">
            <a:avLst/>
          </a:prstGeom>
          <a:gradFill>
            <a:gsLst>
              <a:gs pos="0">
                <a:schemeClr val="accent4"/>
              </a:gs>
              <a:gs pos="50000">
                <a:srgbClr val="76D2FF">
                  <a:alpha val="1000"/>
                </a:srgbClr>
              </a:gs>
            </a:gsLst>
            <a:lin ang="0" scaled="0"/>
          </a:gradFill>
        </p:spPr>
        <p:txBody>
          <a:bodyPr vert="horz" lIns="180000" tIns="180000" rIns="180000" bIns="180000" rtlCol="0" anchor="t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endParaRPr lang="en-US" sz="8800" baseline="0" dirty="0" err="1">
              <a:solidFill>
                <a:schemeClr val="bg1"/>
              </a:solidFill>
              <a:latin typeface="KPMG Cyrillic Bold" panose="020B0803030202040204" pitchFamily="34" charset="0"/>
              <a:ea typeface="+mj-ea"/>
              <a:cs typeface="+mj-cs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07C0B89-7E09-423B-A068-1AF6A41E8C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5363" y="2398601"/>
            <a:ext cx="5546897" cy="2367199"/>
          </a:xfrm>
          <a:noFill/>
        </p:spPr>
        <p:txBody>
          <a:bodyPr lIns="0" tIns="0" rIns="0" bIns="0" anchor="t" anchorCtr="0"/>
          <a:lstStyle>
            <a:lvl1pPr algn="l">
              <a:defRPr sz="8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BE67C5C-769B-4AEA-A1B7-EFD4A3AA23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95363" y="5046651"/>
            <a:ext cx="5546897" cy="507831"/>
          </a:xfrm>
        </p:spPr>
        <p:txBody>
          <a:bodyPr wrap="square" anchor="b">
            <a:sp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E8B0BD-68A6-4AD8-A640-99B893F063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5364" y="1140069"/>
            <a:ext cx="1377172" cy="812530"/>
          </a:xfrm>
        </p:spPr>
        <p:txBody>
          <a:bodyPr wrap="square">
            <a:spAutoFit/>
          </a:bodyPr>
          <a:lstStyle>
            <a:lvl1pPr>
              <a:lnSpc>
                <a:spcPct val="80000"/>
              </a:lnSpc>
              <a:defRPr lang="en-US" sz="6600" kern="1200" baseline="0" dirty="0" smtClean="0">
                <a:solidFill>
                  <a:schemeClr val="bg1"/>
                </a:solidFill>
                <a:latin typeface="KPMG Cyrillic Bold" panose="020B080303020204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7644325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TITLE SLIDE Right Vertical Window_Pacific Blue">
    <p:bg>
      <p:bgPr>
        <a:gradFill>
          <a:gsLst>
            <a:gs pos="100000">
              <a:srgbClr val="ACEAFF"/>
            </a:gs>
            <a:gs pos="0">
              <a:schemeClr val="accent4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F708B36-5382-4A89-3CA9-2F3A8347CB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181" r="18385"/>
          <a:stretch/>
        </p:blipFill>
        <p:spPr>
          <a:xfrm>
            <a:off x="1" y="0"/>
            <a:ext cx="12192000" cy="685763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9BC1A25C-9C23-47D0-BC86-BD2474043CD3}"/>
              </a:ext>
            </a:extLst>
          </p:cNvPr>
          <p:cNvGrpSpPr/>
          <p:nvPr userDrawn="1"/>
        </p:nvGrpSpPr>
        <p:grpSpPr>
          <a:xfrm>
            <a:off x="998476" y="0"/>
            <a:ext cx="911399" cy="1485244"/>
            <a:chOff x="1008000" y="0"/>
            <a:chExt cx="911399" cy="1485244"/>
          </a:xfrm>
          <a:solidFill>
            <a:schemeClr val="bg1">
              <a:alpha val="0"/>
            </a:schemeClr>
          </a:solidFill>
        </p:grpSpPr>
        <p:sp>
          <p:nvSpPr>
            <p:cNvPr id="5" name="Freeform 19">
              <a:extLst>
                <a:ext uri="{FF2B5EF4-FFF2-40B4-BE49-F238E27FC236}">
                  <a16:creationId xmlns:a16="http://schemas.microsoft.com/office/drawing/2014/main" id="{EEC5B735-00AD-41B9-A513-0F7783FFBE36}"/>
                </a:ext>
              </a:extLst>
            </p:cNvPr>
            <p:cNvSpPr>
              <a:spLocks noChangeAspect="1" noEditPoints="1"/>
            </p:cNvSpPr>
            <p:nvPr userDrawn="1"/>
          </p:nvSpPr>
          <p:spPr bwMode="auto">
            <a:xfrm>
              <a:off x="1008000" y="0"/>
              <a:ext cx="911399" cy="371311"/>
            </a:xfrm>
            <a:custGeom>
              <a:avLst/>
              <a:gdLst>
                <a:gd name="T0" fmla="*/ 269 w 283"/>
                <a:gd name="T1" fmla="*/ 77 h 114"/>
                <a:gd name="T2" fmla="*/ 222 w 283"/>
                <a:gd name="T3" fmla="*/ 87 h 114"/>
                <a:gd name="T4" fmla="*/ 244 w 283"/>
                <a:gd name="T5" fmla="*/ 60 h 114"/>
                <a:gd name="T6" fmla="*/ 269 w 283"/>
                <a:gd name="T7" fmla="*/ 56 h 114"/>
                <a:gd name="T8" fmla="*/ 222 w 283"/>
                <a:gd name="T9" fmla="*/ 2 h 114"/>
                <a:gd name="T10" fmla="*/ 281 w 283"/>
                <a:gd name="T11" fmla="*/ 87 h 114"/>
                <a:gd name="T12" fmla="*/ 222 w 283"/>
                <a:gd name="T13" fmla="*/ 89 h 114"/>
                <a:gd name="T14" fmla="*/ 246 w 283"/>
                <a:gd name="T15" fmla="*/ 101 h 114"/>
                <a:gd name="T16" fmla="*/ 205 w 283"/>
                <a:gd name="T17" fmla="*/ 82 h 114"/>
                <a:gd name="T18" fmla="*/ 203 w 283"/>
                <a:gd name="T19" fmla="*/ 52 h 114"/>
                <a:gd name="T20" fmla="*/ 154 w 283"/>
                <a:gd name="T21" fmla="*/ 87 h 114"/>
                <a:gd name="T22" fmla="*/ 213 w 283"/>
                <a:gd name="T23" fmla="*/ 53 h 114"/>
                <a:gd name="T24" fmla="*/ 171 w 283"/>
                <a:gd name="T25" fmla="*/ 87 h 114"/>
                <a:gd name="T26" fmla="*/ 180 w 283"/>
                <a:gd name="T27" fmla="*/ 87 h 114"/>
                <a:gd name="T28" fmla="*/ 120 w 283"/>
                <a:gd name="T29" fmla="*/ 87 h 114"/>
                <a:gd name="T30" fmla="*/ 117 w 283"/>
                <a:gd name="T31" fmla="*/ 56 h 114"/>
                <a:gd name="T32" fmla="*/ 86 w 283"/>
                <a:gd name="T33" fmla="*/ 2 h 114"/>
                <a:gd name="T34" fmla="*/ 145 w 283"/>
                <a:gd name="T35" fmla="*/ 52 h 114"/>
                <a:gd name="T36" fmla="*/ 142 w 283"/>
                <a:gd name="T37" fmla="*/ 87 h 114"/>
                <a:gd name="T38" fmla="*/ 93 w 283"/>
                <a:gd name="T39" fmla="*/ 79 h 114"/>
                <a:gd name="T40" fmla="*/ 89 w 283"/>
                <a:gd name="T41" fmla="*/ 79 h 114"/>
                <a:gd name="T42" fmla="*/ 87 w 283"/>
                <a:gd name="T43" fmla="*/ 69 h 114"/>
                <a:gd name="T44" fmla="*/ 95 w 283"/>
                <a:gd name="T45" fmla="*/ 62 h 114"/>
                <a:gd name="T46" fmla="*/ 93 w 283"/>
                <a:gd name="T47" fmla="*/ 79 h 114"/>
                <a:gd name="T48" fmla="*/ 67 w 283"/>
                <a:gd name="T49" fmla="*/ 86 h 114"/>
                <a:gd name="T50" fmla="*/ 37 w 283"/>
                <a:gd name="T51" fmla="*/ 82 h 114"/>
                <a:gd name="T52" fmla="*/ 25 w 283"/>
                <a:gd name="T53" fmla="*/ 77 h 114"/>
                <a:gd name="T54" fmla="*/ 18 w 283"/>
                <a:gd name="T55" fmla="*/ 2 h 114"/>
                <a:gd name="T56" fmla="*/ 76 w 283"/>
                <a:gd name="T57" fmla="*/ 55 h 114"/>
                <a:gd name="T58" fmla="*/ 22 w 283"/>
                <a:gd name="T59" fmla="*/ 87 h 114"/>
                <a:gd name="T60" fmla="*/ 220 w 283"/>
                <a:gd name="T61" fmla="*/ 0 h 114"/>
                <a:gd name="T62" fmla="*/ 215 w 283"/>
                <a:gd name="T63" fmla="*/ 0 h 114"/>
                <a:gd name="T64" fmla="*/ 147 w 283"/>
                <a:gd name="T65" fmla="*/ 52 h 114"/>
                <a:gd name="T66" fmla="*/ 84 w 283"/>
                <a:gd name="T67" fmla="*/ 52 h 114"/>
                <a:gd name="T68" fmla="*/ 16 w 283"/>
                <a:gd name="T69" fmla="*/ 0 h 114"/>
                <a:gd name="T70" fmla="*/ 14 w 283"/>
                <a:gd name="T71" fmla="*/ 113 h 114"/>
                <a:gd name="T72" fmla="*/ 35 w 283"/>
                <a:gd name="T73" fmla="*/ 113 h 114"/>
                <a:gd name="T74" fmla="*/ 66 w 283"/>
                <a:gd name="T75" fmla="*/ 89 h 114"/>
                <a:gd name="T76" fmla="*/ 81 w 283"/>
                <a:gd name="T77" fmla="*/ 89 h 114"/>
                <a:gd name="T78" fmla="*/ 90 w 283"/>
                <a:gd name="T79" fmla="*/ 89 h 114"/>
                <a:gd name="T80" fmla="*/ 112 w 283"/>
                <a:gd name="T81" fmla="*/ 113 h 114"/>
                <a:gd name="T82" fmla="*/ 142 w 283"/>
                <a:gd name="T83" fmla="*/ 89 h 114"/>
                <a:gd name="T84" fmla="*/ 170 w 283"/>
                <a:gd name="T85" fmla="*/ 89 h 114"/>
                <a:gd name="T86" fmla="*/ 190 w 283"/>
                <a:gd name="T87" fmla="*/ 113 h 114"/>
                <a:gd name="T88" fmla="*/ 210 w 283"/>
                <a:gd name="T89" fmla="*/ 108 h 114"/>
                <a:gd name="T90" fmla="*/ 266 w 283"/>
                <a:gd name="T91" fmla="*/ 89 h 114"/>
                <a:gd name="T92" fmla="*/ 220 w 283"/>
                <a:gd name="T9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3" h="114">
                  <a:moveTo>
                    <a:pt x="281" y="87"/>
                  </a:moveTo>
                  <a:cubicBezTo>
                    <a:pt x="266" y="87"/>
                    <a:pt x="266" y="87"/>
                    <a:pt x="266" y="8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39" y="77"/>
                    <a:pt x="239" y="77"/>
                    <a:pt x="239" y="77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22" y="87"/>
                    <a:pt x="222" y="87"/>
                    <a:pt x="222" y="87"/>
                  </a:cubicBezTo>
                  <a:cubicBezTo>
                    <a:pt x="222" y="85"/>
                    <a:pt x="222" y="85"/>
                    <a:pt x="222" y="85"/>
                  </a:cubicBezTo>
                  <a:cubicBezTo>
                    <a:pt x="223" y="84"/>
                    <a:pt x="223" y="83"/>
                    <a:pt x="223" y="81"/>
                  </a:cubicBezTo>
                  <a:cubicBezTo>
                    <a:pt x="226" y="71"/>
                    <a:pt x="233" y="60"/>
                    <a:pt x="244" y="60"/>
                  </a:cubicBezTo>
                  <a:cubicBezTo>
                    <a:pt x="249" y="60"/>
                    <a:pt x="254" y="62"/>
                    <a:pt x="253" y="69"/>
                  </a:cubicBezTo>
                  <a:cubicBezTo>
                    <a:pt x="271" y="69"/>
                    <a:pt x="271" y="69"/>
                    <a:pt x="271" y="69"/>
                  </a:cubicBezTo>
                  <a:cubicBezTo>
                    <a:pt x="272" y="66"/>
                    <a:pt x="273" y="61"/>
                    <a:pt x="269" y="56"/>
                  </a:cubicBezTo>
                  <a:cubicBezTo>
                    <a:pt x="266" y="51"/>
                    <a:pt x="258" y="48"/>
                    <a:pt x="248" y="48"/>
                  </a:cubicBezTo>
                  <a:cubicBezTo>
                    <a:pt x="241" y="48"/>
                    <a:pt x="231" y="50"/>
                    <a:pt x="222" y="55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81" y="2"/>
                    <a:pt x="281" y="2"/>
                    <a:pt x="281" y="2"/>
                  </a:cubicBezTo>
                  <a:cubicBezTo>
                    <a:pt x="281" y="87"/>
                    <a:pt x="281" y="87"/>
                    <a:pt x="281" y="87"/>
                  </a:cubicBezTo>
                  <a:cubicBezTo>
                    <a:pt x="281" y="87"/>
                    <a:pt x="281" y="87"/>
                    <a:pt x="281" y="87"/>
                  </a:cubicBezTo>
                  <a:close/>
                  <a:moveTo>
                    <a:pt x="246" y="101"/>
                  </a:moveTo>
                  <a:cubicBezTo>
                    <a:pt x="243" y="102"/>
                    <a:pt x="240" y="102"/>
                    <a:pt x="237" y="102"/>
                  </a:cubicBezTo>
                  <a:cubicBezTo>
                    <a:pt x="228" y="102"/>
                    <a:pt x="222" y="98"/>
                    <a:pt x="222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6" y="101"/>
                    <a:pt x="246" y="101"/>
                    <a:pt x="246" y="101"/>
                  </a:cubicBezTo>
                  <a:cubicBezTo>
                    <a:pt x="246" y="101"/>
                    <a:pt x="246" y="101"/>
                    <a:pt x="246" y="101"/>
                  </a:cubicBezTo>
                  <a:close/>
                  <a:moveTo>
                    <a:pt x="213" y="53"/>
                  </a:moveTo>
                  <a:cubicBezTo>
                    <a:pt x="213" y="65"/>
                    <a:pt x="213" y="65"/>
                    <a:pt x="213" y="65"/>
                  </a:cubicBezTo>
                  <a:cubicBezTo>
                    <a:pt x="209" y="71"/>
                    <a:pt x="206" y="77"/>
                    <a:pt x="205" y="82"/>
                  </a:cubicBezTo>
                  <a:cubicBezTo>
                    <a:pt x="204" y="83"/>
                    <a:pt x="204" y="85"/>
                    <a:pt x="204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203" y="52"/>
                    <a:pt x="203" y="52"/>
                    <a:pt x="203" y="52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56" y="87"/>
                    <a:pt x="156" y="87"/>
                    <a:pt x="156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213" y="2"/>
                    <a:pt x="213" y="2"/>
                    <a:pt x="213" y="2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3" y="53"/>
                    <a:pt x="213" y="53"/>
                    <a:pt x="213" y="53"/>
                  </a:cubicBezTo>
                  <a:close/>
                  <a:moveTo>
                    <a:pt x="180" y="87"/>
                  </a:moveTo>
                  <a:cubicBezTo>
                    <a:pt x="171" y="87"/>
                    <a:pt x="171" y="87"/>
                    <a:pt x="171" y="87"/>
                  </a:cubicBezTo>
                  <a:cubicBezTo>
                    <a:pt x="185" y="66"/>
                    <a:pt x="185" y="66"/>
                    <a:pt x="185" y="66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7"/>
                    <a:pt x="180" y="87"/>
                    <a:pt x="180" y="87"/>
                  </a:cubicBezTo>
                  <a:close/>
                  <a:moveTo>
                    <a:pt x="145" y="52"/>
                  </a:moveTo>
                  <a:cubicBezTo>
                    <a:pt x="130" y="52"/>
                    <a:pt x="130" y="52"/>
                    <a:pt x="130" y="52"/>
                  </a:cubicBezTo>
                  <a:cubicBezTo>
                    <a:pt x="120" y="87"/>
                    <a:pt x="120" y="87"/>
                    <a:pt x="120" y="87"/>
                  </a:cubicBezTo>
                  <a:cubicBezTo>
                    <a:pt x="104" y="87"/>
                    <a:pt x="104" y="87"/>
                    <a:pt x="104" y="87"/>
                  </a:cubicBezTo>
                  <a:cubicBezTo>
                    <a:pt x="112" y="84"/>
                    <a:pt x="117" y="78"/>
                    <a:pt x="119" y="70"/>
                  </a:cubicBezTo>
                  <a:cubicBezTo>
                    <a:pt x="120" y="64"/>
                    <a:pt x="119" y="59"/>
                    <a:pt x="117" y="56"/>
                  </a:cubicBezTo>
                  <a:cubicBezTo>
                    <a:pt x="113" y="51"/>
                    <a:pt x="105" y="52"/>
                    <a:pt x="98" y="52"/>
                  </a:cubicBezTo>
                  <a:cubicBezTo>
                    <a:pt x="97" y="52"/>
                    <a:pt x="86" y="52"/>
                    <a:pt x="86" y="5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145" y="2"/>
                    <a:pt x="145" y="2"/>
                    <a:pt x="145" y="2"/>
                  </a:cubicBezTo>
                  <a:cubicBezTo>
                    <a:pt x="145" y="52"/>
                    <a:pt x="145" y="52"/>
                    <a:pt x="145" y="52"/>
                  </a:cubicBezTo>
                  <a:cubicBezTo>
                    <a:pt x="145" y="52"/>
                    <a:pt x="145" y="52"/>
                    <a:pt x="145" y="52"/>
                  </a:cubicBezTo>
                  <a:close/>
                  <a:moveTo>
                    <a:pt x="135" y="87"/>
                  </a:moveTo>
                  <a:cubicBezTo>
                    <a:pt x="141" y="65"/>
                    <a:pt x="141" y="65"/>
                    <a:pt x="141" y="65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135" y="87"/>
                    <a:pt x="135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3" y="79"/>
                  </a:moveTo>
                  <a:cubicBezTo>
                    <a:pt x="93" y="79"/>
                    <a:pt x="93" y="79"/>
                    <a:pt x="93" y="79"/>
                  </a:cubicBezTo>
                  <a:cubicBezTo>
                    <a:pt x="92" y="79"/>
                    <a:pt x="91" y="79"/>
                    <a:pt x="91" y="79"/>
                  </a:cubicBezTo>
                  <a:cubicBezTo>
                    <a:pt x="90" y="79"/>
                    <a:pt x="89" y="79"/>
                    <a:pt x="89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90" y="62"/>
                    <a:pt x="91" y="62"/>
                    <a:pt x="92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100" y="62"/>
                    <a:pt x="103" y="62"/>
                    <a:pt x="104" y="63"/>
                  </a:cubicBezTo>
                  <a:cubicBezTo>
                    <a:pt x="105" y="65"/>
                    <a:pt x="105" y="67"/>
                    <a:pt x="104" y="70"/>
                  </a:cubicBezTo>
                  <a:cubicBezTo>
                    <a:pt x="102" y="75"/>
                    <a:pt x="100" y="78"/>
                    <a:pt x="93" y="79"/>
                  </a:cubicBezTo>
                  <a:moveTo>
                    <a:pt x="76" y="55"/>
                  </a:moveTo>
                  <a:cubicBezTo>
                    <a:pt x="75" y="58"/>
                    <a:pt x="75" y="58"/>
                    <a:pt x="75" y="58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6" y="55"/>
                    <a:pt x="76" y="55"/>
                    <a:pt x="76" y="55"/>
                  </a:cubicBezTo>
                  <a:close/>
                  <a:moveTo>
                    <a:pt x="22" y="87"/>
                  </a:moveTo>
                  <a:cubicBezTo>
                    <a:pt x="22" y="87"/>
                    <a:pt x="22" y="87"/>
                    <a:pt x="22" y="87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7"/>
                    <a:pt x="22" y="87"/>
                    <a:pt x="22" y="87"/>
                  </a:cubicBezTo>
                  <a:close/>
                  <a:moveTo>
                    <a:pt x="220" y="0"/>
                  </a:moveTo>
                  <a:cubicBezTo>
                    <a:pt x="220" y="57"/>
                    <a:pt x="220" y="57"/>
                    <a:pt x="220" y="57"/>
                  </a:cubicBezTo>
                  <a:cubicBezTo>
                    <a:pt x="218" y="59"/>
                    <a:pt x="216" y="60"/>
                    <a:pt x="215" y="62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35" y="89"/>
                    <a:pt x="135" y="89"/>
                    <a:pt x="135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70" y="89"/>
                    <a:pt x="170" y="89"/>
                    <a:pt x="170" y="89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90" y="113"/>
                    <a:pt x="190" y="113"/>
                    <a:pt x="190" y="113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204" y="89"/>
                    <a:pt x="204" y="89"/>
                    <a:pt x="204" y="89"/>
                  </a:cubicBezTo>
                  <a:cubicBezTo>
                    <a:pt x="203" y="96"/>
                    <a:pt x="205" y="103"/>
                    <a:pt x="210" y="108"/>
                  </a:cubicBezTo>
                  <a:cubicBezTo>
                    <a:pt x="216" y="113"/>
                    <a:pt x="225" y="114"/>
                    <a:pt x="232" y="114"/>
                  </a:cubicBezTo>
                  <a:cubicBezTo>
                    <a:pt x="241" y="114"/>
                    <a:pt x="251" y="113"/>
                    <a:pt x="260" y="111"/>
                  </a:cubicBezTo>
                  <a:cubicBezTo>
                    <a:pt x="266" y="89"/>
                    <a:pt x="266" y="89"/>
                    <a:pt x="266" y="89"/>
                  </a:cubicBezTo>
                  <a:cubicBezTo>
                    <a:pt x="283" y="89"/>
                    <a:pt x="283" y="89"/>
                    <a:pt x="283" y="89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Freeform 19">
              <a:extLst>
                <a:ext uri="{FF2B5EF4-FFF2-40B4-BE49-F238E27FC236}">
                  <a16:creationId xmlns:a16="http://schemas.microsoft.com/office/drawing/2014/main" id="{C5CCCCF1-8E34-4341-A6C5-97CC39680E55}"/>
                </a:ext>
              </a:extLst>
            </p:cNvPr>
            <p:cNvSpPr>
              <a:spLocks noChangeAspect="1" noEditPoints="1"/>
            </p:cNvSpPr>
            <p:nvPr userDrawn="1"/>
          </p:nvSpPr>
          <p:spPr bwMode="auto">
            <a:xfrm>
              <a:off x="1008000" y="742622"/>
              <a:ext cx="911399" cy="371311"/>
            </a:xfrm>
            <a:custGeom>
              <a:avLst/>
              <a:gdLst>
                <a:gd name="T0" fmla="*/ 269 w 283"/>
                <a:gd name="T1" fmla="*/ 77 h 114"/>
                <a:gd name="T2" fmla="*/ 222 w 283"/>
                <a:gd name="T3" fmla="*/ 87 h 114"/>
                <a:gd name="T4" fmla="*/ 244 w 283"/>
                <a:gd name="T5" fmla="*/ 60 h 114"/>
                <a:gd name="T6" fmla="*/ 269 w 283"/>
                <a:gd name="T7" fmla="*/ 56 h 114"/>
                <a:gd name="T8" fmla="*/ 222 w 283"/>
                <a:gd name="T9" fmla="*/ 2 h 114"/>
                <a:gd name="T10" fmla="*/ 281 w 283"/>
                <a:gd name="T11" fmla="*/ 87 h 114"/>
                <a:gd name="T12" fmla="*/ 222 w 283"/>
                <a:gd name="T13" fmla="*/ 89 h 114"/>
                <a:gd name="T14" fmla="*/ 246 w 283"/>
                <a:gd name="T15" fmla="*/ 101 h 114"/>
                <a:gd name="T16" fmla="*/ 205 w 283"/>
                <a:gd name="T17" fmla="*/ 82 h 114"/>
                <a:gd name="T18" fmla="*/ 203 w 283"/>
                <a:gd name="T19" fmla="*/ 52 h 114"/>
                <a:gd name="T20" fmla="*/ 154 w 283"/>
                <a:gd name="T21" fmla="*/ 87 h 114"/>
                <a:gd name="T22" fmla="*/ 213 w 283"/>
                <a:gd name="T23" fmla="*/ 53 h 114"/>
                <a:gd name="T24" fmla="*/ 171 w 283"/>
                <a:gd name="T25" fmla="*/ 87 h 114"/>
                <a:gd name="T26" fmla="*/ 180 w 283"/>
                <a:gd name="T27" fmla="*/ 87 h 114"/>
                <a:gd name="T28" fmla="*/ 120 w 283"/>
                <a:gd name="T29" fmla="*/ 87 h 114"/>
                <a:gd name="T30" fmla="*/ 117 w 283"/>
                <a:gd name="T31" fmla="*/ 56 h 114"/>
                <a:gd name="T32" fmla="*/ 86 w 283"/>
                <a:gd name="T33" fmla="*/ 2 h 114"/>
                <a:gd name="T34" fmla="*/ 145 w 283"/>
                <a:gd name="T35" fmla="*/ 52 h 114"/>
                <a:gd name="T36" fmla="*/ 142 w 283"/>
                <a:gd name="T37" fmla="*/ 87 h 114"/>
                <a:gd name="T38" fmla="*/ 93 w 283"/>
                <a:gd name="T39" fmla="*/ 79 h 114"/>
                <a:gd name="T40" fmla="*/ 89 w 283"/>
                <a:gd name="T41" fmla="*/ 79 h 114"/>
                <a:gd name="T42" fmla="*/ 87 w 283"/>
                <a:gd name="T43" fmla="*/ 69 h 114"/>
                <a:gd name="T44" fmla="*/ 95 w 283"/>
                <a:gd name="T45" fmla="*/ 62 h 114"/>
                <a:gd name="T46" fmla="*/ 93 w 283"/>
                <a:gd name="T47" fmla="*/ 79 h 114"/>
                <a:gd name="T48" fmla="*/ 67 w 283"/>
                <a:gd name="T49" fmla="*/ 86 h 114"/>
                <a:gd name="T50" fmla="*/ 37 w 283"/>
                <a:gd name="T51" fmla="*/ 82 h 114"/>
                <a:gd name="T52" fmla="*/ 25 w 283"/>
                <a:gd name="T53" fmla="*/ 77 h 114"/>
                <a:gd name="T54" fmla="*/ 18 w 283"/>
                <a:gd name="T55" fmla="*/ 2 h 114"/>
                <a:gd name="T56" fmla="*/ 76 w 283"/>
                <a:gd name="T57" fmla="*/ 55 h 114"/>
                <a:gd name="T58" fmla="*/ 22 w 283"/>
                <a:gd name="T59" fmla="*/ 87 h 114"/>
                <a:gd name="T60" fmla="*/ 220 w 283"/>
                <a:gd name="T61" fmla="*/ 0 h 114"/>
                <a:gd name="T62" fmla="*/ 215 w 283"/>
                <a:gd name="T63" fmla="*/ 0 h 114"/>
                <a:gd name="T64" fmla="*/ 147 w 283"/>
                <a:gd name="T65" fmla="*/ 52 h 114"/>
                <a:gd name="T66" fmla="*/ 84 w 283"/>
                <a:gd name="T67" fmla="*/ 52 h 114"/>
                <a:gd name="T68" fmla="*/ 16 w 283"/>
                <a:gd name="T69" fmla="*/ 0 h 114"/>
                <a:gd name="T70" fmla="*/ 14 w 283"/>
                <a:gd name="T71" fmla="*/ 113 h 114"/>
                <a:gd name="T72" fmla="*/ 35 w 283"/>
                <a:gd name="T73" fmla="*/ 113 h 114"/>
                <a:gd name="T74" fmla="*/ 66 w 283"/>
                <a:gd name="T75" fmla="*/ 89 h 114"/>
                <a:gd name="T76" fmla="*/ 81 w 283"/>
                <a:gd name="T77" fmla="*/ 89 h 114"/>
                <a:gd name="T78" fmla="*/ 90 w 283"/>
                <a:gd name="T79" fmla="*/ 89 h 114"/>
                <a:gd name="T80" fmla="*/ 112 w 283"/>
                <a:gd name="T81" fmla="*/ 113 h 114"/>
                <a:gd name="T82" fmla="*/ 142 w 283"/>
                <a:gd name="T83" fmla="*/ 89 h 114"/>
                <a:gd name="T84" fmla="*/ 170 w 283"/>
                <a:gd name="T85" fmla="*/ 89 h 114"/>
                <a:gd name="T86" fmla="*/ 190 w 283"/>
                <a:gd name="T87" fmla="*/ 113 h 114"/>
                <a:gd name="T88" fmla="*/ 210 w 283"/>
                <a:gd name="T89" fmla="*/ 108 h 114"/>
                <a:gd name="T90" fmla="*/ 266 w 283"/>
                <a:gd name="T91" fmla="*/ 89 h 114"/>
                <a:gd name="T92" fmla="*/ 220 w 283"/>
                <a:gd name="T9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3" h="114">
                  <a:moveTo>
                    <a:pt x="281" y="87"/>
                  </a:moveTo>
                  <a:cubicBezTo>
                    <a:pt x="266" y="87"/>
                    <a:pt x="266" y="87"/>
                    <a:pt x="266" y="8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39" y="77"/>
                    <a:pt x="239" y="77"/>
                    <a:pt x="239" y="77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22" y="87"/>
                    <a:pt x="222" y="87"/>
                    <a:pt x="222" y="87"/>
                  </a:cubicBezTo>
                  <a:cubicBezTo>
                    <a:pt x="222" y="85"/>
                    <a:pt x="222" y="85"/>
                    <a:pt x="222" y="85"/>
                  </a:cubicBezTo>
                  <a:cubicBezTo>
                    <a:pt x="223" y="84"/>
                    <a:pt x="223" y="83"/>
                    <a:pt x="223" y="81"/>
                  </a:cubicBezTo>
                  <a:cubicBezTo>
                    <a:pt x="226" y="71"/>
                    <a:pt x="233" y="60"/>
                    <a:pt x="244" y="60"/>
                  </a:cubicBezTo>
                  <a:cubicBezTo>
                    <a:pt x="249" y="60"/>
                    <a:pt x="254" y="62"/>
                    <a:pt x="253" y="69"/>
                  </a:cubicBezTo>
                  <a:cubicBezTo>
                    <a:pt x="271" y="69"/>
                    <a:pt x="271" y="69"/>
                    <a:pt x="271" y="69"/>
                  </a:cubicBezTo>
                  <a:cubicBezTo>
                    <a:pt x="272" y="66"/>
                    <a:pt x="273" y="61"/>
                    <a:pt x="269" y="56"/>
                  </a:cubicBezTo>
                  <a:cubicBezTo>
                    <a:pt x="266" y="51"/>
                    <a:pt x="258" y="48"/>
                    <a:pt x="248" y="48"/>
                  </a:cubicBezTo>
                  <a:cubicBezTo>
                    <a:pt x="241" y="48"/>
                    <a:pt x="231" y="50"/>
                    <a:pt x="222" y="55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81" y="2"/>
                    <a:pt x="281" y="2"/>
                    <a:pt x="281" y="2"/>
                  </a:cubicBezTo>
                  <a:cubicBezTo>
                    <a:pt x="281" y="87"/>
                    <a:pt x="281" y="87"/>
                    <a:pt x="281" y="87"/>
                  </a:cubicBezTo>
                  <a:cubicBezTo>
                    <a:pt x="281" y="87"/>
                    <a:pt x="281" y="87"/>
                    <a:pt x="281" y="87"/>
                  </a:cubicBezTo>
                  <a:close/>
                  <a:moveTo>
                    <a:pt x="246" y="101"/>
                  </a:moveTo>
                  <a:cubicBezTo>
                    <a:pt x="243" y="102"/>
                    <a:pt x="240" y="102"/>
                    <a:pt x="237" y="102"/>
                  </a:cubicBezTo>
                  <a:cubicBezTo>
                    <a:pt x="228" y="102"/>
                    <a:pt x="222" y="98"/>
                    <a:pt x="222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6" y="101"/>
                    <a:pt x="246" y="101"/>
                    <a:pt x="246" y="101"/>
                  </a:cubicBezTo>
                  <a:cubicBezTo>
                    <a:pt x="246" y="101"/>
                    <a:pt x="246" y="101"/>
                    <a:pt x="246" y="101"/>
                  </a:cubicBezTo>
                  <a:close/>
                  <a:moveTo>
                    <a:pt x="213" y="53"/>
                  </a:moveTo>
                  <a:cubicBezTo>
                    <a:pt x="213" y="65"/>
                    <a:pt x="213" y="65"/>
                    <a:pt x="213" y="65"/>
                  </a:cubicBezTo>
                  <a:cubicBezTo>
                    <a:pt x="209" y="71"/>
                    <a:pt x="206" y="77"/>
                    <a:pt x="205" y="82"/>
                  </a:cubicBezTo>
                  <a:cubicBezTo>
                    <a:pt x="204" y="83"/>
                    <a:pt x="204" y="85"/>
                    <a:pt x="204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203" y="52"/>
                    <a:pt x="203" y="52"/>
                    <a:pt x="203" y="52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56" y="87"/>
                    <a:pt x="156" y="87"/>
                    <a:pt x="156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213" y="2"/>
                    <a:pt x="213" y="2"/>
                    <a:pt x="213" y="2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3" y="53"/>
                    <a:pt x="213" y="53"/>
                    <a:pt x="213" y="53"/>
                  </a:cubicBezTo>
                  <a:close/>
                  <a:moveTo>
                    <a:pt x="180" y="87"/>
                  </a:moveTo>
                  <a:cubicBezTo>
                    <a:pt x="171" y="87"/>
                    <a:pt x="171" y="87"/>
                    <a:pt x="171" y="87"/>
                  </a:cubicBezTo>
                  <a:cubicBezTo>
                    <a:pt x="185" y="66"/>
                    <a:pt x="185" y="66"/>
                    <a:pt x="185" y="66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7"/>
                    <a:pt x="180" y="87"/>
                    <a:pt x="180" y="87"/>
                  </a:cubicBezTo>
                  <a:close/>
                  <a:moveTo>
                    <a:pt x="145" y="52"/>
                  </a:moveTo>
                  <a:cubicBezTo>
                    <a:pt x="130" y="52"/>
                    <a:pt x="130" y="52"/>
                    <a:pt x="130" y="52"/>
                  </a:cubicBezTo>
                  <a:cubicBezTo>
                    <a:pt x="120" y="87"/>
                    <a:pt x="120" y="87"/>
                    <a:pt x="120" y="87"/>
                  </a:cubicBezTo>
                  <a:cubicBezTo>
                    <a:pt x="104" y="87"/>
                    <a:pt x="104" y="87"/>
                    <a:pt x="104" y="87"/>
                  </a:cubicBezTo>
                  <a:cubicBezTo>
                    <a:pt x="112" y="84"/>
                    <a:pt x="117" y="78"/>
                    <a:pt x="119" y="70"/>
                  </a:cubicBezTo>
                  <a:cubicBezTo>
                    <a:pt x="120" y="64"/>
                    <a:pt x="119" y="59"/>
                    <a:pt x="117" y="56"/>
                  </a:cubicBezTo>
                  <a:cubicBezTo>
                    <a:pt x="113" y="51"/>
                    <a:pt x="105" y="52"/>
                    <a:pt x="98" y="52"/>
                  </a:cubicBezTo>
                  <a:cubicBezTo>
                    <a:pt x="97" y="52"/>
                    <a:pt x="86" y="52"/>
                    <a:pt x="86" y="5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145" y="2"/>
                    <a:pt x="145" y="2"/>
                    <a:pt x="145" y="2"/>
                  </a:cubicBezTo>
                  <a:cubicBezTo>
                    <a:pt x="145" y="52"/>
                    <a:pt x="145" y="52"/>
                    <a:pt x="145" y="52"/>
                  </a:cubicBezTo>
                  <a:cubicBezTo>
                    <a:pt x="145" y="52"/>
                    <a:pt x="145" y="52"/>
                    <a:pt x="145" y="52"/>
                  </a:cubicBezTo>
                  <a:close/>
                  <a:moveTo>
                    <a:pt x="135" y="87"/>
                  </a:moveTo>
                  <a:cubicBezTo>
                    <a:pt x="141" y="65"/>
                    <a:pt x="141" y="65"/>
                    <a:pt x="141" y="65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135" y="87"/>
                    <a:pt x="135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3" y="79"/>
                  </a:moveTo>
                  <a:cubicBezTo>
                    <a:pt x="93" y="79"/>
                    <a:pt x="93" y="79"/>
                    <a:pt x="93" y="79"/>
                  </a:cubicBezTo>
                  <a:cubicBezTo>
                    <a:pt x="92" y="79"/>
                    <a:pt x="91" y="79"/>
                    <a:pt x="91" y="79"/>
                  </a:cubicBezTo>
                  <a:cubicBezTo>
                    <a:pt x="90" y="79"/>
                    <a:pt x="89" y="79"/>
                    <a:pt x="89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90" y="62"/>
                    <a:pt x="91" y="62"/>
                    <a:pt x="92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100" y="62"/>
                    <a:pt x="103" y="62"/>
                    <a:pt x="104" y="63"/>
                  </a:cubicBezTo>
                  <a:cubicBezTo>
                    <a:pt x="105" y="65"/>
                    <a:pt x="105" y="67"/>
                    <a:pt x="104" y="70"/>
                  </a:cubicBezTo>
                  <a:cubicBezTo>
                    <a:pt x="102" y="75"/>
                    <a:pt x="100" y="78"/>
                    <a:pt x="93" y="79"/>
                  </a:cubicBezTo>
                  <a:moveTo>
                    <a:pt x="76" y="55"/>
                  </a:moveTo>
                  <a:cubicBezTo>
                    <a:pt x="75" y="58"/>
                    <a:pt x="75" y="58"/>
                    <a:pt x="75" y="58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6" y="55"/>
                    <a:pt x="76" y="55"/>
                    <a:pt x="76" y="55"/>
                  </a:cubicBezTo>
                  <a:close/>
                  <a:moveTo>
                    <a:pt x="22" y="87"/>
                  </a:moveTo>
                  <a:cubicBezTo>
                    <a:pt x="22" y="87"/>
                    <a:pt x="22" y="87"/>
                    <a:pt x="22" y="87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7"/>
                    <a:pt x="22" y="87"/>
                    <a:pt x="22" y="87"/>
                  </a:cubicBezTo>
                  <a:close/>
                  <a:moveTo>
                    <a:pt x="220" y="0"/>
                  </a:moveTo>
                  <a:cubicBezTo>
                    <a:pt x="220" y="57"/>
                    <a:pt x="220" y="57"/>
                    <a:pt x="220" y="57"/>
                  </a:cubicBezTo>
                  <a:cubicBezTo>
                    <a:pt x="218" y="59"/>
                    <a:pt x="216" y="60"/>
                    <a:pt x="215" y="62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35" y="89"/>
                    <a:pt x="135" y="89"/>
                    <a:pt x="135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70" y="89"/>
                    <a:pt x="170" y="89"/>
                    <a:pt x="170" y="89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90" y="113"/>
                    <a:pt x="190" y="113"/>
                    <a:pt x="190" y="113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204" y="89"/>
                    <a:pt x="204" y="89"/>
                    <a:pt x="204" y="89"/>
                  </a:cubicBezTo>
                  <a:cubicBezTo>
                    <a:pt x="203" y="96"/>
                    <a:pt x="205" y="103"/>
                    <a:pt x="210" y="108"/>
                  </a:cubicBezTo>
                  <a:cubicBezTo>
                    <a:pt x="216" y="113"/>
                    <a:pt x="225" y="114"/>
                    <a:pt x="232" y="114"/>
                  </a:cubicBezTo>
                  <a:cubicBezTo>
                    <a:pt x="241" y="114"/>
                    <a:pt x="251" y="113"/>
                    <a:pt x="260" y="111"/>
                  </a:cubicBezTo>
                  <a:cubicBezTo>
                    <a:pt x="266" y="89"/>
                    <a:pt x="266" y="89"/>
                    <a:pt x="266" y="89"/>
                  </a:cubicBezTo>
                  <a:cubicBezTo>
                    <a:pt x="283" y="89"/>
                    <a:pt x="283" y="89"/>
                    <a:pt x="283" y="89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19">
              <a:extLst>
                <a:ext uri="{FF2B5EF4-FFF2-40B4-BE49-F238E27FC236}">
                  <a16:creationId xmlns:a16="http://schemas.microsoft.com/office/drawing/2014/main" id="{162D722E-1D64-4D54-98B6-8466501BFD3D}"/>
                </a:ext>
              </a:extLst>
            </p:cNvPr>
            <p:cNvSpPr>
              <a:spLocks noChangeAspect="1" noEditPoints="1"/>
            </p:cNvSpPr>
            <p:nvPr userDrawn="1"/>
          </p:nvSpPr>
          <p:spPr bwMode="auto">
            <a:xfrm>
              <a:off x="1008000" y="1113933"/>
              <a:ext cx="911399" cy="371311"/>
            </a:xfrm>
            <a:custGeom>
              <a:avLst/>
              <a:gdLst>
                <a:gd name="T0" fmla="*/ 269 w 283"/>
                <a:gd name="T1" fmla="*/ 77 h 114"/>
                <a:gd name="T2" fmla="*/ 222 w 283"/>
                <a:gd name="T3" fmla="*/ 87 h 114"/>
                <a:gd name="T4" fmla="*/ 244 w 283"/>
                <a:gd name="T5" fmla="*/ 60 h 114"/>
                <a:gd name="T6" fmla="*/ 269 w 283"/>
                <a:gd name="T7" fmla="*/ 56 h 114"/>
                <a:gd name="T8" fmla="*/ 222 w 283"/>
                <a:gd name="T9" fmla="*/ 2 h 114"/>
                <a:gd name="T10" fmla="*/ 281 w 283"/>
                <a:gd name="T11" fmla="*/ 87 h 114"/>
                <a:gd name="T12" fmla="*/ 222 w 283"/>
                <a:gd name="T13" fmla="*/ 89 h 114"/>
                <a:gd name="T14" fmla="*/ 246 w 283"/>
                <a:gd name="T15" fmla="*/ 101 h 114"/>
                <a:gd name="T16" fmla="*/ 205 w 283"/>
                <a:gd name="T17" fmla="*/ 82 h 114"/>
                <a:gd name="T18" fmla="*/ 203 w 283"/>
                <a:gd name="T19" fmla="*/ 52 h 114"/>
                <a:gd name="T20" fmla="*/ 154 w 283"/>
                <a:gd name="T21" fmla="*/ 87 h 114"/>
                <a:gd name="T22" fmla="*/ 213 w 283"/>
                <a:gd name="T23" fmla="*/ 53 h 114"/>
                <a:gd name="T24" fmla="*/ 171 w 283"/>
                <a:gd name="T25" fmla="*/ 87 h 114"/>
                <a:gd name="T26" fmla="*/ 180 w 283"/>
                <a:gd name="T27" fmla="*/ 87 h 114"/>
                <a:gd name="T28" fmla="*/ 120 w 283"/>
                <a:gd name="T29" fmla="*/ 87 h 114"/>
                <a:gd name="T30" fmla="*/ 117 w 283"/>
                <a:gd name="T31" fmla="*/ 56 h 114"/>
                <a:gd name="T32" fmla="*/ 86 w 283"/>
                <a:gd name="T33" fmla="*/ 2 h 114"/>
                <a:gd name="T34" fmla="*/ 145 w 283"/>
                <a:gd name="T35" fmla="*/ 52 h 114"/>
                <a:gd name="T36" fmla="*/ 142 w 283"/>
                <a:gd name="T37" fmla="*/ 87 h 114"/>
                <a:gd name="T38" fmla="*/ 93 w 283"/>
                <a:gd name="T39" fmla="*/ 79 h 114"/>
                <a:gd name="T40" fmla="*/ 89 w 283"/>
                <a:gd name="T41" fmla="*/ 79 h 114"/>
                <a:gd name="T42" fmla="*/ 87 w 283"/>
                <a:gd name="T43" fmla="*/ 69 h 114"/>
                <a:gd name="T44" fmla="*/ 95 w 283"/>
                <a:gd name="T45" fmla="*/ 62 h 114"/>
                <a:gd name="T46" fmla="*/ 93 w 283"/>
                <a:gd name="T47" fmla="*/ 79 h 114"/>
                <a:gd name="T48" fmla="*/ 67 w 283"/>
                <a:gd name="T49" fmla="*/ 86 h 114"/>
                <a:gd name="T50" fmla="*/ 37 w 283"/>
                <a:gd name="T51" fmla="*/ 82 h 114"/>
                <a:gd name="T52" fmla="*/ 25 w 283"/>
                <a:gd name="T53" fmla="*/ 77 h 114"/>
                <a:gd name="T54" fmla="*/ 18 w 283"/>
                <a:gd name="T55" fmla="*/ 2 h 114"/>
                <a:gd name="T56" fmla="*/ 76 w 283"/>
                <a:gd name="T57" fmla="*/ 55 h 114"/>
                <a:gd name="T58" fmla="*/ 22 w 283"/>
                <a:gd name="T59" fmla="*/ 87 h 114"/>
                <a:gd name="T60" fmla="*/ 220 w 283"/>
                <a:gd name="T61" fmla="*/ 0 h 114"/>
                <a:gd name="T62" fmla="*/ 215 w 283"/>
                <a:gd name="T63" fmla="*/ 0 h 114"/>
                <a:gd name="T64" fmla="*/ 147 w 283"/>
                <a:gd name="T65" fmla="*/ 52 h 114"/>
                <a:gd name="T66" fmla="*/ 84 w 283"/>
                <a:gd name="T67" fmla="*/ 52 h 114"/>
                <a:gd name="T68" fmla="*/ 16 w 283"/>
                <a:gd name="T69" fmla="*/ 0 h 114"/>
                <a:gd name="T70" fmla="*/ 14 w 283"/>
                <a:gd name="T71" fmla="*/ 113 h 114"/>
                <a:gd name="T72" fmla="*/ 35 w 283"/>
                <a:gd name="T73" fmla="*/ 113 h 114"/>
                <a:gd name="T74" fmla="*/ 66 w 283"/>
                <a:gd name="T75" fmla="*/ 89 h 114"/>
                <a:gd name="T76" fmla="*/ 81 w 283"/>
                <a:gd name="T77" fmla="*/ 89 h 114"/>
                <a:gd name="T78" fmla="*/ 90 w 283"/>
                <a:gd name="T79" fmla="*/ 89 h 114"/>
                <a:gd name="T80" fmla="*/ 112 w 283"/>
                <a:gd name="T81" fmla="*/ 113 h 114"/>
                <a:gd name="T82" fmla="*/ 142 w 283"/>
                <a:gd name="T83" fmla="*/ 89 h 114"/>
                <a:gd name="T84" fmla="*/ 170 w 283"/>
                <a:gd name="T85" fmla="*/ 89 h 114"/>
                <a:gd name="T86" fmla="*/ 190 w 283"/>
                <a:gd name="T87" fmla="*/ 113 h 114"/>
                <a:gd name="T88" fmla="*/ 210 w 283"/>
                <a:gd name="T89" fmla="*/ 108 h 114"/>
                <a:gd name="T90" fmla="*/ 266 w 283"/>
                <a:gd name="T91" fmla="*/ 89 h 114"/>
                <a:gd name="T92" fmla="*/ 220 w 283"/>
                <a:gd name="T9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3" h="114">
                  <a:moveTo>
                    <a:pt x="281" y="87"/>
                  </a:moveTo>
                  <a:cubicBezTo>
                    <a:pt x="266" y="87"/>
                    <a:pt x="266" y="87"/>
                    <a:pt x="266" y="8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39" y="77"/>
                    <a:pt x="239" y="77"/>
                    <a:pt x="239" y="77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22" y="87"/>
                    <a:pt x="222" y="87"/>
                    <a:pt x="222" y="87"/>
                  </a:cubicBezTo>
                  <a:cubicBezTo>
                    <a:pt x="222" y="85"/>
                    <a:pt x="222" y="85"/>
                    <a:pt x="222" y="85"/>
                  </a:cubicBezTo>
                  <a:cubicBezTo>
                    <a:pt x="223" y="84"/>
                    <a:pt x="223" y="83"/>
                    <a:pt x="223" y="81"/>
                  </a:cubicBezTo>
                  <a:cubicBezTo>
                    <a:pt x="226" y="71"/>
                    <a:pt x="233" y="60"/>
                    <a:pt x="244" y="60"/>
                  </a:cubicBezTo>
                  <a:cubicBezTo>
                    <a:pt x="249" y="60"/>
                    <a:pt x="254" y="62"/>
                    <a:pt x="253" y="69"/>
                  </a:cubicBezTo>
                  <a:cubicBezTo>
                    <a:pt x="271" y="69"/>
                    <a:pt x="271" y="69"/>
                    <a:pt x="271" y="69"/>
                  </a:cubicBezTo>
                  <a:cubicBezTo>
                    <a:pt x="272" y="66"/>
                    <a:pt x="273" y="61"/>
                    <a:pt x="269" y="56"/>
                  </a:cubicBezTo>
                  <a:cubicBezTo>
                    <a:pt x="266" y="51"/>
                    <a:pt x="258" y="48"/>
                    <a:pt x="248" y="48"/>
                  </a:cubicBezTo>
                  <a:cubicBezTo>
                    <a:pt x="241" y="48"/>
                    <a:pt x="231" y="50"/>
                    <a:pt x="222" y="55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81" y="2"/>
                    <a:pt x="281" y="2"/>
                    <a:pt x="281" y="2"/>
                  </a:cubicBezTo>
                  <a:cubicBezTo>
                    <a:pt x="281" y="87"/>
                    <a:pt x="281" y="87"/>
                    <a:pt x="281" y="87"/>
                  </a:cubicBezTo>
                  <a:cubicBezTo>
                    <a:pt x="281" y="87"/>
                    <a:pt x="281" y="87"/>
                    <a:pt x="281" y="87"/>
                  </a:cubicBezTo>
                  <a:close/>
                  <a:moveTo>
                    <a:pt x="246" y="101"/>
                  </a:moveTo>
                  <a:cubicBezTo>
                    <a:pt x="243" y="102"/>
                    <a:pt x="240" y="102"/>
                    <a:pt x="237" y="102"/>
                  </a:cubicBezTo>
                  <a:cubicBezTo>
                    <a:pt x="228" y="102"/>
                    <a:pt x="222" y="98"/>
                    <a:pt x="222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6" y="101"/>
                    <a:pt x="246" y="101"/>
                    <a:pt x="246" y="101"/>
                  </a:cubicBezTo>
                  <a:cubicBezTo>
                    <a:pt x="246" y="101"/>
                    <a:pt x="246" y="101"/>
                    <a:pt x="246" y="101"/>
                  </a:cubicBezTo>
                  <a:close/>
                  <a:moveTo>
                    <a:pt x="213" y="53"/>
                  </a:moveTo>
                  <a:cubicBezTo>
                    <a:pt x="213" y="65"/>
                    <a:pt x="213" y="65"/>
                    <a:pt x="213" y="65"/>
                  </a:cubicBezTo>
                  <a:cubicBezTo>
                    <a:pt x="209" y="71"/>
                    <a:pt x="206" y="77"/>
                    <a:pt x="205" y="82"/>
                  </a:cubicBezTo>
                  <a:cubicBezTo>
                    <a:pt x="204" y="83"/>
                    <a:pt x="204" y="85"/>
                    <a:pt x="204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203" y="52"/>
                    <a:pt x="203" y="52"/>
                    <a:pt x="203" y="52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56" y="87"/>
                    <a:pt x="156" y="87"/>
                    <a:pt x="156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213" y="2"/>
                    <a:pt x="213" y="2"/>
                    <a:pt x="213" y="2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3" y="53"/>
                    <a:pt x="213" y="53"/>
                    <a:pt x="213" y="53"/>
                  </a:cubicBezTo>
                  <a:close/>
                  <a:moveTo>
                    <a:pt x="180" y="87"/>
                  </a:moveTo>
                  <a:cubicBezTo>
                    <a:pt x="171" y="87"/>
                    <a:pt x="171" y="87"/>
                    <a:pt x="171" y="87"/>
                  </a:cubicBezTo>
                  <a:cubicBezTo>
                    <a:pt x="185" y="66"/>
                    <a:pt x="185" y="66"/>
                    <a:pt x="185" y="66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7"/>
                    <a:pt x="180" y="87"/>
                    <a:pt x="180" y="87"/>
                  </a:cubicBezTo>
                  <a:close/>
                  <a:moveTo>
                    <a:pt x="145" y="52"/>
                  </a:moveTo>
                  <a:cubicBezTo>
                    <a:pt x="130" y="52"/>
                    <a:pt x="130" y="52"/>
                    <a:pt x="130" y="52"/>
                  </a:cubicBezTo>
                  <a:cubicBezTo>
                    <a:pt x="120" y="87"/>
                    <a:pt x="120" y="87"/>
                    <a:pt x="120" y="87"/>
                  </a:cubicBezTo>
                  <a:cubicBezTo>
                    <a:pt x="104" y="87"/>
                    <a:pt x="104" y="87"/>
                    <a:pt x="104" y="87"/>
                  </a:cubicBezTo>
                  <a:cubicBezTo>
                    <a:pt x="112" y="84"/>
                    <a:pt x="117" y="78"/>
                    <a:pt x="119" y="70"/>
                  </a:cubicBezTo>
                  <a:cubicBezTo>
                    <a:pt x="120" y="64"/>
                    <a:pt x="119" y="59"/>
                    <a:pt x="117" y="56"/>
                  </a:cubicBezTo>
                  <a:cubicBezTo>
                    <a:pt x="113" y="51"/>
                    <a:pt x="105" y="52"/>
                    <a:pt x="98" y="52"/>
                  </a:cubicBezTo>
                  <a:cubicBezTo>
                    <a:pt x="97" y="52"/>
                    <a:pt x="86" y="52"/>
                    <a:pt x="86" y="5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145" y="2"/>
                    <a:pt x="145" y="2"/>
                    <a:pt x="145" y="2"/>
                  </a:cubicBezTo>
                  <a:cubicBezTo>
                    <a:pt x="145" y="52"/>
                    <a:pt x="145" y="52"/>
                    <a:pt x="145" y="52"/>
                  </a:cubicBezTo>
                  <a:cubicBezTo>
                    <a:pt x="145" y="52"/>
                    <a:pt x="145" y="52"/>
                    <a:pt x="145" y="52"/>
                  </a:cubicBezTo>
                  <a:close/>
                  <a:moveTo>
                    <a:pt x="135" y="87"/>
                  </a:moveTo>
                  <a:cubicBezTo>
                    <a:pt x="141" y="65"/>
                    <a:pt x="141" y="65"/>
                    <a:pt x="141" y="65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135" y="87"/>
                    <a:pt x="135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3" y="79"/>
                  </a:moveTo>
                  <a:cubicBezTo>
                    <a:pt x="93" y="79"/>
                    <a:pt x="93" y="79"/>
                    <a:pt x="93" y="79"/>
                  </a:cubicBezTo>
                  <a:cubicBezTo>
                    <a:pt x="92" y="79"/>
                    <a:pt x="91" y="79"/>
                    <a:pt x="91" y="79"/>
                  </a:cubicBezTo>
                  <a:cubicBezTo>
                    <a:pt x="90" y="79"/>
                    <a:pt x="89" y="79"/>
                    <a:pt x="89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90" y="62"/>
                    <a:pt x="91" y="62"/>
                    <a:pt x="92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100" y="62"/>
                    <a:pt x="103" y="62"/>
                    <a:pt x="104" y="63"/>
                  </a:cubicBezTo>
                  <a:cubicBezTo>
                    <a:pt x="105" y="65"/>
                    <a:pt x="105" y="67"/>
                    <a:pt x="104" y="70"/>
                  </a:cubicBezTo>
                  <a:cubicBezTo>
                    <a:pt x="102" y="75"/>
                    <a:pt x="100" y="78"/>
                    <a:pt x="93" y="79"/>
                  </a:cubicBezTo>
                  <a:moveTo>
                    <a:pt x="76" y="55"/>
                  </a:moveTo>
                  <a:cubicBezTo>
                    <a:pt x="75" y="58"/>
                    <a:pt x="75" y="58"/>
                    <a:pt x="75" y="58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6" y="55"/>
                    <a:pt x="76" y="55"/>
                    <a:pt x="76" y="55"/>
                  </a:cubicBezTo>
                  <a:close/>
                  <a:moveTo>
                    <a:pt x="22" y="87"/>
                  </a:moveTo>
                  <a:cubicBezTo>
                    <a:pt x="22" y="87"/>
                    <a:pt x="22" y="87"/>
                    <a:pt x="22" y="87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7"/>
                    <a:pt x="22" y="87"/>
                    <a:pt x="22" y="87"/>
                  </a:cubicBezTo>
                  <a:close/>
                  <a:moveTo>
                    <a:pt x="220" y="0"/>
                  </a:moveTo>
                  <a:cubicBezTo>
                    <a:pt x="220" y="57"/>
                    <a:pt x="220" y="57"/>
                    <a:pt x="220" y="57"/>
                  </a:cubicBezTo>
                  <a:cubicBezTo>
                    <a:pt x="218" y="59"/>
                    <a:pt x="216" y="60"/>
                    <a:pt x="215" y="62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35" y="89"/>
                    <a:pt x="135" y="89"/>
                    <a:pt x="135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70" y="89"/>
                    <a:pt x="170" y="89"/>
                    <a:pt x="170" y="89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90" y="113"/>
                    <a:pt x="190" y="113"/>
                    <a:pt x="190" y="113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204" y="89"/>
                    <a:pt x="204" y="89"/>
                    <a:pt x="204" y="89"/>
                  </a:cubicBezTo>
                  <a:cubicBezTo>
                    <a:pt x="203" y="96"/>
                    <a:pt x="205" y="103"/>
                    <a:pt x="210" y="108"/>
                  </a:cubicBezTo>
                  <a:cubicBezTo>
                    <a:pt x="216" y="113"/>
                    <a:pt x="225" y="114"/>
                    <a:pt x="232" y="114"/>
                  </a:cubicBezTo>
                  <a:cubicBezTo>
                    <a:pt x="241" y="114"/>
                    <a:pt x="251" y="113"/>
                    <a:pt x="260" y="111"/>
                  </a:cubicBezTo>
                  <a:cubicBezTo>
                    <a:pt x="266" y="89"/>
                    <a:pt x="266" y="89"/>
                    <a:pt x="266" y="89"/>
                  </a:cubicBezTo>
                  <a:cubicBezTo>
                    <a:pt x="283" y="89"/>
                    <a:pt x="283" y="89"/>
                    <a:pt x="283" y="89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06" name="Text Placeholder 3">
            <a:extLst>
              <a:ext uri="{FF2B5EF4-FFF2-40B4-BE49-F238E27FC236}">
                <a16:creationId xmlns:a16="http://schemas.microsoft.com/office/drawing/2014/main" id="{E9A5689E-A0AC-4126-A5A7-5CD8528C6C2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95363" y="3900859"/>
            <a:ext cx="3229510" cy="810000"/>
          </a:xfrm>
          <a:ln w="3175">
            <a:noFill/>
            <a:prstDash val="lgDash"/>
          </a:ln>
        </p:spPr>
        <p:txBody>
          <a:bodyPr wrap="square" anchor="b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95363" y="1330325"/>
            <a:ext cx="5872162" cy="3950972"/>
          </a:xfrm>
          <a:noFill/>
          <a:ln w="3175">
            <a:noFill/>
            <a:prstDash val="lgDash"/>
          </a:ln>
        </p:spPr>
        <p:txBody>
          <a:bodyPr lIns="0" tIns="0" rIns="0" bIns="0" anchor="t" anchorCtr="0">
            <a:noAutofit/>
          </a:bodyPr>
          <a:lstStyle>
            <a:lvl1pPr algn="l">
              <a:defRPr sz="6600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Title slide text only</a:t>
            </a:r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78DFFAD0-690D-40FA-92E3-26DD5F2CF7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8476" y="371311"/>
            <a:ext cx="914400" cy="36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554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eft Horizontal Window Image_KPMG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00E6EA-7AA4-4C98-8E47-F5F83446E051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998477" y="1468380"/>
            <a:ext cx="5885053" cy="4087973"/>
          </a:xfrm>
          <a:solidFill>
            <a:schemeClr val="accent1"/>
          </a:solidFill>
        </p:spPr>
        <p:txBody>
          <a:bodyPr anchor="ctr"/>
          <a:lstStyle>
            <a:lvl1pPr algn="ctr">
              <a:defRPr sz="1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642337" y="1468380"/>
            <a:ext cx="3551186" cy="3098109"/>
          </a:xfrm>
          <a:noFill/>
          <a:ln w="3175">
            <a:noFill/>
            <a:prstDash val="lgDash"/>
          </a:ln>
        </p:spPr>
        <p:txBody>
          <a:bodyPr lIns="0" tIns="0" rIns="0" bIns="0" anchor="t" anchorCtr="0">
            <a:noAutofit/>
          </a:bodyPr>
          <a:lstStyle>
            <a:lvl1pPr algn="l">
              <a:defRPr sz="660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slide text only</a:t>
            </a:r>
            <a:endParaRPr lang="en-US" dirty="0"/>
          </a:p>
        </p:txBody>
      </p:sp>
      <p:sp>
        <p:nvSpPr>
          <p:cNvPr id="5" name="Freeform 19">
            <a:extLst>
              <a:ext uri="{FF2B5EF4-FFF2-40B4-BE49-F238E27FC236}">
                <a16:creationId xmlns:a16="http://schemas.microsoft.com/office/drawing/2014/main" id="{EEC5B735-00AD-41B9-A513-0F7783FFBE36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648627" y="1129527"/>
            <a:ext cx="911399" cy="371311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C5CCCCF1-8E34-4341-A6C5-97CC39680E55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648627" y="1872149"/>
            <a:ext cx="911399" cy="371311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Text Placeholder 3"/>
          <p:cNvSpPr>
            <a:spLocks noGrp="1"/>
          </p:cNvSpPr>
          <p:nvPr userDrawn="1">
            <p:ph type="body" sz="quarter" idx="11"/>
          </p:nvPr>
        </p:nvSpPr>
        <p:spPr>
          <a:xfrm>
            <a:off x="7648628" y="4746353"/>
            <a:ext cx="3551186" cy="810000"/>
          </a:xfrm>
          <a:ln w="3175">
            <a:noFill/>
            <a:prstDash val="lgDash"/>
          </a:ln>
        </p:spPr>
        <p:txBody>
          <a:bodyPr wrap="square" anchor="b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3430CE4-5B69-4517-8F25-A3A23061EE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47346" y="371311"/>
            <a:ext cx="914400" cy="36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4479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98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eft Vertical Window Image_KPMG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3">
            <a:extLst>
              <a:ext uri="{FF2B5EF4-FFF2-40B4-BE49-F238E27FC236}">
                <a16:creationId xmlns:a16="http://schemas.microsoft.com/office/drawing/2014/main" id="{445BA5F7-F13B-4C20-B0E0-112E55400EE4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998477" y="371311"/>
            <a:ext cx="3727618" cy="5392264"/>
          </a:xfrm>
          <a:solidFill>
            <a:schemeClr val="accent1"/>
          </a:solidFill>
        </p:spPr>
        <p:txBody>
          <a:bodyPr vert="horz" lIns="0" tIns="0" rIns="0" bIns="0" rtlCol="0" anchor="ctr" anchorCtr="0">
            <a:noAutofit/>
          </a:bodyPr>
          <a:lstStyle>
            <a:lvl1pPr>
              <a:defRPr lang="en-GB" sz="1000" b="0">
                <a:solidFill>
                  <a:schemeClr val="bg1"/>
                </a:solidFill>
              </a:defRPr>
            </a:lvl1pPr>
          </a:lstStyle>
          <a:p>
            <a:pPr lvl="0" algn="ctr"/>
            <a:r>
              <a:rPr lang="en-US"/>
              <a:t>Click icon to add picture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89910" y="1453783"/>
            <a:ext cx="5301922" cy="3446223"/>
          </a:xfrm>
          <a:noFill/>
          <a:ln w="3175">
            <a:noFill/>
            <a:prstDash val="lgDash"/>
          </a:ln>
        </p:spPr>
        <p:txBody>
          <a:bodyPr lIns="0" tIns="0" rIns="0" bIns="0" anchor="t" anchorCtr="0">
            <a:noAutofit/>
          </a:bodyPr>
          <a:lstStyle>
            <a:lvl1pPr algn="l">
              <a:defRPr sz="660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slide text only</a:t>
            </a:r>
            <a:endParaRPr lang="en-US" dirty="0"/>
          </a:p>
        </p:txBody>
      </p:sp>
      <p:sp>
        <p:nvSpPr>
          <p:cNvPr id="5" name="Freeform 19">
            <a:extLst>
              <a:ext uri="{FF2B5EF4-FFF2-40B4-BE49-F238E27FC236}">
                <a16:creationId xmlns:a16="http://schemas.microsoft.com/office/drawing/2014/main" id="{EEC5B735-00AD-41B9-A513-0F7783FFBE36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4729193" y="614966"/>
            <a:ext cx="911399" cy="371311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Text Placeholder 3"/>
          <p:cNvSpPr>
            <a:spLocks noGrp="1"/>
          </p:cNvSpPr>
          <p:nvPr userDrawn="1">
            <p:ph type="body" sz="quarter" idx="11"/>
          </p:nvPr>
        </p:nvSpPr>
        <p:spPr>
          <a:xfrm>
            <a:off x="5489910" y="4953575"/>
            <a:ext cx="5301922" cy="810000"/>
          </a:xfrm>
          <a:ln w="3175">
            <a:noFill/>
            <a:prstDash val="lgDash"/>
          </a:ln>
        </p:spPr>
        <p:txBody>
          <a:bodyPr wrap="square" anchor="b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3FEB65A9-A8F4-40C5-AC08-82132F1B1B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91560" y="371311"/>
            <a:ext cx="914400" cy="36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815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Right Horizontal Window Image_Cobalt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9">
            <a:extLst>
              <a:ext uri="{FF2B5EF4-FFF2-40B4-BE49-F238E27FC236}">
                <a16:creationId xmlns:a16="http://schemas.microsoft.com/office/drawing/2014/main" id="{EEC5B735-00AD-41B9-A513-0F7783FFBE36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998476" y="1129527"/>
            <a:ext cx="911399" cy="371311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C5CCCCF1-8E34-4341-A6C5-97CC39680E55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998476" y="1872149"/>
            <a:ext cx="911399" cy="371311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28" name="Picture Placeholder 3">
            <a:extLst>
              <a:ext uri="{FF2B5EF4-FFF2-40B4-BE49-F238E27FC236}">
                <a16:creationId xmlns:a16="http://schemas.microsoft.com/office/drawing/2014/main" id="{1D0B9D96-907F-4E37-B5A7-830AD095F223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4915965" y="1456388"/>
            <a:ext cx="6283848" cy="4364991"/>
          </a:xfrm>
          <a:solidFill>
            <a:schemeClr val="accent2"/>
          </a:solidFill>
        </p:spPr>
        <p:txBody>
          <a:bodyPr vert="horz" lIns="0" tIns="0" rIns="0" bIns="0" rtlCol="0" anchor="ctr" anchorCtr="0">
            <a:noAutofit/>
          </a:bodyPr>
          <a:lstStyle>
            <a:lvl1pPr>
              <a:defRPr lang="en-GB" sz="1000" b="0">
                <a:solidFill>
                  <a:schemeClr val="bg1"/>
                </a:solidFill>
              </a:defRPr>
            </a:lvl1pPr>
          </a:lstStyle>
          <a:p>
            <a:pPr lvl="0" algn="ctr"/>
            <a:r>
              <a:rPr lang="en-US"/>
              <a:t>Click icon to add picture</a:t>
            </a:r>
            <a:endParaRPr lang="en-GB"/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E8E14845-BB2E-4EA2-8CBD-F35A520E366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98478" y="1456388"/>
            <a:ext cx="3174866" cy="3427743"/>
          </a:xfrm>
          <a:noFill/>
          <a:ln w="3175">
            <a:noFill/>
            <a:prstDash val="lgDash"/>
          </a:ln>
        </p:spPr>
        <p:txBody>
          <a:bodyPr lIns="0" tIns="0" rIns="0" bIns="0" anchor="t" anchorCtr="0">
            <a:noAutofit/>
          </a:bodyPr>
          <a:lstStyle>
            <a:lvl1pPr algn="l">
              <a:defRPr sz="660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slide text only</a:t>
            </a:r>
            <a:endParaRPr lang="en-US" dirty="0"/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423222F2-0E39-45E4-8918-49125CD7C1E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98478" y="5007010"/>
            <a:ext cx="3174866" cy="810000"/>
          </a:xfrm>
          <a:ln w="3175">
            <a:noFill/>
            <a:prstDash val="lgDash"/>
          </a:ln>
        </p:spPr>
        <p:txBody>
          <a:bodyPr wrap="square" anchor="b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23EE304-3FCA-4CF8-84B4-178F6B5C57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8476" y="371311"/>
            <a:ext cx="914400" cy="36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844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Right Vertical Window Image_Cobalt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98478" y="1456388"/>
            <a:ext cx="5249471" cy="3442681"/>
          </a:xfrm>
          <a:noFill/>
          <a:ln w="3175">
            <a:noFill/>
            <a:prstDash val="lgDash"/>
          </a:ln>
        </p:spPr>
        <p:txBody>
          <a:bodyPr lIns="0" tIns="0" rIns="0" bIns="0" anchor="t" anchorCtr="0">
            <a:noAutofit/>
          </a:bodyPr>
          <a:lstStyle>
            <a:lvl1pPr algn="l">
              <a:defRPr sz="660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slide text only</a:t>
            </a:r>
            <a:endParaRPr lang="en-US" dirty="0"/>
          </a:p>
        </p:txBody>
      </p:sp>
      <p:sp>
        <p:nvSpPr>
          <p:cNvPr id="5" name="Freeform 19">
            <a:extLst>
              <a:ext uri="{FF2B5EF4-FFF2-40B4-BE49-F238E27FC236}">
                <a16:creationId xmlns:a16="http://schemas.microsoft.com/office/drawing/2014/main" id="{EEC5B735-00AD-41B9-A513-0F7783FFBE36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998476" y="614966"/>
            <a:ext cx="911399" cy="371311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C5CCCCF1-8E34-4341-A6C5-97CC39680E55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998476" y="1357588"/>
            <a:ext cx="911399" cy="371311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Text Placeholder 3"/>
          <p:cNvSpPr>
            <a:spLocks noGrp="1"/>
          </p:cNvSpPr>
          <p:nvPr userDrawn="1">
            <p:ph type="body" sz="quarter" idx="11"/>
          </p:nvPr>
        </p:nvSpPr>
        <p:spPr>
          <a:xfrm>
            <a:off x="998478" y="5007009"/>
            <a:ext cx="5249471" cy="810000"/>
          </a:xfrm>
          <a:ln w="3175">
            <a:noFill/>
            <a:prstDash val="lgDash"/>
          </a:ln>
        </p:spPr>
        <p:txBody>
          <a:bodyPr wrap="square" anchor="b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8" name="Picture Placeholder 3">
            <a:extLst>
              <a:ext uri="{FF2B5EF4-FFF2-40B4-BE49-F238E27FC236}">
                <a16:creationId xmlns:a16="http://schemas.microsoft.com/office/drawing/2014/main" id="{13BD1F9C-C7CA-4162-BCD4-0E8701D30076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7428967" y="371311"/>
            <a:ext cx="3764557" cy="5445698"/>
          </a:xfrm>
          <a:solidFill>
            <a:schemeClr val="accent2"/>
          </a:solidFill>
        </p:spPr>
        <p:txBody>
          <a:bodyPr vert="horz" lIns="0" tIns="0" rIns="0" bIns="0" rtlCol="0" anchor="ctr" anchorCtr="0">
            <a:noAutofit/>
          </a:bodyPr>
          <a:lstStyle>
            <a:lvl1pPr>
              <a:defRPr lang="en-GB" sz="1000" b="0">
                <a:solidFill>
                  <a:schemeClr val="bg1"/>
                </a:solidFill>
              </a:defRPr>
            </a:lvl1pPr>
          </a:lstStyle>
          <a:p>
            <a:pPr lvl="0" algn="ctr"/>
            <a:r>
              <a:rPr lang="en-US"/>
              <a:t>Click icon to add picture</a:t>
            </a:r>
            <a:endParaRPr lang="en-GB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A9325F0-DADC-43A7-A4FF-97033BB220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8476" y="371311"/>
            <a:ext cx="914400" cy="36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185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533821-7F6E-47FF-89CD-D057DAFB6B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8338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5364" y="431800"/>
            <a:ext cx="10204450" cy="533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5362" y="1330325"/>
            <a:ext cx="10200683" cy="4546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9" name="Shape 8"/>
          <p:cNvSpPr txBox="1">
            <a:spLocks/>
          </p:cNvSpPr>
          <p:nvPr userDrawn="1"/>
        </p:nvSpPr>
        <p:spPr>
          <a:xfrm>
            <a:off x="10946607" y="6266997"/>
            <a:ext cx="242486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GB" sz="1000" smtClean="0">
                <a:solidFill>
                  <a:schemeClr val="accent2"/>
                </a:solidFill>
                <a:latin typeface="+mn-lt"/>
                <a:ea typeface="Arial"/>
                <a:cs typeface="Arial" panose="020B0604020202020204" pitchFamily="34" charset="0"/>
              </a:rPr>
              <a:pPr algn="r"/>
              <a:t>‹#›</a:t>
            </a:fld>
            <a:endParaRPr lang="en-GB" sz="1000" dirty="0">
              <a:solidFill>
                <a:schemeClr val="accent2"/>
              </a:solidFill>
              <a:latin typeface="+mn-lt"/>
              <a:ea typeface="Arial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>
            <p:custDataLst>
              <p:tags r:id="rId45"/>
            </p:custDataLst>
          </p:nvPr>
        </p:nvSpPr>
        <p:spPr>
          <a:xfrm>
            <a:off x="8967794" y="6295536"/>
            <a:ext cx="186620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b="0" kern="1200" noProof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Статус документа: Конфиденциально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024B3B3-3138-44BB-8DDD-6BDCEF24DEDC}"/>
              </a:ext>
            </a:extLst>
          </p:cNvPr>
          <p:cNvCxnSpPr/>
          <p:nvPr userDrawn="1"/>
        </p:nvCxnSpPr>
        <p:spPr>
          <a:xfrm>
            <a:off x="10928548" y="6266997"/>
            <a:ext cx="0" cy="149412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Graphic 8">
            <a:extLst>
              <a:ext uri="{FF2B5EF4-FFF2-40B4-BE49-F238E27FC236}">
                <a16:creationId xmlns:a16="http://schemas.microsoft.com/office/drawing/2014/main" id="{9AC77B96-D96C-4FA2-858B-DEE0A3A7B7B6}"/>
              </a:ext>
            </a:extLst>
          </p:cNvPr>
          <p:cNvSpPr/>
          <p:nvPr/>
        </p:nvSpPr>
        <p:spPr>
          <a:xfrm>
            <a:off x="1003200" y="6266996"/>
            <a:ext cx="484832" cy="194706"/>
          </a:xfrm>
          <a:custGeom>
            <a:avLst/>
            <a:gdLst>
              <a:gd name="connsiteX0" fmla="*/ 480938 w 484832"/>
              <a:gd name="connsiteY0" fmla="*/ 148130 h 194706"/>
              <a:gd name="connsiteX1" fmla="*/ 455744 w 484832"/>
              <a:gd name="connsiteY1" fmla="*/ 148130 h 194706"/>
              <a:gd name="connsiteX2" fmla="*/ 459917 w 484832"/>
              <a:gd name="connsiteY2" fmla="*/ 131488 h 194706"/>
              <a:gd name="connsiteX3" fmla="*/ 409445 w 484832"/>
              <a:gd name="connsiteY3" fmla="*/ 131488 h 194706"/>
              <a:gd name="connsiteX4" fmla="*/ 405289 w 484832"/>
              <a:gd name="connsiteY4" fmla="*/ 148130 h 194706"/>
              <a:gd name="connsiteX5" fmla="*/ 380916 w 484832"/>
              <a:gd name="connsiteY5" fmla="*/ 148130 h 194706"/>
              <a:gd name="connsiteX6" fmla="*/ 380916 w 484832"/>
              <a:gd name="connsiteY6" fmla="*/ 144709 h 194706"/>
              <a:gd name="connsiteX7" fmla="*/ 382079 w 484832"/>
              <a:gd name="connsiteY7" fmla="*/ 138775 h 194706"/>
              <a:gd name="connsiteX8" fmla="*/ 418715 w 484832"/>
              <a:gd name="connsiteY8" fmla="*/ 103062 h 194706"/>
              <a:gd name="connsiteX9" fmla="*/ 433698 w 484832"/>
              <a:gd name="connsiteY9" fmla="*/ 117292 h 194706"/>
              <a:gd name="connsiteX10" fmla="*/ 463732 w 484832"/>
              <a:gd name="connsiteY10" fmla="*/ 117292 h 194706"/>
              <a:gd name="connsiteX11" fmla="*/ 461234 w 484832"/>
              <a:gd name="connsiteY11" fmla="*/ 95058 h 194706"/>
              <a:gd name="connsiteX12" fmla="*/ 425214 w 484832"/>
              <a:gd name="connsiteY12" fmla="*/ 82641 h 194706"/>
              <a:gd name="connsiteX13" fmla="*/ 380916 w 484832"/>
              <a:gd name="connsiteY13" fmla="*/ 94357 h 194706"/>
              <a:gd name="connsiteX14" fmla="*/ 380916 w 484832"/>
              <a:gd name="connsiteY14" fmla="*/ 3708 h 194706"/>
              <a:gd name="connsiteX15" fmla="*/ 480938 w 484832"/>
              <a:gd name="connsiteY15" fmla="*/ 3708 h 194706"/>
              <a:gd name="connsiteX16" fmla="*/ 421914 w 484832"/>
              <a:gd name="connsiteY16" fmla="*/ 172537 h 194706"/>
              <a:gd name="connsiteX17" fmla="*/ 405101 w 484832"/>
              <a:gd name="connsiteY17" fmla="*/ 174247 h 194706"/>
              <a:gd name="connsiteX18" fmla="*/ 380438 w 484832"/>
              <a:gd name="connsiteY18" fmla="*/ 151910 h 194706"/>
              <a:gd name="connsiteX19" fmla="*/ 427027 w 484832"/>
              <a:gd name="connsiteY19" fmla="*/ 151910 h 194706"/>
              <a:gd name="connsiteX20" fmla="*/ 364275 w 484832"/>
              <a:gd name="connsiteY20" fmla="*/ 90064 h 194706"/>
              <a:gd name="connsiteX21" fmla="*/ 364275 w 484832"/>
              <a:gd name="connsiteY21" fmla="*/ 110759 h 194706"/>
              <a:gd name="connsiteX22" fmla="*/ 350951 w 484832"/>
              <a:gd name="connsiteY22" fmla="*/ 139390 h 194706"/>
              <a:gd name="connsiteX23" fmla="*/ 349360 w 484832"/>
              <a:gd name="connsiteY23" fmla="*/ 148130 h 194706"/>
              <a:gd name="connsiteX24" fmla="*/ 334669 w 484832"/>
              <a:gd name="connsiteY24" fmla="*/ 148130 h 194706"/>
              <a:gd name="connsiteX25" fmla="*/ 347223 w 484832"/>
              <a:gd name="connsiteY25" fmla="*/ 88524 h 194706"/>
              <a:gd name="connsiteX26" fmla="*/ 304943 w 484832"/>
              <a:gd name="connsiteY26" fmla="*/ 88524 h 194706"/>
              <a:gd name="connsiteX27" fmla="*/ 267110 w 484832"/>
              <a:gd name="connsiteY27" fmla="*/ 148164 h 194706"/>
              <a:gd name="connsiteX28" fmla="*/ 264339 w 484832"/>
              <a:gd name="connsiteY28" fmla="*/ 148164 h 194706"/>
              <a:gd name="connsiteX29" fmla="*/ 264339 w 484832"/>
              <a:gd name="connsiteY29" fmla="*/ 3759 h 194706"/>
              <a:gd name="connsiteX30" fmla="*/ 364326 w 484832"/>
              <a:gd name="connsiteY30" fmla="*/ 3759 h 194706"/>
              <a:gd name="connsiteX31" fmla="*/ 308449 w 484832"/>
              <a:gd name="connsiteY31" fmla="*/ 148130 h 194706"/>
              <a:gd name="connsiteX32" fmla="*/ 293398 w 484832"/>
              <a:gd name="connsiteY32" fmla="*/ 148130 h 194706"/>
              <a:gd name="connsiteX33" fmla="*/ 316163 w 484832"/>
              <a:gd name="connsiteY33" fmla="*/ 112315 h 194706"/>
              <a:gd name="connsiteX34" fmla="*/ 247731 w 484832"/>
              <a:gd name="connsiteY34" fmla="*/ 88388 h 194706"/>
              <a:gd name="connsiteX35" fmla="*/ 222709 w 484832"/>
              <a:gd name="connsiteY35" fmla="*/ 88388 h 194706"/>
              <a:gd name="connsiteX36" fmla="*/ 205606 w 484832"/>
              <a:gd name="connsiteY36" fmla="*/ 148130 h 194706"/>
              <a:gd name="connsiteX37" fmla="*/ 179027 w 484832"/>
              <a:gd name="connsiteY37" fmla="*/ 148130 h 194706"/>
              <a:gd name="connsiteX38" fmla="*/ 203314 w 484832"/>
              <a:gd name="connsiteY38" fmla="*/ 119413 h 194706"/>
              <a:gd name="connsiteX39" fmla="*/ 199893 w 484832"/>
              <a:gd name="connsiteY39" fmla="*/ 95725 h 194706"/>
              <a:gd name="connsiteX40" fmla="*/ 167653 w 484832"/>
              <a:gd name="connsiteY40" fmla="*/ 88353 h 194706"/>
              <a:gd name="connsiteX41" fmla="*/ 147796 w 484832"/>
              <a:gd name="connsiteY41" fmla="*/ 88353 h 194706"/>
              <a:gd name="connsiteX42" fmla="*/ 147796 w 484832"/>
              <a:gd name="connsiteY42" fmla="*/ 3759 h 194706"/>
              <a:gd name="connsiteX43" fmla="*/ 247697 w 484832"/>
              <a:gd name="connsiteY43" fmla="*/ 3759 h 194706"/>
              <a:gd name="connsiteX44" fmla="*/ 231740 w 484832"/>
              <a:gd name="connsiteY44" fmla="*/ 148130 h 194706"/>
              <a:gd name="connsiteX45" fmla="*/ 242258 w 484832"/>
              <a:gd name="connsiteY45" fmla="*/ 110759 h 194706"/>
              <a:gd name="connsiteX46" fmla="*/ 242635 w 484832"/>
              <a:gd name="connsiteY46" fmla="*/ 148130 h 194706"/>
              <a:gd name="connsiteX47" fmla="*/ 158981 w 484832"/>
              <a:gd name="connsiteY47" fmla="*/ 133934 h 194706"/>
              <a:gd name="connsiteX48" fmla="*/ 158981 w 484832"/>
              <a:gd name="connsiteY48" fmla="*/ 133934 h 194706"/>
              <a:gd name="connsiteX49" fmla="*/ 155920 w 484832"/>
              <a:gd name="connsiteY49" fmla="*/ 134054 h 194706"/>
              <a:gd name="connsiteX50" fmla="*/ 152243 w 484832"/>
              <a:gd name="connsiteY50" fmla="*/ 134054 h 194706"/>
              <a:gd name="connsiteX51" fmla="*/ 145846 w 484832"/>
              <a:gd name="connsiteY51" fmla="*/ 134054 h 194706"/>
              <a:gd name="connsiteX52" fmla="*/ 148805 w 484832"/>
              <a:gd name="connsiteY52" fmla="*/ 123125 h 194706"/>
              <a:gd name="connsiteX53" fmla="*/ 150207 w 484832"/>
              <a:gd name="connsiteY53" fmla="*/ 117686 h 194706"/>
              <a:gd name="connsiteX54" fmla="*/ 153628 w 484832"/>
              <a:gd name="connsiteY54" fmla="*/ 104961 h 194706"/>
              <a:gd name="connsiteX55" fmla="*/ 157972 w 484832"/>
              <a:gd name="connsiteY55" fmla="*/ 104961 h 194706"/>
              <a:gd name="connsiteX56" fmla="*/ 162915 w 484832"/>
              <a:gd name="connsiteY56" fmla="*/ 104961 h 194706"/>
              <a:gd name="connsiteX57" fmla="*/ 178668 w 484832"/>
              <a:gd name="connsiteY57" fmla="*/ 108159 h 194706"/>
              <a:gd name="connsiteX58" fmla="*/ 178206 w 484832"/>
              <a:gd name="connsiteY58" fmla="*/ 119105 h 194706"/>
              <a:gd name="connsiteX59" fmla="*/ 159084 w 484832"/>
              <a:gd name="connsiteY59" fmla="*/ 133986 h 194706"/>
              <a:gd name="connsiteX60" fmla="*/ 131291 w 484832"/>
              <a:gd name="connsiteY60" fmla="*/ 93741 h 194706"/>
              <a:gd name="connsiteX61" fmla="*/ 129717 w 484832"/>
              <a:gd name="connsiteY61" fmla="*/ 98872 h 194706"/>
              <a:gd name="connsiteX62" fmla="*/ 115419 w 484832"/>
              <a:gd name="connsiteY62" fmla="*/ 146471 h 194706"/>
              <a:gd name="connsiteX63" fmla="*/ 114854 w 484832"/>
              <a:gd name="connsiteY63" fmla="*/ 148181 h 194706"/>
              <a:gd name="connsiteX64" fmla="*/ 67683 w 484832"/>
              <a:gd name="connsiteY64" fmla="*/ 148181 h 194706"/>
              <a:gd name="connsiteX65" fmla="*/ 64006 w 484832"/>
              <a:gd name="connsiteY65" fmla="*/ 140365 h 194706"/>
              <a:gd name="connsiteX66" fmla="*/ 114683 w 484832"/>
              <a:gd name="connsiteY66" fmla="*/ 88524 h 194706"/>
              <a:gd name="connsiteX67" fmla="*/ 82187 w 484832"/>
              <a:gd name="connsiteY67" fmla="*/ 88524 h 194706"/>
              <a:gd name="connsiteX68" fmla="*/ 42507 w 484832"/>
              <a:gd name="connsiteY68" fmla="*/ 131283 h 194706"/>
              <a:gd name="connsiteX69" fmla="*/ 55351 w 484832"/>
              <a:gd name="connsiteY69" fmla="*/ 88524 h 194706"/>
              <a:gd name="connsiteX70" fmla="*/ 31270 w 484832"/>
              <a:gd name="connsiteY70" fmla="*/ 88524 h 194706"/>
              <a:gd name="connsiteX71" fmla="*/ 31270 w 484832"/>
              <a:gd name="connsiteY71" fmla="*/ 3759 h 194706"/>
              <a:gd name="connsiteX72" fmla="*/ 131188 w 484832"/>
              <a:gd name="connsiteY72" fmla="*/ 3759 h 194706"/>
              <a:gd name="connsiteX73" fmla="*/ 377119 w 484832"/>
              <a:gd name="connsiteY73" fmla="*/ -89 h 194706"/>
              <a:gd name="connsiteX74" fmla="*/ 377119 w 484832"/>
              <a:gd name="connsiteY74" fmla="*/ 97076 h 194706"/>
              <a:gd name="connsiteX75" fmla="*/ 368140 w 484832"/>
              <a:gd name="connsiteY75" fmla="*/ 105713 h 194706"/>
              <a:gd name="connsiteX76" fmla="*/ 368140 w 484832"/>
              <a:gd name="connsiteY76" fmla="*/ -89 h 194706"/>
              <a:gd name="connsiteX77" fmla="*/ 260525 w 484832"/>
              <a:gd name="connsiteY77" fmla="*/ -89 h 194706"/>
              <a:gd name="connsiteX78" fmla="*/ 260525 w 484832"/>
              <a:gd name="connsiteY78" fmla="*/ 88388 h 194706"/>
              <a:gd name="connsiteX79" fmla="*/ 251614 w 484832"/>
              <a:gd name="connsiteY79" fmla="*/ 88388 h 194706"/>
              <a:gd name="connsiteX80" fmla="*/ 251614 w 484832"/>
              <a:gd name="connsiteY80" fmla="*/ -89 h 194706"/>
              <a:gd name="connsiteX81" fmla="*/ 143965 w 484832"/>
              <a:gd name="connsiteY81" fmla="*/ -89 h 194706"/>
              <a:gd name="connsiteX82" fmla="*/ 143965 w 484832"/>
              <a:gd name="connsiteY82" fmla="*/ 88524 h 194706"/>
              <a:gd name="connsiteX83" fmla="*/ 135071 w 484832"/>
              <a:gd name="connsiteY83" fmla="*/ 88524 h 194706"/>
              <a:gd name="connsiteX84" fmla="*/ 135071 w 484832"/>
              <a:gd name="connsiteY84" fmla="*/ -89 h 194706"/>
              <a:gd name="connsiteX85" fmla="*/ 27456 w 484832"/>
              <a:gd name="connsiteY85" fmla="*/ -89 h 194706"/>
              <a:gd name="connsiteX86" fmla="*/ 27456 w 484832"/>
              <a:gd name="connsiteY86" fmla="*/ 100907 h 194706"/>
              <a:gd name="connsiteX87" fmla="*/ -47 w 484832"/>
              <a:gd name="connsiteY87" fmla="*/ 192480 h 194706"/>
              <a:gd name="connsiteX88" fmla="*/ 24120 w 484832"/>
              <a:gd name="connsiteY88" fmla="*/ 192480 h 194706"/>
              <a:gd name="connsiteX89" fmla="*/ 36247 w 484832"/>
              <a:gd name="connsiteY89" fmla="*/ 151927 h 194706"/>
              <a:gd name="connsiteX90" fmla="*/ 39667 w 484832"/>
              <a:gd name="connsiteY90" fmla="*/ 151927 h 194706"/>
              <a:gd name="connsiteX91" fmla="*/ 59696 w 484832"/>
              <a:gd name="connsiteY91" fmla="*/ 192480 h 194706"/>
              <a:gd name="connsiteX92" fmla="*/ 89028 w 484832"/>
              <a:gd name="connsiteY92" fmla="*/ 192480 h 194706"/>
              <a:gd name="connsiteX93" fmla="*/ 69513 w 484832"/>
              <a:gd name="connsiteY93" fmla="*/ 151927 h 194706"/>
              <a:gd name="connsiteX94" fmla="*/ 113623 w 484832"/>
              <a:gd name="connsiteY94" fmla="*/ 151927 h 194706"/>
              <a:gd name="connsiteX95" fmla="*/ 101377 w 484832"/>
              <a:gd name="connsiteY95" fmla="*/ 192480 h 194706"/>
              <a:gd name="connsiteX96" fmla="*/ 127785 w 484832"/>
              <a:gd name="connsiteY96" fmla="*/ 192480 h 194706"/>
              <a:gd name="connsiteX97" fmla="*/ 139860 w 484832"/>
              <a:gd name="connsiteY97" fmla="*/ 152047 h 194706"/>
              <a:gd name="connsiteX98" fmla="*/ 145641 w 484832"/>
              <a:gd name="connsiteY98" fmla="*/ 152047 h 194706"/>
              <a:gd name="connsiteX99" fmla="*/ 145641 w 484832"/>
              <a:gd name="connsiteY99" fmla="*/ 151927 h 194706"/>
              <a:gd name="connsiteX100" fmla="*/ 204408 w 484832"/>
              <a:gd name="connsiteY100" fmla="*/ 151927 h 194706"/>
              <a:gd name="connsiteX101" fmla="*/ 192761 w 484832"/>
              <a:gd name="connsiteY101" fmla="*/ 192360 h 194706"/>
              <a:gd name="connsiteX102" fmla="*/ 219374 w 484832"/>
              <a:gd name="connsiteY102" fmla="*/ 192360 h 194706"/>
              <a:gd name="connsiteX103" fmla="*/ 230662 w 484832"/>
              <a:gd name="connsiteY103" fmla="*/ 151927 h 194706"/>
              <a:gd name="connsiteX104" fmla="*/ 242635 w 484832"/>
              <a:gd name="connsiteY104" fmla="*/ 151927 h 194706"/>
              <a:gd name="connsiteX105" fmla="*/ 242960 w 484832"/>
              <a:gd name="connsiteY105" fmla="*/ 192360 h 194706"/>
              <a:gd name="connsiteX106" fmla="*/ 265280 w 484832"/>
              <a:gd name="connsiteY106" fmla="*/ 192360 h 194706"/>
              <a:gd name="connsiteX107" fmla="*/ 290935 w 484832"/>
              <a:gd name="connsiteY107" fmla="*/ 151927 h 194706"/>
              <a:gd name="connsiteX108" fmla="*/ 307713 w 484832"/>
              <a:gd name="connsiteY108" fmla="*/ 151927 h 194706"/>
              <a:gd name="connsiteX109" fmla="*/ 299059 w 484832"/>
              <a:gd name="connsiteY109" fmla="*/ 192360 h 194706"/>
              <a:gd name="connsiteX110" fmla="*/ 325227 w 484832"/>
              <a:gd name="connsiteY110" fmla="*/ 192360 h 194706"/>
              <a:gd name="connsiteX111" fmla="*/ 333779 w 484832"/>
              <a:gd name="connsiteY111" fmla="*/ 151927 h 194706"/>
              <a:gd name="connsiteX112" fmla="*/ 348933 w 484832"/>
              <a:gd name="connsiteY112" fmla="*/ 151927 h 194706"/>
              <a:gd name="connsiteX113" fmla="*/ 359845 w 484832"/>
              <a:gd name="connsiteY113" fmla="*/ 183517 h 194706"/>
              <a:gd name="connsiteX114" fmla="*/ 397131 w 484832"/>
              <a:gd name="connsiteY114" fmla="*/ 194617 h 194706"/>
              <a:gd name="connsiteX115" fmla="*/ 445807 w 484832"/>
              <a:gd name="connsiteY115" fmla="*/ 188648 h 194706"/>
              <a:gd name="connsiteX116" fmla="*/ 454872 w 484832"/>
              <a:gd name="connsiteY116" fmla="*/ 151927 h 194706"/>
              <a:gd name="connsiteX117" fmla="*/ 484786 w 484832"/>
              <a:gd name="connsiteY117" fmla="*/ 151927 h 194706"/>
              <a:gd name="connsiteX118" fmla="*/ 484786 w 484832"/>
              <a:gd name="connsiteY118" fmla="*/ -89 h 19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84832" h="194706">
                <a:moveTo>
                  <a:pt x="480938" y="148130"/>
                </a:moveTo>
                <a:lnTo>
                  <a:pt x="455744" y="148130"/>
                </a:lnTo>
                <a:lnTo>
                  <a:pt x="459917" y="131488"/>
                </a:lnTo>
                <a:lnTo>
                  <a:pt x="409445" y="131488"/>
                </a:lnTo>
                <a:lnTo>
                  <a:pt x="405289" y="148130"/>
                </a:lnTo>
                <a:lnTo>
                  <a:pt x="380916" y="148130"/>
                </a:lnTo>
                <a:lnTo>
                  <a:pt x="380916" y="144709"/>
                </a:lnTo>
                <a:cubicBezTo>
                  <a:pt x="381293" y="142845"/>
                  <a:pt x="381618" y="140878"/>
                  <a:pt x="382079" y="138775"/>
                </a:cubicBezTo>
                <a:cubicBezTo>
                  <a:pt x="386526" y="120816"/>
                  <a:pt x="398311" y="103062"/>
                  <a:pt x="418715" y="103062"/>
                </a:cubicBezTo>
                <a:cubicBezTo>
                  <a:pt x="426771" y="103062"/>
                  <a:pt x="434792" y="106141"/>
                  <a:pt x="433698" y="117292"/>
                </a:cubicBezTo>
                <a:lnTo>
                  <a:pt x="463732" y="117292"/>
                </a:lnTo>
                <a:cubicBezTo>
                  <a:pt x="464912" y="112161"/>
                  <a:pt x="466896" y="103216"/>
                  <a:pt x="461234" y="95058"/>
                </a:cubicBezTo>
                <a:cubicBezTo>
                  <a:pt x="454821" y="86198"/>
                  <a:pt x="441942" y="82641"/>
                  <a:pt x="425214" y="82641"/>
                </a:cubicBezTo>
                <a:cubicBezTo>
                  <a:pt x="413328" y="82641"/>
                  <a:pt x="395933" y="84539"/>
                  <a:pt x="380916" y="94357"/>
                </a:cubicBezTo>
                <a:lnTo>
                  <a:pt x="380916" y="3708"/>
                </a:lnTo>
                <a:lnTo>
                  <a:pt x="480938" y="3708"/>
                </a:lnTo>
                <a:close/>
                <a:moveTo>
                  <a:pt x="421914" y="172537"/>
                </a:moveTo>
                <a:cubicBezTo>
                  <a:pt x="416372" y="173606"/>
                  <a:pt x="410745" y="174179"/>
                  <a:pt x="405101" y="174247"/>
                </a:cubicBezTo>
                <a:cubicBezTo>
                  <a:pt x="390683" y="174247"/>
                  <a:pt x="380643" y="167543"/>
                  <a:pt x="380438" y="151910"/>
                </a:cubicBezTo>
                <a:lnTo>
                  <a:pt x="427027" y="151910"/>
                </a:lnTo>
                <a:close/>
                <a:moveTo>
                  <a:pt x="364275" y="90064"/>
                </a:moveTo>
                <a:lnTo>
                  <a:pt x="364275" y="110759"/>
                </a:lnTo>
                <a:cubicBezTo>
                  <a:pt x="358044" y="119364"/>
                  <a:pt x="353522" y="129082"/>
                  <a:pt x="350951" y="139390"/>
                </a:cubicBezTo>
                <a:cubicBezTo>
                  <a:pt x="350195" y="142258"/>
                  <a:pt x="349663" y="145180"/>
                  <a:pt x="349360" y="148130"/>
                </a:cubicBezTo>
                <a:lnTo>
                  <a:pt x="334669" y="148130"/>
                </a:lnTo>
                <a:lnTo>
                  <a:pt x="347223" y="88524"/>
                </a:lnTo>
                <a:lnTo>
                  <a:pt x="304943" y="88524"/>
                </a:lnTo>
                <a:lnTo>
                  <a:pt x="267110" y="148164"/>
                </a:lnTo>
                <a:lnTo>
                  <a:pt x="264339" y="148164"/>
                </a:lnTo>
                <a:lnTo>
                  <a:pt x="264339" y="3759"/>
                </a:lnTo>
                <a:lnTo>
                  <a:pt x="364326" y="3759"/>
                </a:lnTo>
                <a:close/>
                <a:moveTo>
                  <a:pt x="308449" y="148130"/>
                </a:moveTo>
                <a:lnTo>
                  <a:pt x="293398" y="148130"/>
                </a:lnTo>
                <a:lnTo>
                  <a:pt x="316163" y="112315"/>
                </a:lnTo>
                <a:close/>
                <a:moveTo>
                  <a:pt x="247731" y="88388"/>
                </a:moveTo>
                <a:lnTo>
                  <a:pt x="222709" y="88388"/>
                </a:lnTo>
                <a:lnTo>
                  <a:pt x="205606" y="148130"/>
                </a:lnTo>
                <a:lnTo>
                  <a:pt x="179027" y="148130"/>
                </a:lnTo>
                <a:cubicBezTo>
                  <a:pt x="192538" y="143136"/>
                  <a:pt x="200765" y="133592"/>
                  <a:pt x="203314" y="119413"/>
                </a:cubicBezTo>
                <a:cubicBezTo>
                  <a:pt x="205400" y="108399"/>
                  <a:pt x="204408" y="101164"/>
                  <a:pt x="199893" y="95725"/>
                </a:cubicBezTo>
                <a:cubicBezTo>
                  <a:pt x="193154" y="87652"/>
                  <a:pt x="179642" y="88353"/>
                  <a:pt x="167653" y="88353"/>
                </a:cubicBezTo>
                <a:lnTo>
                  <a:pt x="147796" y="88353"/>
                </a:lnTo>
                <a:lnTo>
                  <a:pt x="147796" y="3759"/>
                </a:lnTo>
                <a:lnTo>
                  <a:pt x="247697" y="3759"/>
                </a:lnTo>
                <a:close/>
                <a:moveTo>
                  <a:pt x="231740" y="148130"/>
                </a:moveTo>
                <a:lnTo>
                  <a:pt x="242258" y="110759"/>
                </a:lnTo>
                <a:lnTo>
                  <a:pt x="242635" y="148130"/>
                </a:lnTo>
                <a:close/>
                <a:moveTo>
                  <a:pt x="158981" y="133934"/>
                </a:moveTo>
                <a:lnTo>
                  <a:pt x="158981" y="133934"/>
                </a:lnTo>
                <a:cubicBezTo>
                  <a:pt x="158007" y="133934"/>
                  <a:pt x="157032" y="134054"/>
                  <a:pt x="155920" y="134054"/>
                </a:cubicBezTo>
                <a:cubicBezTo>
                  <a:pt x="154466" y="134054"/>
                  <a:pt x="153320" y="134054"/>
                  <a:pt x="152243" y="134054"/>
                </a:cubicBezTo>
                <a:lnTo>
                  <a:pt x="145846" y="134054"/>
                </a:lnTo>
                <a:lnTo>
                  <a:pt x="148805" y="123125"/>
                </a:lnTo>
                <a:lnTo>
                  <a:pt x="150207" y="117686"/>
                </a:lnTo>
                <a:lnTo>
                  <a:pt x="153628" y="104961"/>
                </a:lnTo>
                <a:cubicBezTo>
                  <a:pt x="155116" y="104961"/>
                  <a:pt x="156570" y="104961"/>
                  <a:pt x="157972" y="104961"/>
                </a:cubicBezTo>
                <a:lnTo>
                  <a:pt x="162915" y="104961"/>
                </a:lnTo>
                <a:cubicBezTo>
                  <a:pt x="171467" y="104961"/>
                  <a:pt x="176718" y="105440"/>
                  <a:pt x="178668" y="108159"/>
                </a:cubicBezTo>
                <a:cubicBezTo>
                  <a:pt x="180156" y="110212"/>
                  <a:pt x="179967" y="113735"/>
                  <a:pt x="178206" y="119105"/>
                </a:cubicBezTo>
                <a:cubicBezTo>
                  <a:pt x="175196" y="128341"/>
                  <a:pt x="171364" y="133045"/>
                  <a:pt x="159084" y="133986"/>
                </a:cubicBezTo>
                <a:moveTo>
                  <a:pt x="131291" y="93741"/>
                </a:moveTo>
                <a:lnTo>
                  <a:pt x="129717" y="98872"/>
                </a:lnTo>
                <a:lnTo>
                  <a:pt x="115419" y="146471"/>
                </a:lnTo>
                <a:lnTo>
                  <a:pt x="114854" y="148181"/>
                </a:lnTo>
                <a:lnTo>
                  <a:pt x="67683" y="148181"/>
                </a:lnTo>
                <a:lnTo>
                  <a:pt x="64006" y="140365"/>
                </a:lnTo>
                <a:lnTo>
                  <a:pt x="114683" y="88524"/>
                </a:lnTo>
                <a:lnTo>
                  <a:pt x="82187" y="88524"/>
                </a:lnTo>
                <a:lnTo>
                  <a:pt x="42507" y="131283"/>
                </a:lnTo>
                <a:lnTo>
                  <a:pt x="55351" y="88524"/>
                </a:lnTo>
                <a:lnTo>
                  <a:pt x="31270" y="88524"/>
                </a:lnTo>
                <a:lnTo>
                  <a:pt x="31270" y="3759"/>
                </a:lnTo>
                <a:lnTo>
                  <a:pt x="131188" y="3759"/>
                </a:lnTo>
                <a:close/>
                <a:moveTo>
                  <a:pt x="377119" y="-89"/>
                </a:moveTo>
                <a:lnTo>
                  <a:pt x="377119" y="97076"/>
                </a:lnTo>
                <a:cubicBezTo>
                  <a:pt x="373861" y="99667"/>
                  <a:pt x="370856" y="102560"/>
                  <a:pt x="368140" y="105713"/>
                </a:cubicBezTo>
                <a:lnTo>
                  <a:pt x="368140" y="-89"/>
                </a:lnTo>
                <a:lnTo>
                  <a:pt x="260525" y="-89"/>
                </a:lnTo>
                <a:lnTo>
                  <a:pt x="260525" y="88388"/>
                </a:lnTo>
                <a:lnTo>
                  <a:pt x="251614" y="88388"/>
                </a:lnTo>
                <a:lnTo>
                  <a:pt x="251614" y="-89"/>
                </a:lnTo>
                <a:lnTo>
                  <a:pt x="143965" y="-89"/>
                </a:lnTo>
                <a:lnTo>
                  <a:pt x="143965" y="88524"/>
                </a:lnTo>
                <a:lnTo>
                  <a:pt x="135071" y="88524"/>
                </a:lnTo>
                <a:lnTo>
                  <a:pt x="135071" y="-89"/>
                </a:lnTo>
                <a:lnTo>
                  <a:pt x="27456" y="-89"/>
                </a:lnTo>
                <a:lnTo>
                  <a:pt x="27456" y="100907"/>
                </a:lnTo>
                <a:lnTo>
                  <a:pt x="-47" y="192480"/>
                </a:lnTo>
                <a:lnTo>
                  <a:pt x="24120" y="192480"/>
                </a:lnTo>
                <a:lnTo>
                  <a:pt x="36247" y="151927"/>
                </a:lnTo>
                <a:lnTo>
                  <a:pt x="39667" y="151927"/>
                </a:lnTo>
                <a:lnTo>
                  <a:pt x="59696" y="192480"/>
                </a:lnTo>
                <a:lnTo>
                  <a:pt x="89028" y="192480"/>
                </a:lnTo>
                <a:lnTo>
                  <a:pt x="69513" y="151927"/>
                </a:lnTo>
                <a:lnTo>
                  <a:pt x="113623" y="151927"/>
                </a:lnTo>
                <a:lnTo>
                  <a:pt x="101377" y="192480"/>
                </a:lnTo>
                <a:lnTo>
                  <a:pt x="127785" y="192480"/>
                </a:lnTo>
                <a:lnTo>
                  <a:pt x="139860" y="152047"/>
                </a:lnTo>
                <a:lnTo>
                  <a:pt x="145641" y="152047"/>
                </a:lnTo>
                <a:lnTo>
                  <a:pt x="145641" y="151927"/>
                </a:lnTo>
                <a:lnTo>
                  <a:pt x="204408" y="151927"/>
                </a:lnTo>
                <a:lnTo>
                  <a:pt x="192761" y="192360"/>
                </a:lnTo>
                <a:lnTo>
                  <a:pt x="219374" y="192360"/>
                </a:lnTo>
                <a:lnTo>
                  <a:pt x="230662" y="151927"/>
                </a:lnTo>
                <a:lnTo>
                  <a:pt x="242635" y="151927"/>
                </a:lnTo>
                <a:lnTo>
                  <a:pt x="242960" y="192360"/>
                </a:lnTo>
                <a:lnTo>
                  <a:pt x="265280" y="192360"/>
                </a:lnTo>
                <a:lnTo>
                  <a:pt x="290935" y="151927"/>
                </a:lnTo>
                <a:lnTo>
                  <a:pt x="307713" y="151927"/>
                </a:lnTo>
                <a:lnTo>
                  <a:pt x="299059" y="192360"/>
                </a:lnTo>
                <a:lnTo>
                  <a:pt x="325227" y="192360"/>
                </a:lnTo>
                <a:lnTo>
                  <a:pt x="333779" y="151927"/>
                </a:lnTo>
                <a:lnTo>
                  <a:pt x="348933" y="151927"/>
                </a:lnTo>
                <a:cubicBezTo>
                  <a:pt x="348334" y="164464"/>
                  <a:pt x="351533" y="175872"/>
                  <a:pt x="359845" y="183517"/>
                </a:cubicBezTo>
                <a:cubicBezTo>
                  <a:pt x="370004" y="192839"/>
                  <a:pt x="385603" y="194617"/>
                  <a:pt x="397131" y="194617"/>
                </a:cubicBezTo>
                <a:cubicBezTo>
                  <a:pt x="413526" y="194421"/>
                  <a:pt x="429850" y="192418"/>
                  <a:pt x="445807" y="188648"/>
                </a:cubicBezTo>
                <a:lnTo>
                  <a:pt x="454872" y="151927"/>
                </a:lnTo>
                <a:lnTo>
                  <a:pt x="484786" y="151927"/>
                </a:lnTo>
                <a:lnTo>
                  <a:pt x="484786" y="-89"/>
                </a:lnTo>
                <a:close/>
              </a:path>
            </a:pathLst>
          </a:custGeom>
          <a:solidFill>
            <a:schemeClr val="tx2"/>
          </a:solidFill>
          <a:ln w="168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A7F8C5-5B85-4B7F-A10B-C89F4E9C3BCB}"/>
              </a:ext>
            </a:extLst>
          </p:cNvPr>
          <p:cNvSpPr txBox="1"/>
          <p:nvPr userDrawn="1"/>
        </p:nvSpPr>
        <p:spPr>
          <a:xfrm>
            <a:off x="2010490" y="6266996"/>
            <a:ext cx="6667997" cy="370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© 2025 г. ТОО «КПМГ Аудит», компания,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зарегистрированная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в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соответствии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с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законодательством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Республики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Казахстан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,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участник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глобальной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организации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независимых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фирм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KPMG,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входящих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в KPMG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Limited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,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частную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английскую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компанию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с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ответственностью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, ограниченной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гарантиями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своих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участников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.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Все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права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kk-KZ" sz="600" kern="12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защищены</a:t>
            </a:r>
            <a:r>
              <a:rPr lang="kk-KZ" sz="600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.</a:t>
            </a:r>
            <a:endParaRPr lang="en-US" sz="600" kern="12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600" kern="1200" noProof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F3AC94-7759-428E-A758-ACE302582DB1}"/>
              </a:ext>
            </a:extLst>
          </p:cNvPr>
          <p:cNvSpPr txBox="1"/>
          <p:nvPr userDrawn="1"/>
        </p:nvSpPr>
        <p:spPr>
          <a:xfrm>
            <a:off x="2594343" y="6619994"/>
            <a:ext cx="6953693" cy="1353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600" b="1" kern="1200" noProof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4539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77" r:id="rId1"/>
    <p:sldLayoutId id="2147484378" r:id="rId2"/>
    <p:sldLayoutId id="2147484379" r:id="rId3"/>
    <p:sldLayoutId id="2147484380" r:id="rId4"/>
    <p:sldLayoutId id="2147484381" r:id="rId5"/>
    <p:sldLayoutId id="2147484382" r:id="rId6"/>
    <p:sldLayoutId id="2147484383" r:id="rId7"/>
    <p:sldLayoutId id="2147484384" r:id="rId8"/>
    <p:sldLayoutId id="2147484385" r:id="rId9"/>
    <p:sldLayoutId id="2147484386" r:id="rId10"/>
    <p:sldLayoutId id="2147484387" r:id="rId11"/>
    <p:sldLayoutId id="2147484388" r:id="rId12"/>
    <p:sldLayoutId id="2147484389" r:id="rId13"/>
    <p:sldLayoutId id="2147484390" r:id="rId14"/>
    <p:sldLayoutId id="2147484391" r:id="rId15"/>
    <p:sldLayoutId id="2147484392" r:id="rId16"/>
    <p:sldLayoutId id="2147484393" r:id="rId17"/>
    <p:sldLayoutId id="2147484394" r:id="rId18"/>
    <p:sldLayoutId id="2147484395" r:id="rId19"/>
    <p:sldLayoutId id="2147484396" r:id="rId20"/>
    <p:sldLayoutId id="2147484397" r:id="rId21"/>
    <p:sldLayoutId id="2147484398" r:id="rId22"/>
    <p:sldLayoutId id="2147484399" r:id="rId23"/>
    <p:sldLayoutId id="2147484400" r:id="rId24"/>
    <p:sldLayoutId id="2147484401" r:id="rId25"/>
    <p:sldLayoutId id="2147484402" r:id="rId26"/>
    <p:sldLayoutId id="2147484403" r:id="rId27"/>
    <p:sldLayoutId id="2147484404" r:id="rId28"/>
    <p:sldLayoutId id="2147484405" r:id="rId29"/>
    <p:sldLayoutId id="2147484406" r:id="rId30"/>
    <p:sldLayoutId id="2147484407" r:id="rId31"/>
    <p:sldLayoutId id="2147484408" r:id="rId32"/>
    <p:sldLayoutId id="2147484418" r:id="rId33"/>
    <p:sldLayoutId id="2147484417" r:id="rId34"/>
    <p:sldLayoutId id="2147484409" r:id="rId35"/>
    <p:sldLayoutId id="2147484410" r:id="rId36"/>
    <p:sldLayoutId id="2147484411" r:id="rId37"/>
    <p:sldLayoutId id="2147484413" r:id="rId38"/>
    <p:sldLayoutId id="2147484419" r:id="rId39"/>
    <p:sldLayoutId id="2147484420" r:id="rId40"/>
    <p:sldLayoutId id="2147484414" r:id="rId41"/>
    <p:sldLayoutId id="2147484415" r:id="rId42"/>
    <p:sldLayoutId id="2147484416" r:id="rId43"/>
  </p:sldLayoutIdLst>
  <p:txStyles>
    <p:titleStyle>
      <a:lvl1pPr algn="l" defTabSz="914400" rtl="0" eaLnBrk="1" latinLnBrk="0" hangingPunct="1">
        <a:lnSpc>
          <a:spcPct val="70000"/>
        </a:lnSpc>
        <a:spcBef>
          <a:spcPct val="0"/>
        </a:spcBef>
        <a:buNone/>
        <a:defRPr sz="4400" kern="1200">
          <a:solidFill>
            <a:schemeClr val="accent2"/>
          </a:solidFill>
          <a:latin typeface="KPMG Cyrillic Bold" panose="020B080303020204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1600" b="1" kern="1200">
          <a:solidFill>
            <a:schemeClr val="accent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1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Font typeface="Arial" panose="020B0604020202020204" pitchFamily="34" charset="0"/>
        <a:buChar char="•"/>
        <a:defRPr sz="16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361950" indent="-1809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Font typeface="Arial" panose="020B0604020202020204" pitchFamily="34" charset="0"/>
        <a:buChar char="-"/>
        <a:defRPr sz="16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542925" indent="-1809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Font typeface="Arial" panose="020B0604020202020204" pitchFamily="34" charset="0"/>
        <a:buChar char="•"/>
        <a:defRPr sz="1600" kern="1200" baseline="0">
          <a:solidFill>
            <a:schemeClr val="accent2"/>
          </a:solidFill>
          <a:latin typeface="+mn-lt"/>
          <a:ea typeface="+mn-ea"/>
          <a:cs typeface="+mn-cs"/>
        </a:defRPr>
      </a:lvl5pPr>
      <a:lvl6pPr marL="719138" indent="-1809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1500" kern="1200">
          <a:solidFill>
            <a:schemeClr val="tx2"/>
          </a:solidFill>
          <a:latin typeface="+mn-lt"/>
          <a:ea typeface="+mn-ea"/>
          <a:cs typeface="+mn-cs"/>
        </a:defRPr>
      </a:lvl6pPr>
      <a:lvl7pPr marL="896938" indent="-1778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7pPr>
      <a:lvl8pPr marL="1074738" indent="-1778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1500" kern="1200">
          <a:solidFill>
            <a:schemeClr val="tx2"/>
          </a:solidFill>
          <a:latin typeface="+mn-lt"/>
          <a:ea typeface="+mn-ea"/>
          <a:cs typeface="+mn-cs"/>
        </a:defRPr>
      </a:lvl8pPr>
      <a:lvl9pPr marL="1257300" indent="-18256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02" userDrawn="1">
          <p15:clr>
            <a:srgbClr val="F26B43"/>
          </p15:clr>
        </p15:guide>
        <p15:guide id="2" pos="627" userDrawn="1">
          <p15:clr>
            <a:srgbClr val="F26B43"/>
          </p15:clr>
        </p15:guide>
        <p15:guide id="3" pos="7055" userDrawn="1">
          <p15:clr>
            <a:srgbClr val="F26B43"/>
          </p15:clr>
        </p15:guide>
        <p15:guide id="4" orient="horz" pos="838" userDrawn="1">
          <p15:clr>
            <a:srgbClr val="F26B43"/>
          </p15:clr>
        </p15:guide>
        <p15:guide id="5" orient="horz" pos="612" userDrawn="1">
          <p15:clr>
            <a:srgbClr val="F26B43"/>
          </p15:clr>
        </p15:guide>
        <p15:guide id="6" orient="horz" pos="27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home.kpmg/kz/ru/home.html" TargetMode="Externa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1.png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1.png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9484F9-50E6-6420-6958-AA3B24B3E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3A2C861-7DF5-8BE5-343A-AB4C839AEB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8538" y="1330325"/>
            <a:ext cx="8596312" cy="3442681"/>
          </a:xfrm>
        </p:spPr>
        <p:txBody>
          <a:bodyPr/>
          <a:lstStyle/>
          <a:p>
            <a:r>
              <a:rPr lang="ru-RU" sz="5500" dirty="0"/>
              <a:t>Актуальные вопросы </a:t>
            </a:r>
            <a:br>
              <a:rPr lang="ru-RU" sz="5500" dirty="0"/>
            </a:br>
            <a:r>
              <a:rPr lang="ru-RU" sz="5500" dirty="0" err="1"/>
              <a:t>посттаможенного</a:t>
            </a:r>
            <a:r>
              <a:rPr lang="ru-RU" sz="5500" dirty="0"/>
              <a:t> контроля</a:t>
            </a:r>
            <a:endParaRPr lang="en-GB" sz="550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41FECBD6-21C3-04B2-BF47-7616835DAF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98538" y="4883184"/>
            <a:ext cx="5257800" cy="810000"/>
          </a:xfrm>
          <a:ln>
            <a:noFill/>
          </a:ln>
        </p:spPr>
        <p:txBody>
          <a:bodyPr/>
          <a:lstStyle/>
          <a:p>
            <a:pPr lvl="1"/>
            <a:endParaRPr lang="en-GB" noProof="0" dirty="0"/>
          </a:p>
          <a:p>
            <a:pPr lvl="1"/>
            <a:r>
              <a:rPr lang="ru-RU" sz="1800" b="1" dirty="0"/>
              <a:t>Сентябрь, 2025</a:t>
            </a:r>
            <a:endParaRPr lang="en-GB" sz="1800" b="1" noProof="0" dirty="0"/>
          </a:p>
        </p:txBody>
      </p:sp>
    </p:spTree>
    <p:extLst>
      <p:ext uri="{BB962C8B-B14F-4D97-AF65-F5344CB8AC3E}">
        <p14:creationId xmlns:p14="http://schemas.microsoft.com/office/powerpoint/2010/main" val="836315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E5283-947F-4485-4D2B-B663163EE4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8961C-FEB4-534D-030A-C841B7EC09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5363" y="1311275"/>
            <a:ext cx="7206440" cy="2367199"/>
          </a:xfrm>
        </p:spPr>
        <p:txBody>
          <a:bodyPr/>
          <a:lstStyle/>
          <a:p>
            <a:r>
              <a:rPr lang="ru-RU" sz="6600" b="1" dirty="0">
                <a:solidFill>
                  <a:schemeClr val="bg1"/>
                </a:solidFill>
              </a:rPr>
              <a:t>Почему мы говорим об изменениях в налоговом кодексе в части СУР и как это может повлиять на </a:t>
            </a:r>
            <a:r>
              <a:rPr lang="ru-RU" sz="6600" b="1" dirty="0" err="1">
                <a:solidFill>
                  <a:schemeClr val="bg1"/>
                </a:solidFill>
              </a:rPr>
              <a:t>посттаможенный</a:t>
            </a:r>
            <a:r>
              <a:rPr lang="ru-RU" sz="6600" b="1" dirty="0">
                <a:solidFill>
                  <a:schemeClr val="bg1"/>
                </a:solidFill>
              </a:rPr>
              <a:t> контроль?</a:t>
            </a:r>
            <a:endParaRPr lang="ru-RU" altLang="zh-CN" sz="6600" dirty="0">
              <a:solidFill>
                <a:schemeClr val="bg1"/>
              </a:solidFill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09B1F883-64AD-BA24-EAC2-1DA51ACE61A5}"/>
              </a:ext>
            </a:extLst>
          </p:cNvPr>
          <p:cNvSpPr/>
          <p:nvPr/>
        </p:nvSpPr>
        <p:spPr>
          <a:xfrm>
            <a:off x="1937938" y="3094317"/>
            <a:ext cx="385397" cy="385397"/>
          </a:xfrm>
          <a:prstGeom prst="ellipse">
            <a:avLst/>
          </a:prstGeom>
          <a:solidFill>
            <a:schemeClr val="bg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628" tIns="47628" rIns="47628" bIns="4762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8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21807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01E64E-75CD-3313-E989-B3C3DBBDC1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DB34021-2BF0-5133-3C50-FF5D1E7804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65" r="1" b="22530"/>
          <a:stretch/>
        </p:blipFill>
        <p:spPr>
          <a:xfrm flipH="1">
            <a:off x="-1908" y="4936"/>
            <a:ext cx="12193907" cy="587199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F71A2B8-4C58-CC62-4E02-987D1997348C}"/>
              </a:ext>
            </a:extLst>
          </p:cNvPr>
          <p:cNvSpPr/>
          <p:nvPr/>
        </p:nvSpPr>
        <p:spPr>
          <a:xfrm>
            <a:off x="995363" y="1943100"/>
            <a:ext cx="10201273" cy="3933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dirty="0" err="1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AA5115-155D-33B1-4D68-B4401BF60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364" y="431800"/>
            <a:ext cx="10204450" cy="533400"/>
          </a:xfrm>
        </p:spPr>
        <p:txBody>
          <a:bodyPr/>
          <a:lstStyle/>
          <a:p>
            <a:r>
              <a:rPr lang="ru-RU" dirty="0"/>
              <a:t>Критерии, используемые для категорирования лиц, совершающих таможенные операции до выпуска товаров (Приказ 321 от 09.04.2021 г) (открытые критерии) </a:t>
            </a:r>
            <a:endParaRPr lang="ru-RU" altLang="zh-CN" dirty="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1472F91B-2C65-27D1-351A-9E213905BB09}"/>
              </a:ext>
            </a:extLst>
          </p:cNvPr>
          <p:cNvSpPr/>
          <p:nvPr/>
        </p:nvSpPr>
        <p:spPr>
          <a:xfrm>
            <a:off x="1937938" y="3094317"/>
            <a:ext cx="385397" cy="385397"/>
          </a:xfrm>
          <a:prstGeom prst="ellipse">
            <a:avLst/>
          </a:prstGeom>
          <a:solidFill>
            <a:schemeClr val="bg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628" tIns="47628" rIns="47628" bIns="4762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8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2A1165-E737-BE78-F686-6C81E9B5EEAB}"/>
              </a:ext>
            </a:extLst>
          </p:cNvPr>
          <p:cNvSpPr txBox="1"/>
          <p:nvPr/>
        </p:nvSpPr>
        <p:spPr>
          <a:xfrm>
            <a:off x="995364" y="1943100"/>
            <a:ext cx="10015536" cy="4416086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sz="1400" dirty="0">
                <a:solidFill>
                  <a:srgbClr val="00338D"/>
                </a:solidFill>
              </a:rPr>
              <a:t>1) Наличие фиксированных активов</a:t>
            </a:r>
          </a:p>
          <a:p>
            <a:pPr>
              <a:spcAft>
                <a:spcPts val="600"/>
              </a:spcAft>
              <a:defRPr/>
            </a:pPr>
            <a:r>
              <a:rPr lang="ru-RU" sz="1400" dirty="0">
                <a:solidFill>
                  <a:srgbClr val="00338D"/>
                </a:solidFill>
              </a:rPr>
              <a:t>2) Наличие/отсутствие выявленных нарушений таможенного законодательства ЕАЭС, наличие либо отсутствие административных правонарушений и уголовных преступлений, выявленных в отношении УВЭД</a:t>
            </a:r>
          </a:p>
          <a:p>
            <a:pPr>
              <a:spcAft>
                <a:spcPts val="600"/>
              </a:spcAft>
              <a:defRPr/>
            </a:pPr>
            <a:r>
              <a:rPr lang="ru-RU" sz="1400" dirty="0">
                <a:solidFill>
                  <a:srgbClr val="00338D"/>
                </a:solidFill>
              </a:rPr>
              <a:t>3) Наличие задолженности и применение мер по обеспечению взыскания налоговой задолженности</a:t>
            </a:r>
          </a:p>
          <a:p>
            <a:pPr>
              <a:spcAft>
                <a:spcPts val="600"/>
              </a:spcAft>
              <a:defRPr/>
            </a:pPr>
            <a:r>
              <a:rPr lang="ru-RU" sz="1400" dirty="0">
                <a:solidFill>
                  <a:srgbClr val="00338D"/>
                </a:solidFill>
              </a:rPr>
              <a:t>4) Количество произведенных корректировок таможенной стоимости и взысканных таможенных платежей и налогов</a:t>
            </a:r>
          </a:p>
          <a:p>
            <a:pPr>
              <a:spcAft>
                <a:spcPts val="600"/>
              </a:spcAft>
              <a:defRPr/>
            </a:pPr>
            <a:r>
              <a:rPr lang="ru-RU" sz="1400" dirty="0">
                <a:solidFill>
                  <a:srgbClr val="00338D"/>
                </a:solidFill>
              </a:rPr>
              <a:t>5) Период осуществления ВЭД</a:t>
            </a:r>
          </a:p>
          <a:p>
            <a:pPr>
              <a:spcAft>
                <a:spcPts val="600"/>
              </a:spcAft>
              <a:defRPr/>
            </a:pPr>
            <a:r>
              <a:rPr lang="ru-RU" sz="1400" dirty="0">
                <a:solidFill>
                  <a:srgbClr val="00338D"/>
                </a:solidFill>
              </a:rPr>
              <a:t>6) Среднемесячная заработная плата на одного работника</a:t>
            </a:r>
          </a:p>
          <a:p>
            <a:pPr>
              <a:spcAft>
                <a:spcPts val="600"/>
              </a:spcAft>
              <a:defRPr/>
            </a:pPr>
            <a:r>
              <a:rPr lang="ru-RU" sz="1400" dirty="0">
                <a:solidFill>
                  <a:srgbClr val="00338D"/>
                </a:solidFill>
              </a:rPr>
              <a:t>7) Коэффициент налоговой нагрузки</a:t>
            </a:r>
          </a:p>
          <a:p>
            <a:pPr>
              <a:spcAft>
                <a:spcPts val="600"/>
              </a:spcAft>
              <a:defRPr/>
            </a:pPr>
            <a:r>
              <a:rPr lang="ru-RU" sz="1400" dirty="0">
                <a:solidFill>
                  <a:srgbClr val="00338D"/>
                </a:solidFill>
              </a:rPr>
              <a:t>8) Экспортная ориентированность</a:t>
            </a:r>
          </a:p>
          <a:p>
            <a:pPr>
              <a:spcAft>
                <a:spcPts val="600"/>
              </a:spcAft>
              <a:defRPr/>
            </a:pPr>
            <a:r>
              <a:rPr lang="ru-RU" sz="1400" dirty="0">
                <a:solidFill>
                  <a:srgbClr val="00338D"/>
                </a:solidFill>
              </a:rPr>
              <a:t>9</a:t>
            </a:r>
            <a:r>
              <a:rPr lang="ru-RU" sz="1400" b="1" dirty="0">
                <a:solidFill>
                  <a:srgbClr val="00338D"/>
                </a:solidFill>
              </a:rPr>
              <a:t>) Результат категорирования налогоплательщика (налогового агента)» - результат категорирования, осуществленного в соответствии со статьей 136 Кодекса Республики Казахстан от 25 декабря 2017 года «О налогах и других обязательных платежах в бюджет (Налоговый кодекс)»</a:t>
            </a:r>
          </a:p>
          <a:p>
            <a:pPr>
              <a:spcAft>
                <a:spcPts val="600"/>
              </a:spcAft>
              <a:defRPr/>
            </a:pPr>
            <a:r>
              <a:rPr lang="ru-RU" sz="1400" dirty="0">
                <a:solidFill>
                  <a:srgbClr val="00338D"/>
                </a:solidFill>
              </a:rPr>
              <a:t>10) </a:t>
            </a:r>
            <a:r>
              <a:rPr lang="ru-RU" sz="1400" b="1" dirty="0">
                <a:solidFill>
                  <a:srgbClr val="00338D"/>
                </a:solidFill>
              </a:rPr>
              <a:t>Результат категорирования таможенного представителя</a:t>
            </a:r>
            <a:endParaRPr lang="ru-RU" sz="1400" dirty="0">
              <a:solidFill>
                <a:srgbClr val="00338D"/>
              </a:solidFill>
            </a:endParaRPr>
          </a:p>
          <a:p>
            <a:pPr>
              <a:spcAft>
                <a:spcPts val="600"/>
              </a:spcAft>
              <a:defRPr/>
            </a:pPr>
            <a:r>
              <a:rPr lang="ru-RU" sz="1400" dirty="0">
                <a:solidFill>
                  <a:srgbClr val="00338D"/>
                </a:solidFill>
              </a:rPr>
              <a:t>11) Крупные налогоплательщики, инвесторы, уполномоченные экономические операторы»</a:t>
            </a:r>
          </a:p>
          <a:p>
            <a:pPr marL="342900" indent="-342900">
              <a:spcAft>
                <a:spcPts val="600"/>
              </a:spcAft>
              <a:buAutoNum type="arabicPeriod"/>
              <a:defRPr/>
            </a:pPr>
            <a:endParaRPr lang="ru-RU" sz="1400" dirty="0">
              <a:solidFill>
                <a:srgbClr val="0033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5101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A318B-0A53-5D05-74DD-1999C341E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5363" y="1343025"/>
            <a:ext cx="5405437" cy="4171949"/>
          </a:xfrm>
        </p:spPr>
        <p:txBody>
          <a:bodyPr/>
          <a:lstStyle/>
          <a:p>
            <a:r>
              <a:rPr lang="ru-RU" sz="9600" dirty="0">
                <a:effectLst>
                  <a:outerShdw blurRad="203200" dist="266700" dir="12000000" sx="85000" sy="85000" algn="r" rotWithShape="0">
                    <a:srgbClr val="00B8F5">
                      <a:alpha val="30000"/>
                    </a:srgbClr>
                  </a:outerShdw>
                </a:effectLst>
                <a:latin typeface="KPMG Cyrillic Bold"/>
              </a:rPr>
              <a:t>Изменения в Таможенный кодекс РК</a:t>
            </a:r>
            <a:br>
              <a:rPr lang="ru-RU" sz="9600" dirty="0">
                <a:effectLst>
                  <a:outerShdw blurRad="203200" dist="266700" dir="12000000" sx="85000" sy="85000" algn="r" rotWithShape="0">
                    <a:srgbClr val="00B8F5">
                      <a:alpha val="30000"/>
                    </a:srgbClr>
                  </a:outerShdw>
                </a:effectLst>
                <a:latin typeface="KPMG Cyrillic Bold"/>
              </a:rPr>
            </a:br>
            <a:br>
              <a:rPr lang="ru-RU" sz="9600" dirty="0">
                <a:effectLst>
                  <a:outerShdw blurRad="203200" dist="266700" dir="12000000" sx="85000" sy="85000" algn="r" rotWithShape="0">
                    <a:srgbClr val="00B8F5">
                      <a:alpha val="30000"/>
                    </a:srgbClr>
                  </a:outerShdw>
                </a:effectLst>
                <a:latin typeface="KPMG Cyrillic Bold"/>
              </a:rPr>
            </a:br>
            <a:r>
              <a:rPr lang="ru-RU" sz="2000" b="1" dirty="0">
                <a:effectLst>
                  <a:outerShdw blurRad="203200" dist="266700" dir="12000000" sx="85000" sy="85000" algn="r" rotWithShape="0">
                    <a:srgbClr val="00B8F5">
                      <a:alpha val="30000"/>
                    </a:srgbClr>
                  </a:outerShdw>
                </a:effectLst>
                <a:latin typeface="+mn-lt"/>
              </a:rPr>
              <a:t>ЗРК от 17.07.25 г. № 213-VIII (введен в действие с 29 июля 2025 г.)</a:t>
            </a:r>
            <a:endParaRPr lang="en-US" sz="3600" b="1" dirty="0">
              <a:effectLst>
                <a:outerShdw blurRad="203200" dist="266700" dir="12000000" sx="85000" sy="85000" algn="r" rotWithShape="0">
                  <a:srgbClr val="00B8F5">
                    <a:alpha val="30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88869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60">
            <a:extLst>
              <a:ext uri="{FF2B5EF4-FFF2-40B4-BE49-F238E27FC236}">
                <a16:creationId xmlns:a16="http://schemas.microsoft.com/office/drawing/2014/main" id="{86893C34-60E6-2044-3C70-262254E502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6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818" r="6250"/>
          <a:stretch>
            <a:fillRect/>
          </a:stretch>
        </p:blipFill>
        <p:spPr>
          <a:xfrm>
            <a:off x="0" y="1612885"/>
            <a:ext cx="12192000" cy="4264039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889073DF-6290-6FD3-706A-1DB3EED0A6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60" t="30314" r="37157" b="46401"/>
          <a:stretch>
            <a:fillRect/>
          </a:stretch>
        </p:blipFill>
        <p:spPr>
          <a:xfrm>
            <a:off x="0" y="-55118"/>
            <a:ext cx="12192000" cy="258875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44EAD86-641D-D7AD-050D-7B0CE7553B8A}"/>
              </a:ext>
            </a:extLst>
          </p:cNvPr>
          <p:cNvSpPr/>
          <p:nvPr/>
        </p:nvSpPr>
        <p:spPr>
          <a:xfrm>
            <a:off x="7899576" y="2094597"/>
            <a:ext cx="3300236" cy="37823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63DCFFD-E7E6-70F2-A302-214A1DB2520C}"/>
              </a:ext>
            </a:extLst>
          </p:cNvPr>
          <p:cNvSpPr/>
          <p:nvPr/>
        </p:nvSpPr>
        <p:spPr>
          <a:xfrm>
            <a:off x="4527133" y="2094597"/>
            <a:ext cx="3300236" cy="37823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3251F53-86E0-0B0A-F198-4C18E51A257E}"/>
              </a:ext>
            </a:extLst>
          </p:cNvPr>
          <p:cNvSpPr/>
          <p:nvPr/>
        </p:nvSpPr>
        <p:spPr>
          <a:xfrm>
            <a:off x="995363" y="2094596"/>
            <a:ext cx="3456042" cy="37823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15FA9B2D-162D-DB3A-F8F9-18BCAC222667}"/>
              </a:ext>
            </a:extLst>
          </p:cNvPr>
          <p:cNvSpPr/>
          <p:nvPr/>
        </p:nvSpPr>
        <p:spPr>
          <a:xfrm>
            <a:off x="995363" y="2094596"/>
            <a:ext cx="3443822" cy="798387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dirty="0" err="1">
              <a:solidFill>
                <a:schemeClr val="bg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C7CE25E-CCFF-93DE-ADFC-E7E1CA57BFAB}"/>
              </a:ext>
            </a:extLst>
          </p:cNvPr>
          <p:cNvSpPr/>
          <p:nvPr/>
        </p:nvSpPr>
        <p:spPr>
          <a:xfrm>
            <a:off x="4523612" y="2094596"/>
            <a:ext cx="3303014" cy="798387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dirty="0" err="1">
              <a:solidFill>
                <a:schemeClr val="bg1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35FDA86-855D-6864-7F4C-15DAD517F586}"/>
              </a:ext>
            </a:extLst>
          </p:cNvPr>
          <p:cNvSpPr/>
          <p:nvPr/>
        </p:nvSpPr>
        <p:spPr>
          <a:xfrm>
            <a:off x="7898187" y="2094596"/>
            <a:ext cx="3303014" cy="798387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dirty="0" err="1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5D6BE0-9DE3-40E5-99E3-CFC1F9FF8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363" y="512184"/>
            <a:ext cx="10204450" cy="533400"/>
          </a:xfrm>
        </p:spPr>
        <p:txBody>
          <a:bodyPr/>
          <a:lstStyle/>
          <a:p>
            <a:r>
              <a:rPr lang="ru-RU" altLang="zh-CN" dirty="0"/>
              <a:t>Статья 411. Проверка таможенных, иных документов и (или) сведений, начатая после выпуска товаров, и в иных случаях (ПДТС)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E0FBE4-60F0-259A-CA3D-FF37FA17FC86}"/>
              </a:ext>
            </a:extLst>
          </p:cNvPr>
          <p:cNvSpPr txBox="1"/>
          <p:nvPr/>
        </p:nvSpPr>
        <p:spPr>
          <a:xfrm>
            <a:off x="1198962" y="3077501"/>
            <a:ext cx="3240223" cy="1231242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>
              <a:spcAft>
                <a:spcPts val="600"/>
              </a:spcAft>
            </a:pPr>
            <a:r>
              <a:rPr lang="ru-RU" sz="1200" i="1" dirty="0">
                <a:solidFill>
                  <a:srgbClr val="00338D"/>
                </a:solidFill>
                <a:latin typeface="Arial"/>
              </a:rPr>
              <a:t>Д</a:t>
            </a:r>
            <a:r>
              <a:rPr kumimoji="0" lang="ru-RU" sz="1200" i="1" u="none" strike="noStrike" kern="1200" cap="none" spc="0" normalizeH="0" baseline="0" noProof="0" dirty="0" err="1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обавлено</a:t>
            </a:r>
            <a:r>
              <a:rPr kumimoji="0" lang="ru-RU" sz="1200" i="1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положение, закрепляющее право проверяемого лица продлить срок представления документов и/или сведений в соответствии с запросом (требованием) таможенного органа в рамках ПТДС. Срок предоставления документов/сведений может быть продлен на основании мотивированного обращения лица, в том числе для восстановления утраченных документов. Однако срок, на который продлевается представление документов и/или сведений, не должен превышать </a:t>
            </a:r>
            <a:r>
              <a:rPr kumimoji="0" lang="ru-RU" sz="1200" b="1" i="1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30 рабочих дней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D95C2D-1E77-19F8-8522-27864146C8FA}"/>
              </a:ext>
            </a:extLst>
          </p:cNvPr>
          <p:cNvSpPr txBox="1"/>
          <p:nvPr/>
        </p:nvSpPr>
        <p:spPr>
          <a:xfrm>
            <a:off x="4792251" y="3077501"/>
            <a:ext cx="2862314" cy="861649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i="1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Установлен срок проведения проверки таможенных, иных документов и (или) сведений, начатой после выпуска товаров либо в иных случаях, который не может превышать </a:t>
            </a:r>
            <a:r>
              <a:rPr kumimoji="0" lang="ru-RU" sz="1200" b="1" i="1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тридцать рабочих дней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C1E922-EE8B-951D-FE4A-36AD57CDF525}"/>
              </a:ext>
            </a:extLst>
          </p:cNvPr>
          <p:cNvSpPr txBox="1"/>
          <p:nvPr/>
        </p:nvSpPr>
        <p:spPr>
          <a:xfrm>
            <a:off x="8160535" y="3077501"/>
            <a:ext cx="3039277" cy="1356623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1200" i="1" dirty="0">
                <a:solidFill>
                  <a:srgbClr val="00338D"/>
                </a:solidFill>
                <a:latin typeface="Arial"/>
              </a:rPr>
              <a:t>Введено право на 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обжалование уведомления о результатах проведения проверки в течение </a:t>
            </a:r>
            <a:r>
              <a:rPr kumimoji="0" lang="ru-RU" sz="1200" b="1" i="1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десяти рабочих дней 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со дня, следующего за днем вручения такого уведомления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 случае обжалования уведомления, вынесенного по результатам таможенной проверки, исполнение уведомления приостанавливается до вынесения решения по жалобе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2867F0A-FDFF-B424-C4D6-CAD9886EE330}"/>
              </a:ext>
            </a:extLst>
          </p:cNvPr>
          <p:cNvGrpSpPr/>
          <p:nvPr/>
        </p:nvGrpSpPr>
        <p:grpSpPr>
          <a:xfrm>
            <a:off x="1277239" y="2284577"/>
            <a:ext cx="346516" cy="498116"/>
            <a:chOff x="269875" y="3108325"/>
            <a:chExt cx="482600" cy="693738"/>
          </a:xfrm>
        </p:grpSpPr>
        <p:sp>
          <p:nvSpPr>
            <p:cNvPr id="21" name="Freeform 160">
              <a:extLst>
                <a:ext uri="{FF2B5EF4-FFF2-40B4-BE49-F238E27FC236}">
                  <a16:creationId xmlns:a16="http://schemas.microsoft.com/office/drawing/2014/main" id="{3C738611-4A0F-3252-D793-831099F1EC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875" y="3108325"/>
              <a:ext cx="482600" cy="693738"/>
            </a:xfrm>
            <a:custGeom>
              <a:avLst/>
              <a:gdLst>
                <a:gd name="T0" fmla="*/ 119 w 128"/>
                <a:gd name="T1" fmla="*/ 163 h 184"/>
                <a:gd name="T2" fmla="*/ 101 w 128"/>
                <a:gd name="T3" fmla="*/ 163 h 184"/>
                <a:gd name="T4" fmla="*/ 101 w 128"/>
                <a:gd name="T5" fmla="*/ 150 h 184"/>
                <a:gd name="T6" fmla="*/ 113 w 128"/>
                <a:gd name="T7" fmla="*/ 129 h 184"/>
                <a:gd name="T8" fmla="*/ 89 w 128"/>
                <a:gd name="T9" fmla="*/ 104 h 184"/>
                <a:gd name="T10" fmla="*/ 64 w 128"/>
                <a:gd name="T11" fmla="*/ 129 h 184"/>
                <a:gd name="T12" fmla="*/ 76 w 128"/>
                <a:gd name="T13" fmla="*/ 150 h 184"/>
                <a:gd name="T14" fmla="*/ 76 w 128"/>
                <a:gd name="T15" fmla="*/ 163 h 184"/>
                <a:gd name="T16" fmla="*/ 9 w 128"/>
                <a:gd name="T17" fmla="*/ 163 h 184"/>
                <a:gd name="T18" fmla="*/ 9 w 128"/>
                <a:gd name="T19" fmla="*/ 10 h 184"/>
                <a:gd name="T20" fmla="*/ 76 w 128"/>
                <a:gd name="T21" fmla="*/ 10 h 184"/>
                <a:gd name="T22" fmla="*/ 76 w 128"/>
                <a:gd name="T23" fmla="*/ 52 h 184"/>
                <a:gd name="T24" fmla="*/ 119 w 128"/>
                <a:gd name="T25" fmla="*/ 52 h 184"/>
                <a:gd name="T26" fmla="*/ 119 w 128"/>
                <a:gd name="T27" fmla="*/ 163 h 184"/>
                <a:gd name="T28" fmla="*/ 89 w 128"/>
                <a:gd name="T29" fmla="*/ 144 h 184"/>
                <a:gd name="T30" fmla="*/ 73 w 128"/>
                <a:gd name="T31" fmla="*/ 129 h 184"/>
                <a:gd name="T32" fmla="*/ 89 w 128"/>
                <a:gd name="T33" fmla="*/ 114 h 184"/>
                <a:gd name="T34" fmla="*/ 104 w 128"/>
                <a:gd name="T35" fmla="*/ 129 h 184"/>
                <a:gd name="T36" fmla="*/ 89 w 128"/>
                <a:gd name="T37" fmla="*/ 144 h 184"/>
                <a:gd name="T38" fmla="*/ 115 w 128"/>
                <a:gd name="T39" fmla="*/ 43 h 184"/>
                <a:gd name="T40" fmla="*/ 85 w 128"/>
                <a:gd name="T41" fmla="*/ 43 h 184"/>
                <a:gd name="T42" fmla="*/ 85 w 128"/>
                <a:gd name="T43" fmla="*/ 13 h 184"/>
                <a:gd name="T44" fmla="*/ 115 w 128"/>
                <a:gd name="T45" fmla="*/ 43 h 184"/>
                <a:gd name="T46" fmla="*/ 85 w 128"/>
                <a:gd name="T47" fmla="*/ 0 h 184"/>
                <a:gd name="T48" fmla="*/ 0 w 128"/>
                <a:gd name="T49" fmla="*/ 0 h 184"/>
                <a:gd name="T50" fmla="*/ 0 w 128"/>
                <a:gd name="T51" fmla="*/ 172 h 184"/>
                <a:gd name="T52" fmla="*/ 76 w 128"/>
                <a:gd name="T53" fmla="*/ 172 h 184"/>
                <a:gd name="T54" fmla="*/ 76 w 128"/>
                <a:gd name="T55" fmla="*/ 184 h 184"/>
                <a:gd name="T56" fmla="*/ 89 w 128"/>
                <a:gd name="T57" fmla="*/ 172 h 184"/>
                <a:gd name="T58" fmla="*/ 101 w 128"/>
                <a:gd name="T59" fmla="*/ 184 h 184"/>
                <a:gd name="T60" fmla="*/ 101 w 128"/>
                <a:gd name="T61" fmla="*/ 172 h 184"/>
                <a:gd name="T62" fmla="*/ 128 w 128"/>
                <a:gd name="T63" fmla="*/ 172 h 184"/>
                <a:gd name="T64" fmla="*/ 128 w 128"/>
                <a:gd name="T65" fmla="*/ 43 h 184"/>
                <a:gd name="T66" fmla="*/ 85 w 128"/>
                <a:gd name="T6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8" h="184">
                  <a:moveTo>
                    <a:pt x="119" y="163"/>
                  </a:moveTo>
                  <a:cubicBezTo>
                    <a:pt x="101" y="163"/>
                    <a:pt x="101" y="163"/>
                    <a:pt x="101" y="163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8" y="146"/>
                    <a:pt x="113" y="138"/>
                    <a:pt x="113" y="129"/>
                  </a:cubicBezTo>
                  <a:cubicBezTo>
                    <a:pt x="113" y="115"/>
                    <a:pt x="102" y="104"/>
                    <a:pt x="89" y="104"/>
                  </a:cubicBezTo>
                  <a:cubicBezTo>
                    <a:pt x="75" y="104"/>
                    <a:pt x="64" y="115"/>
                    <a:pt x="64" y="129"/>
                  </a:cubicBezTo>
                  <a:cubicBezTo>
                    <a:pt x="64" y="138"/>
                    <a:pt x="69" y="146"/>
                    <a:pt x="76" y="150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9" y="163"/>
                    <a:pt x="9" y="163"/>
                    <a:pt x="9" y="16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119" y="52"/>
                    <a:pt x="119" y="52"/>
                    <a:pt x="119" y="52"/>
                  </a:cubicBezTo>
                  <a:lnTo>
                    <a:pt x="119" y="163"/>
                  </a:lnTo>
                  <a:close/>
                  <a:moveTo>
                    <a:pt x="89" y="144"/>
                  </a:moveTo>
                  <a:cubicBezTo>
                    <a:pt x="80" y="144"/>
                    <a:pt x="73" y="137"/>
                    <a:pt x="73" y="129"/>
                  </a:cubicBezTo>
                  <a:cubicBezTo>
                    <a:pt x="73" y="121"/>
                    <a:pt x="80" y="114"/>
                    <a:pt x="89" y="114"/>
                  </a:cubicBezTo>
                  <a:cubicBezTo>
                    <a:pt x="97" y="114"/>
                    <a:pt x="104" y="121"/>
                    <a:pt x="104" y="129"/>
                  </a:cubicBezTo>
                  <a:cubicBezTo>
                    <a:pt x="104" y="137"/>
                    <a:pt x="97" y="144"/>
                    <a:pt x="89" y="144"/>
                  </a:cubicBezTo>
                  <a:moveTo>
                    <a:pt x="115" y="43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13"/>
                    <a:pt x="85" y="13"/>
                    <a:pt x="85" y="13"/>
                  </a:cubicBezTo>
                  <a:lnTo>
                    <a:pt x="115" y="43"/>
                  </a:lnTo>
                  <a:close/>
                  <a:moveTo>
                    <a:pt x="8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6" y="172"/>
                    <a:pt x="76" y="172"/>
                    <a:pt x="76" y="172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101" y="184"/>
                    <a:pt x="101" y="184"/>
                    <a:pt x="101" y="184"/>
                  </a:cubicBezTo>
                  <a:cubicBezTo>
                    <a:pt x="101" y="172"/>
                    <a:pt x="101" y="172"/>
                    <a:pt x="101" y="172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43"/>
                    <a:pt x="128" y="43"/>
                    <a:pt x="128" y="43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Rectangle 161">
              <a:extLst>
                <a:ext uri="{FF2B5EF4-FFF2-40B4-BE49-F238E27FC236}">
                  <a16:creationId xmlns:a16="http://schemas.microsoft.com/office/drawing/2014/main" id="{F893394F-FFD2-5447-54B7-39AB2B76C8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527425"/>
              <a:ext cx="106363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162">
              <a:extLst>
                <a:ext uri="{FF2B5EF4-FFF2-40B4-BE49-F238E27FC236}">
                  <a16:creationId xmlns:a16="http://schemas.microsoft.com/office/drawing/2014/main" id="{1140AE9C-65FE-86E7-75AB-86612E93DE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343275"/>
              <a:ext cx="27940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Rectangle 163">
              <a:extLst>
                <a:ext uri="{FF2B5EF4-FFF2-40B4-BE49-F238E27FC236}">
                  <a16:creationId xmlns:a16="http://schemas.microsoft.com/office/drawing/2014/main" id="{45DE6BBB-7921-8ECD-4A53-59E88712E2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433763"/>
              <a:ext cx="27940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8D64EDA-2CBE-134C-5B74-296CC7D32098}"/>
              </a:ext>
            </a:extLst>
          </p:cNvPr>
          <p:cNvGrpSpPr/>
          <p:nvPr/>
        </p:nvGrpSpPr>
        <p:grpSpPr>
          <a:xfrm>
            <a:off x="4820024" y="2284577"/>
            <a:ext cx="346516" cy="498116"/>
            <a:chOff x="269875" y="3108325"/>
            <a:chExt cx="482600" cy="693738"/>
          </a:xfrm>
        </p:grpSpPr>
        <p:sp>
          <p:nvSpPr>
            <p:cNvPr id="25" name="Freeform 160">
              <a:extLst>
                <a:ext uri="{FF2B5EF4-FFF2-40B4-BE49-F238E27FC236}">
                  <a16:creationId xmlns:a16="http://schemas.microsoft.com/office/drawing/2014/main" id="{32A79EC0-7DC0-F6F8-FCC3-64EE23C3FC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875" y="3108325"/>
              <a:ext cx="482600" cy="693738"/>
            </a:xfrm>
            <a:custGeom>
              <a:avLst/>
              <a:gdLst>
                <a:gd name="T0" fmla="*/ 119 w 128"/>
                <a:gd name="T1" fmla="*/ 163 h 184"/>
                <a:gd name="T2" fmla="*/ 101 w 128"/>
                <a:gd name="T3" fmla="*/ 163 h 184"/>
                <a:gd name="T4" fmla="*/ 101 w 128"/>
                <a:gd name="T5" fmla="*/ 150 h 184"/>
                <a:gd name="T6" fmla="*/ 113 w 128"/>
                <a:gd name="T7" fmla="*/ 129 h 184"/>
                <a:gd name="T8" fmla="*/ 89 w 128"/>
                <a:gd name="T9" fmla="*/ 104 h 184"/>
                <a:gd name="T10" fmla="*/ 64 w 128"/>
                <a:gd name="T11" fmla="*/ 129 h 184"/>
                <a:gd name="T12" fmla="*/ 76 w 128"/>
                <a:gd name="T13" fmla="*/ 150 h 184"/>
                <a:gd name="T14" fmla="*/ 76 w 128"/>
                <a:gd name="T15" fmla="*/ 163 h 184"/>
                <a:gd name="T16" fmla="*/ 9 w 128"/>
                <a:gd name="T17" fmla="*/ 163 h 184"/>
                <a:gd name="T18" fmla="*/ 9 w 128"/>
                <a:gd name="T19" fmla="*/ 10 h 184"/>
                <a:gd name="T20" fmla="*/ 76 w 128"/>
                <a:gd name="T21" fmla="*/ 10 h 184"/>
                <a:gd name="T22" fmla="*/ 76 w 128"/>
                <a:gd name="T23" fmla="*/ 52 h 184"/>
                <a:gd name="T24" fmla="*/ 119 w 128"/>
                <a:gd name="T25" fmla="*/ 52 h 184"/>
                <a:gd name="T26" fmla="*/ 119 w 128"/>
                <a:gd name="T27" fmla="*/ 163 h 184"/>
                <a:gd name="T28" fmla="*/ 89 w 128"/>
                <a:gd name="T29" fmla="*/ 144 h 184"/>
                <a:gd name="T30" fmla="*/ 73 w 128"/>
                <a:gd name="T31" fmla="*/ 129 h 184"/>
                <a:gd name="T32" fmla="*/ 89 w 128"/>
                <a:gd name="T33" fmla="*/ 114 h 184"/>
                <a:gd name="T34" fmla="*/ 104 w 128"/>
                <a:gd name="T35" fmla="*/ 129 h 184"/>
                <a:gd name="T36" fmla="*/ 89 w 128"/>
                <a:gd name="T37" fmla="*/ 144 h 184"/>
                <a:gd name="T38" fmla="*/ 115 w 128"/>
                <a:gd name="T39" fmla="*/ 43 h 184"/>
                <a:gd name="T40" fmla="*/ 85 w 128"/>
                <a:gd name="T41" fmla="*/ 43 h 184"/>
                <a:gd name="T42" fmla="*/ 85 w 128"/>
                <a:gd name="T43" fmla="*/ 13 h 184"/>
                <a:gd name="T44" fmla="*/ 115 w 128"/>
                <a:gd name="T45" fmla="*/ 43 h 184"/>
                <a:gd name="T46" fmla="*/ 85 w 128"/>
                <a:gd name="T47" fmla="*/ 0 h 184"/>
                <a:gd name="T48" fmla="*/ 0 w 128"/>
                <a:gd name="T49" fmla="*/ 0 h 184"/>
                <a:gd name="T50" fmla="*/ 0 w 128"/>
                <a:gd name="T51" fmla="*/ 172 h 184"/>
                <a:gd name="T52" fmla="*/ 76 w 128"/>
                <a:gd name="T53" fmla="*/ 172 h 184"/>
                <a:gd name="T54" fmla="*/ 76 w 128"/>
                <a:gd name="T55" fmla="*/ 184 h 184"/>
                <a:gd name="T56" fmla="*/ 89 w 128"/>
                <a:gd name="T57" fmla="*/ 172 h 184"/>
                <a:gd name="T58" fmla="*/ 101 w 128"/>
                <a:gd name="T59" fmla="*/ 184 h 184"/>
                <a:gd name="T60" fmla="*/ 101 w 128"/>
                <a:gd name="T61" fmla="*/ 172 h 184"/>
                <a:gd name="T62" fmla="*/ 128 w 128"/>
                <a:gd name="T63" fmla="*/ 172 h 184"/>
                <a:gd name="T64" fmla="*/ 128 w 128"/>
                <a:gd name="T65" fmla="*/ 43 h 184"/>
                <a:gd name="T66" fmla="*/ 85 w 128"/>
                <a:gd name="T6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8" h="184">
                  <a:moveTo>
                    <a:pt x="119" y="163"/>
                  </a:moveTo>
                  <a:cubicBezTo>
                    <a:pt x="101" y="163"/>
                    <a:pt x="101" y="163"/>
                    <a:pt x="101" y="163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8" y="146"/>
                    <a:pt x="113" y="138"/>
                    <a:pt x="113" y="129"/>
                  </a:cubicBezTo>
                  <a:cubicBezTo>
                    <a:pt x="113" y="115"/>
                    <a:pt x="102" y="104"/>
                    <a:pt x="89" y="104"/>
                  </a:cubicBezTo>
                  <a:cubicBezTo>
                    <a:pt x="75" y="104"/>
                    <a:pt x="64" y="115"/>
                    <a:pt x="64" y="129"/>
                  </a:cubicBezTo>
                  <a:cubicBezTo>
                    <a:pt x="64" y="138"/>
                    <a:pt x="69" y="146"/>
                    <a:pt x="76" y="150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9" y="163"/>
                    <a:pt x="9" y="163"/>
                    <a:pt x="9" y="16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119" y="52"/>
                    <a:pt x="119" y="52"/>
                    <a:pt x="119" y="52"/>
                  </a:cubicBezTo>
                  <a:lnTo>
                    <a:pt x="119" y="163"/>
                  </a:lnTo>
                  <a:close/>
                  <a:moveTo>
                    <a:pt x="89" y="144"/>
                  </a:moveTo>
                  <a:cubicBezTo>
                    <a:pt x="80" y="144"/>
                    <a:pt x="73" y="137"/>
                    <a:pt x="73" y="129"/>
                  </a:cubicBezTo>
                  <a:cubicBezTo>
                    <a:pt x="73" y="121"/>
                    <a:pt x="80" y="114"/>
                    <a:pt x="89" y="114"/>
                  </a:cubicBezTo>
                  <a:cubicBezTo>
                    <a:pt x="97" y="114"/>
                    <a:pt x="104" y="121"/>
                    <a:pt x="104" y="129"/>
                  </a:cubicBezTo>
                  <a:cubicBezTo>
                    <a:pt x="104" y="137"/>
                    <a:pt x="97" y="144"/>
                    <a:pt x="89" y="144"/>
                  </a:cubicBezTo>
                  <a:moveTo>
                    <a:pt x="115" y="43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13"/>
                    <a:pt x="85" y="13"/>
                    <a:pt x="85" y="13"/>
                  </a:cubicBezTo>
                  <a:lnTo>
                    <a:pt x="115" y="43"/>
                  </a:lnTo>
                  <a:close/>
                  <a:moveTo>
                    <a:pt x="8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6" y="172"/>
                    <a:pt x="76" y="172"/>
                    <a:pt x="76" y="172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101" y="184"/>
                    <a:pt x="101" y="184"/>
                    <a:pt x="101" y="184"/>
                  </a:cubicBezTo>
                  <a:cubicBezTo>
                    <a:pt x="101" y="172"/>
                    <a:pt x="101" y="172"/>
                    <a:pt x="101" y="172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43"/>
                    <a:pt x="128" y="43"/>
                    <a:pt x="128" y="43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161">
              <a:extLst>
                <a:ext uri="{FF2B5EF4-FFF2-40B4-BE49-F238E27FC236}">
                  <a16:creationId xmlns:a16="http://schemas.microsoft.com/office/drawing/2014/main" id="{AB0B3E4A-39F4-E1EB-22CF-C19C80604E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527425"/>
              <a:ext cx="106363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162">
              <a:extLst>
                <a:ext uri="{FF2B5EF4-FFF2-40B4-BE49-F238E27FC236}">
                  <a16:creationId xmlns:a16="http://schemas.microsoft.com/office/drawing/2014/main" id="{512F27E7-6337-B5DC-1D38-B09CAD0CF5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343275"/>
              <a:ext cx="27940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163">
              <a:extLst>
                <a:ext uri="{FF2B5EF4-FFF2-40B4-BE49-F238E27FC236}">
                  <a16:creationId xmlns:a16="http://schemas.microsoft.com/office/drawing/2014/main" id="{2977F01B-6F8C-1F09-AD5B-B2BA5BDCE0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433763"/>
              <a:ext cx="27940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78BF301-0896-64BB-D690-58C1D2EEE903}"/>
              </a:ext>
            </a:extLst>
          </p:cNvPr>
          <p:cNvGrpSpPr/>
          <p:nvPr/>
        </p:nvGrpSpPr>
        <p:grpSpPr>
          <a:xfrm>
            <a:off x="8164836" y="2284577"/>
            <a:ext cx="346516" cy="498116"/>
            <a:chOff x="269875" y="3108325"/>
            <a:chExt cx="482600" cy="693738"/>
          </a:xfrm>
        </p:grpSpPr>
        <p:sp>
          <p:nvSpPr>
            <p:cNvPr id="37" name="Freeform 160">
              <a:extLst>
                <a:ext uri="{FF2B5EF4-FFF2-40B4-BE49-F238E27FC236}">
                  <a16:creationId xmlns:a16="http://schemas.microsoft.com/office/drawing/2014/main" id="{5F55D039-16DD-A8BD-1B81-AECD56C0B9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875" y="3108325"/>
              <a:ext cx="482600" cy="693738"/>
            </a:xfrm>
            <a:custGeom>
              <a:avLst/>
              <a:gdLst>
                <a:gd name="T0" fmla="*/ 119 w 128"/>
                <a:gd name="T1" fmla="*/ 163 h 184"/>
                <a:gd name="T2" fmla="*/ 101 w 128"/>
                <a:gd name="T3" fmla="*/ 163 h 184"/>
                <a:gd name="T4" fmla="*/ 101 w 128"/>
                <a:gd name="T5" fmla="*/ 150 h 184"/>
                <a:gd name="T6" fmla="*/ 113 w 128"/>
                <a:gd name="T7" fmla="*/ 129 h 184"/>
                <a:gd name="T8" fmla="*/ 89 w 128"/>
                <a:gd name="T9" fmla="*/ 104 h 184"/>
                <a:gd name="T10" fmla="*/ 64 w 128"/>
                <a:gd name="T11" fmla="*/ 129 h 184"/>
                <a:gd name="T12" fmla="*/ 76 w 128"/>
                <a:gd name="T13" fmla="*/ 150 h 184"/>
                <a:gd name="T14" fmla="*/ 76 w 128"/>
                <a:gd name="T15" fmla="*/ 163 h 184"/>
                <a:gd name="T16" fmla="*/ 9 w 128"/>
                <a:gd name="T17" fmla="*/ 163 h 184"/>
                <a:gd name="T18" fmla="*/ 9 w 128"/>
                <a:gd name="T19" fmla="*/ 10 h 184"/>
                <a:gd name="T20" fmla="*/ 76 w 128"/>
                <a:gd name="T21" fmla="*/ 10 h 184"/>
                <a:gd name="T22" fmla="*/ 76 w 128"/>
                <a:gd name="T23" fmla="*/ 52 h 184"/>
                <a:gd name="T24" fmla="*/ 119 w 128"/>
                <a:gd name="T25" fmla="*/ 52 h 184"/>
                <a:gd name="T26" fmla="*/ 119 w 128"/>
                <a:gd name="T27" fmla="*/ 163 h 184"/>
                <a:gd name="T28" fmla="*/ 89 w 128"/>
                <a:gd name="T29" fmla="*/ 144 h 184"/>
                <a:gd name="T30" fmla="*/ 73 w 128"/>
                <a:gd name="T31" fmla="*/ 129 h 184"/>
                <a:gd name="T32" fmla="*/ 89 w 128"/>
                <a:gd name="T33" fmla="*/ 114 h 184"/>
                <a:gd name="T34" fmla="*/ 104 w 128"/>
                <a:gd name="T35" fmla="*/ 129 h 184"/>
                <a:gd name="T36" fmla="*/ 89 w 128"/>
                <a:gd name="T37" fmla="*/ 144 h 184"/>
                <a:gd name="T38" fmla="*/ 115 w 128"/>
                <a:gd name="T39" fmla="*/ 43 h 184"/>
                <a:gd name="T40" fmla="*/ 85 w 128"/>
                <a:gd name="T41" fmla="*/ 43 h 184"/>
                <a:gd name="T42" fmla="*/ 85 w 128"/>
                <a:gd name="T43" fmla="*/ 13 h 184"/>
                <a:gd name="T44" fmla="*/ 115 w 128"/>
                <a:gd name="T45" fmla="*/ 43 h 184"/>
                <a:gd name="T46" fmla="*/ 85 w 128"/>
                <a:gd name="T47" fmla="*/ 0 h 184"/>
                <a:gd name="T48" fmla="*/ 0 w 128"/>
                <a:gd name="T49" fmla="*/ 0 h 184"/>
                <a:gd name="T50" fmla="*/ 0 w 128"/>
                <a:gd name="T51" fmla="*/ 172 h 184"/>
                <a:gd name="T52" fmla="*/ 76 w 128"/>
                <a:gd name="T53" fmla="*/ 172 h 184"/>
                <a:gd name="T54" fmla="*/ 76 w 128"/>
                <a:gd name="T55" fmla="*/ 184 h 184"/>
                <a:gd name="T56" fmla="*/ 89 w 128"/>
                <a:gd name="T57" fmla="*/ 172 h 184"/>
                <a:gd name="T58" fmla="*/ 101 w 128"/>
                <a:gd name="T59" fmla="*/ 184 h 184"/>
                <a:gd name="T60" fmla="*/ 101 w 128"/>
                <a:gd name="T61" fmla="*/ 172 h 184"/>
                <a:gd name="T62" fmla="*/ 128 w 128"/>
                <a:gd name="T63" fmla="*/ 172 h 184"/>
                <a:gd name="T64" fmla="*/ 128 w 128"/>
                <a:gd name="T65" fmla="*/ 43 h 184"/>
                <a:gd name="T66" fmla="*/ 85 w 128"/>
                <a:gd name="T6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8" h="184">
                  <a:moveTo>
                    <a:pt x="119" y="163"/>
                  </a:moveTo>
                  <a:cubicBezTo>
                    <a:pt x="101" y="163"/>
                    <a:pt x="101" y="163"/>
                    <a:pt x="101" y="163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8" y="146"/>
                    <a:pt x="113" y="138"/>
                    <a:pt x="113" y="129"/>
                  </a:cubicBezTo>
                  <a:cubicBezTo>
                    <a:pt x="113" y="115"/>
                    <a:pt x="102" y="104"/>
                    <a:pt x="89" y="104"/>
                  </a:cubicBezTo>
                  <a:cubicBezTo>
                    <a:pt x="75" y="104"/>
                    <a:pt x="64" y="115"/>
                    <a:pt x="64" y="129"/>
                  </a:cubicBezTo>
                  <a:cubicBezTo>
                    <a:pt x="64" y="138"/>
                    <a:pt x="69" y="146"/>
                    <a:pt x="76" y="150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9" y="163"/>
                    <a:pt x="9" y="163"/>
                    <a:pt x="9" y="16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119" y="52"/>
                    <a:pt x="119" y="52"/>
                    <a:pt x="119" y="52"/>
                  </a:cubicBezTo>
                  <a:lnTo>
                    <a:pt x="119" y="163"/>
                  </a:lnTo>
                  <a:close/>
                  <a:moveTo>
                    <a:pt x="89" y="144"/>
                  </a:moveTo>
                  <a:cubicBezTo>
                    <a:pt x="80" y="144"/>
                    <a:pt x="73" y="137"/>
                    <a:pt x="73" y="129"/>
                  </a:cubicBezTo>
                  <a:cubicBezTo>
                    <a:pt x="73" y="121"/>
                    <a:pt x="80" y="114"/>
                    <a:pt x="89" y="114"/>
                  </a:cubicBezTo>
                  <a:cubicBezTo>
                    <a:pt x="97" y="114"/>
                    <a:pt x="104" y="121"/>
                    <a:pt x="104" y="129"/>
                  </a:cubicBezTo>
                  <a:cubicBezTo>
                    <a:pt x="104" y="137"/>
                    <a:pt x="97" y="144"/>
                    <a:pt x="89" y="144"/>
                  </a:cubicBezTo>
                  <a:moveTo>
                    <a:pt x="115" y="43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13"/>
                    <a:pt x="85" y="13"/>
                    <a:pt x="85" y="13"/>
                  </a:cubicBezTo>
                  <a:lnTo>
                    <a:pt x="115" y="43"/>
                  </a:lnTo>
                  <a:close/>
                  <a:moveTo>
                    <a:pt x="8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6" y="172"/>
                    <a:pt x="76" y="172"/>
                    <a:pt x="76" y="172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101" y="184"/>
                    <a:pt x="101" y="184"/>
                    <a:pt x="101" y="184"/>
                  </a:cubicBezTo>
                  <a:cubicBezTo>
                    <a:pt x="101" y="172"/>
                    <a:pt x="101" y="172"/>
                    <a:pt x="101" y="172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43"/>
                    <a:pt x="128" y="43"/>
                    <a:pt x="128" y="43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161">
              <a:extLst>
                <a:ext uri="{FF2B5EF4-FFF2-40B4-BE49-F238E27FC236}">
                  <a16:creationId xmlns:a16="http://schemas.microsoft.com/office/drawing/2014/main" id="{191B6788-768D-31AA-2ECE-4D3C37E3AC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527425"/>
              <a:ext cx="106363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162">
              <a:extLst>
                <a:ext uri="{FF2B5EF4-FFF2-40B4-BE49-F238E27FC236}">
                  <a16:creationId xmlns:a16="http://schemas.microsoft.com/office/drawing/2014/main" id="{7659155D-84BE-8E07-7BA3-74E8DA3B4A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343275"/>
              <a:ext cx="27940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163">
              <a:extLst>
                <a:ext uri="{FF2B5EF4-FFF2-40B4-BE49-F238E27FC236}">
                  <a16:creationId xmlns:a16="http://schemas.microsoft.com/office/drawing/2014/main" id="{32ACEAF0-6FA5-1EFE-BA90-FA1353B9D8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433763"/>
              <a:ext cx="27940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78233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AFB6AE-58C7-7318-9B4E-C4CA9E5F72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19918D2-B4A6-6926-65E6-C19E5C217D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6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818" r="6250"/>
          <a:stretch>
            <a:fillRect/>
          </a:stretch>
        </p:blipFill>
        <p:spPr>
          <a:xfrm>
            <a:off x="0" y="1612885"/>
            <a:ext cx="12192000" cy="42640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2FE3D24-EDE6-4D83-C378-97BB64CA5A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60" t="30314" r="37157" b="46401"/>
          <a:stretch>
            <a:fillRect/>
          </a:stretch>
        </p:blipFill>
        <p:spPr>
          <a:xfrm>
            <a:off x="0" y="-55118"/>
            <a:ext cx="12192000" cy="258875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0758BAB-7F7D-5B54-E887-5B277673AE87}"/>
              </a:ext>
            </a:extLst>
          </p:cNvPr>
          <p:cNvSpPr/>
          <p:nvPr/>
        </p:nvSpPr>
        <p:spPr>
          <a:xfrm>
            <a:off x="7769097" y="2094597"/>
            <a:ext cx="3430715" cy="37823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B1519B-A733-FEB1-0801-22619AC78769}"/>
              </a:ext>
            </a:extLst>
          </p:cNvPr>
          <p:cNvSpPr/>
          <p:nvPr/>
        </p:nvSpPr>
        <p:spPr>
          <a:xfrm>
            <a:off x="995362" y="2094597"/>
            <a:ext cx="6171216" cy="37823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6E935F-2D97-56DD-776B-2254A24A426C}"/>
              </a:ext>
            </a:extLst>
          </p:cNvPr>
          <p:cNvSpPr/>
          <p:nvPr/>
        </p:nvSpPr>
        <p:spPr>
          <a:xfrm>
            <a:off x="995361" y="2094596"/>
            <a:ext cx="6171215" cy="798387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dirty="0" err="1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BE58149-8809-FE10-3BC9-F3F11C691344}"/>
              </a:ext>
            </a:extLst>
          </p:cNvPr>
          <p:cNvSpPr/>
          <p:nvPr/>
        </p:nvSpPr>
        <p:spPr>
          <a:xfrm>
            <a:off x="7769097" y="2094596"/>
            <a:ext cx="3432104" cy="798387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dirty="0" err="1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881F294-C041-56E0-6A9D-1002D932CB6A}"/>
              </a:ext>
            </a:extLst>
          </p:cNvPr>
          <p:cNvSpPr txBox="1"/>
          <p:nvPr/>
        </p:nvSpPr>
        <p:spPr>
          <a:xfrm>
            <a:off x="1198962" y="3077501"/>
            <a:ext cx="5878113" cy="1231242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400" i="1" dirty="0">
                <a:solidFill>
                  <a:srgbClr val="00338D"/>
                </a:solidFill>
              </a:rPr>
              <a:t>нарушение сроков проведения таможенной проверки, установленных настоящим Кодексом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400" i="1" dirty="0">
                <a:solidFill>
                  <a:srgbClr val="00338D"/>
                </a:solidFill>
              </a:rPr>
              <a:t>ненаправление или невручение проверяемому лицу предварительного акта таможенной проверки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400" i="1" dirty="0">
                <a:solidFill>
                  <a:srgbClr val="00338D"/>
                </a:solidFill>
              </a:rPr>
              <a:t>завершение камеральной таможенной проверки, по результатам которой выявлены факты нарушения требований таможенного законодательства ЕАЭС и (или) таможенного законодательства РК, связанные с отсутствием документов и (или) сведений и (или) их непредставлением проверяемым лицом, до истечения установленного таможенным органом срока представления таких документов и (или) сведений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771354B-66FB-7025-CBAD-DCA014E261DC}"/>
              </a:ext>
            </a:extLst>
          </p:cNvPr>
          <p:cNvSpPr txBox="1"/>
          <p:nvPr/>
        </p:nvSpPr>
        <p:spPr>
          <a:xfrm>
            <a:off x="7964816" y="3077501"/>
            <a:ext cx="3039277" cy="1356623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ru-RU" sz="1400" i="1" dirty="0">
                <a:solidFill>
                  <a:srgbClr val="00338D"/>
                </a:solidFill>
              </a:rPr>
              <a:t>проведение начатой выездной таможенной проверки без фактического выезда на объект и (или) объекты проверяемого лица. Подтверждением фактического выезда на объект и (или) объекты проверяемого лица является фиксация такого выезда актом выезда в произвольной форме и (или) иными документами и способами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6A9FB442-4131-D157-E293-13AF18DF2E33}"/>
              </a:ext>
            </a:extLst>
          </p:cNvPr>
          <p:cNvSpPr/>
          <p:nvPr/>
        </p:nvSpPr>
        <p:spPr>
          <a:xfrm>
            <a:off x="0" y="8144634"/>
            <a:ext cx="9622789" cy="2909110"/>
          </a:xfrm>
          <a:prstGeom prst="round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1905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err="1">
              <a:solidFill>
                <a:schemeClr val="bg1"/>
              </a:solidFill>
            </a:endParaRPr>
          </a:p>
        </p:txBody>
      </p:sp>
      <p:sp>
        <p:nvSpPr>
          <p:cNvPr id="14" name="Овал 140">
            <a:extLst>
              <a:ext uri="{FF2B5EF4-FFF2-40B4-BE49-F238E27FC236}">
                <a16:creationId xmlns:a16="http://schemas.microsoft.com/office/drawing/2014/main" id="{08616096-000C-94F0-5AD6-A901F989A40A}"/>
              </a:ext>
            </a:extLst>
          </p:cNvPr>
          <p:cNvSpPr/>
          <p:nvPr/>
        </p:nvSpPr>
        <p:spPr>
          <a:xfrm>
            <a:off x="-570658" y="8775183"/>
            <a:ext cx="909717" cy="909717"/>
          </a:xfrm>
          <a:prstGeom prst="ellipse">
            <a:avLst/>
          </a:prstGeom>
          <a:solidFill>
            <a:srgbClr val="1E49E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srgbClr val="00338D"/>
              </a:solidFill>
              <a:effectLst/>
              <a:uLnTx/>
              <a:uFillTx/>
              <a:ea typeface="+mn-ea"/>
              <a:cs typeface="+mn-cs"/>
              <a:sym typeface="EYInterstate Light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DDB8A20-6460-7D86-4B06-5FF8A800C674}"/>
              </a:ext>
            </a:extLst>
          </p:cNvPr>
          <p:cNvGrpSpPr/>
          <p:nvPr/>
        </p:nvGrpSpPr>
        <p:grpSpPr>
          <a:xfrm>
            <a:off x="-323242" y="8950773"/>
            <a:ext cx="409440" cy="588569"/>
            <a:chOff x="269875" y="3108325"/>
            <a:chExt cx="482600" cy="693738"/>
          </a:xfrm>
        </p:grpSpPr>
        <p:sp>
          <p:nvSpPr>
            <p:cNvPr id="21" name="Freeform 160">
              <a:extLst>
                <a:ext uri="{FF2B5EF4-FFF2-40B4-BE49-F238E27FC236}">
                  <a16:creationId xmlns:a16="http://schemas.microsoft.com/office/drawing/2014/main" id="{21A6D482-D775-F6B7-2C3B-E46F9296E3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875" y="3108325"/>
              <a:ext cx="482600" cy="693738"/>
            </a:xfrm>
            <a:custGeom>
              <a:avLst/>
              <a:gdLst>
                <a:gd name="T0" fmla="*/ 119 w 128"/>
                <a:gd name="T1" fmla="*/ 163 h 184"/>
                <a:gd name="T2" fmla="*/ 101 w 128"/>
                <a:gd name="T3" fmla="*/ 163 h 184"/>
                <a:gd name="T4" fmla="*/ 101 w 128"/>
                <a:gd name="T5" fmla="*/ 150 h 184"/>
                <a:gd name="T6" fmla="*/ 113 w 128"/>
                <a:gd name="T7" fmla="*/ 129 h 184"/>
                <a:gd name="T8" fmla="*/ 89 w 128"/>
                <a:gd name="T9" fmla="*/ 104 h 184"/>
                <a:gd name="T10" fmla="*/ 64 w 128"/>
                <a:gd name="T11" fmla="*/ 129 h 184"/>
                <a:gd name="T12" fmla="*/ 76 w 128"/>
                <a:gd name="T13" fmla="*/ 150 h 184"/>
                <a:gd name="T14" fmla="*/ 76 w 128"/>
                <a:gd name="T15" fmla="*/ 163 h 184"/>
                <a:gd name="T16" fmla="*/ 9 w 128"/>
                <a:gd name="T17" fmla="*/ 163 h 184"/>
                <a:gd name="T18" fmla="*/ 9 w 128"/>
                <a:gd name="T19" fmla="*/ 10 h 184"/>
                <a:gd name="T20" fmla="*/ 76 w 128"/>
                <a:gd name="T21" fmla="*/ 10 h 184"/>
                <a:gd name="T22" fmla="*/ 76 w 128"/>
                <a:gd name="T23" fmla="*/ 52 h 184"/>
                <a:gd name="T24" fmla="*/ 119 w 128"/>
                <a:gd name="T25" fmla="*/ 52 h 184"/>
                <a:gd name="T26" fmla="*/ 119 w 128"/>
                <a:gd name="T27" fmla="*/ 163 h 184"/>
                <a:gd name="T28" fmla="*/ 89 w 128"/>
                <a:gd name="T29" fmla="*/ 144 h 184"/>
                <a:gd name="T30" fmla="*/ 73 w 128"/>
                <a:gd name="T31" fmla="*/ 129 h 184"/>
                <a:gd name="T32" fmla="*/ 89 w 128"/>
                <a:gd name="T33" fmla="*/ 114 h 184"/>
                <a:gd name="T34" fmla="*/ 104 w 128"/>
                <a:gd name="T35" fmla="*/ 129 h 184"/>
                <a:gd name="T36" fmla="*/ 89 w 128"/>
                <a:gd name="T37" fmla="*/ 144 h 184"/>
                <a:gd name="T38" fmla="*/ 115 w 128"/>
                <a:gd name="T39" fmla="*/ 43 h 184"/>
                <a:gd name="T40" fmla="*/ 85 w 128"/>
                <a:gd name="T41" fmla="*/ 43 h 184"/>
                <a:gd name="T42" fmla="*/ 85 w 128"/>
                <a:gd name="T43" fmla="*/ 13 h 184"/>
                <a:gd name="T44" fmla="*/ 115 w 128"/>
                <a:gd name="T45" fmla="*/ 43 h 184"/>
                <a:gd name="T46" fmla="*/ 85 w 128"/>
                <a:gd name="T47" fmla="*/ 0 h 184"/>
                <a:gd name="T48" fmla="*/ 0 w 128"/>
                <a:gd name="T49" fmla="*/ 0 h 184"/>
                <a:gd name="T50" fmla="*/ 0 w 128"/>
                <a:gd name="T51" fmla="*/ 172 h 184"/>
                <a:gd name="T52" fmla="*/ 76 w 128"/>
                <a:gd name="T53" fmla="*/ 172 h 184"/>
                <a:gd name="T54" fmla="*/ 76 w 128"/>
                <a:gd name="T55" fmla="*/ 184 h 184"/>
                <a:gd name="T56" fmla="*/ 89 w 128"/>
                <a:gd name="T57" fmla="*/ 172 h 184"/>
                <a:gd name="T58" fmla="*/ 101 w 128"/>
                <a:gd name="T59" fmla="*/ 184 h 184"/>
                <a:gd name="T60" fmla="*/ 101 w 128"/>
                <a:gd name="T61" fmla="*/ 172 h 184"/>
                <a:gd name="T62" fmla="*/ 128 w 128"/>
                <a:gd name="T63" fmla="*/ 172 h 184"/>
                <a:gd name="T64" fmla="*/ 128 w 128"/>
                <a:gd name="T65" fmla="*/ 43 h 184"/>
                <a:gd name="T66" fmla="*/ 85 w 128"/>
                <a:gd name="T6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8" h="184">
                  <a:moveTo>
                    <a:pt x="119" y="163"/>
                  </a:moveTo>
                  <a:cubicBezTo>
                    <a:pt x="101" y="163"/>
                    <a:pt x="101" y="163"/>
                    <a:pt x="101" y="163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8" y="146"/>
                    <a:pt x="113" y="138"/>
                    <a:pt x="113" y="129"/>
                  </a:cubicBezTo>
                  <a:cubicBezTo>
                    <a:pt x="113" y="115"/>
                    <a:pt x="102" y="104"/>
                    <a:pt x="89" y="104"/>
                  </a:cubicBezTo>
                  <a:cubicBezTo>
                    <a:pt x="75" y="104"/>
                    <a:pt x="64" y="115"/>
                    <a:pt x="64" y="129"/>
                  </a:cubicBezTo>
                  <a:cubicBezTo>
                    <a:pt x="64" y="138"/>
                    <a:pt x="69" y="146"/>
                    <a:pt x="76" y="150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9" y="163"/>
                    <a:pt x="9" y="163"/>
                    <a:pt x="9" y="16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119" y="52"/>
                    <a:pt x="119" y="52"/>
                    <a:pt x="119" y="52"/>
                  </a:cubicBezTo>
                  <a:lnTo>
                    <a:pt x="119" y="163"/>
                  </a:lnTo>
                  <a:close/>
                  <a:moveTo>
                    <a:pt x="89" y="144"/>
                  </a:moveTo>
                  <a:cubicBezTo>
                    <a:pt x="80" y="144"/>
                    <a:pt x="73" y="137"/>
                    <a:pt x="73" y="129"/>
                  </a:cubicBezTo>
                  <a:cubicBezTo>
                    <a:pt x="73" y="121"/>
                    <a:pt x="80" y="114"/>
                    <a:pt x="89" y="114"/>
                  </a:cubicBezTo>
                  <a:cubicBezTo>
                    <a:pt x="97" y="114"/>
                    <a:pt x="104" y="121"/>
                    <a:pt x="104" y="129"/>
                  </a:cubicBezTo>
                  <a:cubicBezTo>
                    <a:pt x="104" y="137"/>
                    <a:pt x="97" y="144"/>
                    <a:pt x="89" y="144"/>
                  </a:cubicBezTo>
                  <a:moveTo>
                    <a:pt x="115" y="43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13"/>
                    <a:pt x="85" y="13"/>
                    <a:pt x="85" y="13"/>
                  </a:cubicBezTo>
                  <a:lnTo>
                    <a:pt x="115" y="43"/>
                  </a:lnTo>
                  <a:close/>
                  <a:moveTo>
                    <a:pt x="8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6" y="172"/>
                    <a:pt x="76" y="172"/>
                    <a:pt x="76" y="172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101" y="184"/>
                    <a:pt x="101" y="184"/>
                    <a:pt x="101" y="184"/>
                  </a:cubicBezTo>
                  <a:cubicBezTo>
                    <a:pt x="101" y="172"/>
                    <a:pt x="101" y="172"/>
                    <a:pt x="101" y="172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43"/>
                    <a:pt x="128" y="43"/>
                    <a:pt x="128" y="43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161">
              <a:extLst>
                <a:ext uri="{FF2B5EF4-FFF2-40B4-BE49-F238E27FC236}">
                  <a16:creationId xmlns:a16="http://schemas.microsoft.com/office/drawing/2014/main" id="{D691801A-7EE6-8806-9B6B-71CA7C90ED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527425"/>
              <a:ext cx="106363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162">
              <a:extLst>
                <a:ext uri="{FF2B5EF4-FFF2-40B4-BE49-F238E27FC236}">
                  <a16:creationId xmlns:a16="http://schemas.microsoft.com/office/drawing/2014/main" id="{3BF7684F-3ACB-A4CB-93E6-7FE505AFE7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343275"/>
              <a:ext cx="27940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Rectangle 163">
              <a:extLst>
                <a:ext uri="{FF2B5EF4-FFF2-40B4-BE49-F238E27FC236}">
                  <a16:creationId xmlns:a16="http://schemas.microsoft.com/office/drawing/2014/main" id="{FE2AC05D-A9DF-711B-C0A4-710C0D1E3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433763"/>
              <a:ext cx="27940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670888A5-3E76-EB1B-0CD5-1FC35F1C88C8}"/>
              </a:ext>
            </a:extLst>
          </p:cNvPr>
          <p:cNvSpPr/>
          <p:nvPr/>
        </p:nvSpPr>
        <p:spPr>
          <a:xfrm>
            <a:off x="0" y="11173733"/>
            <a:ext cx="9622789" cy="490743"/>
          </a:xfrm>
          <a:prstGeom prst="roundRect">
            <a:avLst>
              <a:gd name="adj" fmla="val 17415"/>
            </a:avLst>
          </a:prstGeom>
          <a:solidFill>
            <a:schemeClr val="bg1"/>
          </a:solidFill>
          <a:ln w="22225">
            <a:solidFill>
              <a:srgbClr val="7213EA"/>
            </a:solidFill>
          </a:ln>
          <a:effectLst>
            <a:outerShdw blurRad="1905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err="1">
              <a:solidFill>
                <a:schemeClr val="bg1"/>
              </a:solidFill>
            </a:endParaRPr>
          </a:p>
        </p:txBody>
      </p:sp>
      <p:sp>
        <p:nvSpPr>
          <p:cNvPr id="39" name="Овал 140">
            <a:extLst>
              <a:ext uri="{FF2B5EF4-FFF2-40B4-BE49-F238E27FC236}">
                <a16:creationId xmlns:a16="http://schemas.microsoft.com/office/drawing/2014/main" id="{C485704E-AE73-776C-01C6-3ED0EB27DCC9}"/>
              </a:ext>
            </a:extLst>
          </p:cNvPr>
          <p:cNvSpPr/>
          <p:nvPr/>
        </p:nvSpPr>
        <p:spPr>
          <a:xfrm>
            <a:off x="-712489" y="10550569"/>
            <a:ext cx="909717" cy="861649"/>
          </a:xfrm>
          <a:prstGeom prst="ellipse">
            <a:avLst/>
          </a:prstGeom>
          <a:solidFill>
            <a:srgbClr val="7213E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srgbClr val="00338D"/>
              </a:solidFill>
              <a:effectLst/>
              <a:uLnTx/>
              <a:uFillTx/>
              <a:ea typeface="+mn-ea"/>
              <a:cs typeface="+mn-cs"/>
              <a:sym typeface="EYInterstate Light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3FF87A6-41DA-F183-902C-B7E49298162F}"/>
              </a:ext>
            </a:extLst>
          </p:cNvPr>
          <p:cNvGrpSpPr/>
          <p:nvPr/>
        </p:nvGrpSpPr>
        <p:grpSpPr>
          <a:xfrm>
            <a:off x="-476565" y="10635601"/>
            <a:ext cx="415958" cy="428504"/>
            <a:chOff x="269875" y="3108325"/>
            <a:chExt cx="482600" cy="693738"/>
          </a:xfrm>
        </p:grpSpPr>
        <p:sp>
          <p:nvSpPr>
            <p:cNvPr id="42" name="Freeform 160">
              <a:extLst>
                <a:ext uri="{FF2B5EF4-FFF2-40B4-BE49-F238E27FC236}">
                  <a16:creationId xmlns:a16="http://schemas.microsoft.com/office/drawing/2014/main" id="{56853391-DCC3-3907-B4E6-30D33FC9CE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875" y="3108325"/>
              <a:ext cx="482600" cy="693738"/>
            </a:xfrm>
            <a:custGeom>
              <a:avLst/>
              <a:gdLst>
                <a:gd name="T0" fmla="*/ 119 w 128"/>
                <a:gd name="T1" fmla="*/ 163 h 184"/>
                <a:gd name="T2" fmla="*/ 101 w 128"/>
                <a:gd name="T3" fmla="*/ 163 h 184"/>
                <a:gd name="T4" fmla="*/ 101 w 128"/>
                <a:gd name="T5" fmla="*/ 150 h 184"/>
                <a:gd name="T6" fmla="*/ 113 w 128"/>
                <a:gd name="T7" fmla="*/ 129 h 184"/>
                <a:gd name="T8" fmla="*/ 89 w 128"/>
                <a:gd name="T9" fmla="*/ 104 h 184"/>
                <a:gd name="T10" fmla="*/ 64 w 128"/>
                <a:gd name="T11" fmla="*/ 129 h 184"/>
                <a:gd name="T12" fmla="*/ 76 w 128"/>
                <a:gd name="T13" fmla="*/ 150 h 184"/>
                <a:gd name="T14" fmla="*/ 76 w 128"/>
                <a:gd name="T15" fmla="*/ 163 h 184"/>
                <a:gd name="T16" fmla="*/ 9 w 128"/>
                <a:gd name="T17" fmla="*/ 163 h 184"/>
                <a:gd name="T18" fmla="*/ 9 w 128"/>
                <a:gd name="T19" fmla="*/ 10 h 184"/>
                <a:gd name="T20" fmla="*/ 76 w 128"/>
                <a:gd name="T21" fmla="*/ 10 h 184"/>
                <a:gd name="T22" fmla="*/ 76 w 128"/>
                <a:gd name="T23" fmla="*/ 52 h 184"/>
                <a:gd name="T24" fmla="*/ 119 w 128"/>
                <a:gd name="T25" fmla="*/ 52 h 184"/>
                <a:gd name="T26" fmla="*/ 119 w 128"/>
                <a:gd name="T27" fmla="*/ 163 h 184"/>
                <a:gd name="T28" fmla="*/ 89 w 128"/>
                <a:gd name="T29" fmla="*/ 144 h 184"/>
                <a:gd name="T30" fmla="*/ 73 w 128"/>
                <a:gd name="T31" fmla="*/ 129 h 184"/>
                <a:gd name="T32" fmla="*/ 89 w 128"/>
                <a:gd name="T33" fmla="*/ 114 h 184"/>
                <a:gd name="T34" fmla="*/ 104 w 128"/>
                <a:gd name="T35" fmla="*/ 129 h 184"/>
                <a:gd name="T36" fmla="*/ 89 w 128"/>
                <a:gd name="T37" fmla="*/ 144 h 184"/>
                <a:gd name="T38" fmla="*/ 115 w 128"/>
                <a:gd name="T39" fmla="*/ 43 h 184"/>
                <a:gd name="T40" fmla="*/ 85 w 128"/>
                <a:gd name="T41" fmla="*/ 43 h 184"/>
                <a:gd name="T42" fmla="*/ 85 w 128"/>
                <a:gd name="T43" fmla="*/ 13 h 184"/>
                <a:gd name="T44" fmla="*/ 115 w 128"/>
                <a:gd name="T45" fmla="*/ 43 h 184"/>
                <a:gd name="T46" fmla="*/ 85 w 128"/>
                <a:gd name="T47" fmla="*/ 0 h 184"/>
                <a:gd name="T48" fmla="*/ 0 w 128"/>
                <a:gd name="T49" fmla="*/ 0 h 184"/>
                <a:gd name="T50" fmla="*/ 0 w 128"/>
                <a:gd name="T51" fmla="*/ 172 h 184"/>
                <a:gd name="T52" fmla="*/ 76 w 128"/>
                <a:gd name="T53" fmla="*/ 172 h 184"/>
                <a:gd name="T54" fmla="*/ 76 w 128"/>
                <a:gd name="T55" fmla="*/ 184 h 184"/>
                <a:gd name="T56" fmla="*/ 89 w 128"/>
                <a:gd name="T57" fmla="*/ 172 h 184"/>
                <a:gd name="T58" fmla="*/ 101 w 128"/>
                <a:gd name="T59" fmla="*/ 184 h 184"/>
                <a:gd name="T60" fmla="*/ 101 w 128"/>
                <a:gd name="T61" fmla="*/ 172 h 184"/>
                <a:gd name="T62" fmla="*/ 128 w 128"/>
                <a:gd name="T63" fmla="*/ 172 h 184"/>
                <a:gd name="T64" fmla="*/ 128 w 128"/>
                <a:gd name="T65" fmla="*/ 43 h 184"/>
                <a:gd name="T66" fmla="*/ 85 w 128"/>
                <a:gd name="T6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8" h="184">
                  <a:moveTo>
                    <a:pt x="119" y="163"/>
                  </a:moveTo>
                  <a:cubicBezTo>
                    <a:pt x="101" y="163"/>
                    <a:pt x="101" y="163"/>
                    <a:pt x="101" y="163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8" y="146"/>
                    <a:pt x="113" y="138"/>
                    <a:pt x="113" y="129"/>
                  </a:cubicBezTo>
                  <a:cubicBezTo>
                    <a:pt x="113" y="115"/>
                    <a:pt x="102" y="104"/>
                    <a:pt x="89" y="104"/>
                  </a:cubicBezTo>
                  <a:cubicBezTo>
                    <a:pt x="75" y="104"/>
                    <a:pt x="64" y="115"/>
                    <a:pt x="64" y="129"/>
                  </a:cubicBezTo>
                  <a:cubicBezTo>
                    <a:pt x="64" y="138"/>
                    <a:pt x="69" y="146"/>
                    <a:pt x="76" y="150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9" y="163"/>
                    <a:pt x="9" y="163"/>
                    <a:pt x="9" y="16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119" y="52"/>
                    <a:pt x="119" y="52"/>
                    <a:pt x="119" y="52"/>
                  </a:cubicBezTo>
                  <a:lnTo>
                    <a:pt x="119" y="163"/>
                  </a:lnTo>
                  <a:close/>
                  <a:moveTo>
                    <a:pt x="89" y="144"/>
                  </a:moveTo>
                  <a:cubicBezTo>
                    <a:pt x="80" y="144"/>
                    <a:pt x="73" y="137"/>
                    <a:pt x="73" y="129"/>
                  </a:cubicBezTo>
                  <a:cubicBezTo>
                    <a:pt x="73" y="121"/>
                    <a:pt x="80" y="114"/>
                    <a:pt x="89" y="114"/>
                  </a:cubicBezTo>
                  <a:cubicBezTo>
                    <a:pt x="97" y="114"/>
                    <a:pt x="104" y="121"/>
                    <a:pt x="104" y="129"/>
                  </a:cubicBezTo>
                  <a:cubicBezTo>
                    <a:pt x="104" y="137"/>
                    <a:pt x="97" y="144"/>
                    <a:pt x="89" y="144"/>
                  </a:cubicBezTo>
                  <a:moveTo>
                    <a:pt x="115" y="43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13"/>
                    <a:pt x="85" y="13"/>
                    <a:pt x="85" y="13"/>
                  </a:cubicBezTo>
                  <a:lnTo>
                    <a:pt x="115" y="43"/>
                  </a:lnTo>
                  <a:close/>
                  <a:moveTo>
                    <a:pt x="8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6" y="172"/>
                    <a:pt x="76" y="172"/>
                    <a:pt x="76" y="172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101" y="184"/>
                    <a:pt x="101" y="184"/>
                    <a:pt x="101" y="184"/>
                  </a:cubicBezTo>
                  <a:cubicBezTo>
                    <a:pt x="101" y="172"/>
                    <a:pt x="101" y="172"/>
                    <a:pt x="101" y="172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43"/>
                    <a:pt x="128" y="43"/>
                    <a:pt x="128" y="43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Rectangle 161">
              <a:extLst>
                <a:ext uri="{FF2B5EF4-FFF2-40B4-BE49-F238E27FC236}">
                  <a16:creationId xmlns:a16="http://schemas.microsoft.com/office/drawing/2014/main" id="{49D95F44-0995-25C1-EC12-A2559A84AE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527425"/>
              <a:ext cx="106363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162">
              <a:extLst>
                <a:ext uri="{FF2B5EF4-FFF2-40B4-BE49-F238E27FC236}">
                  <a16:creationId xmlns:a16="http://schemas.microsoft.com/office/drawing/2014/main" id="{482BFD6F-48F1-74BC-56D3-CD8A6AA04F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343275"/>
              <a:ext cx="27940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163">
              <a:extLst>
                <a:ext uri="{FF2B5EF4-FFF2-40B4-BE49-F238E27FC236}">
                  <a16:creationId xmlns:a16="http://schemas.microsoft.com/office/drawing/2014/main" id="{CB2115C0-D11D-0F6F-8624-AF56A8F09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433763"/>
              <a:ext cx="27940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475529D6-C4F7-F17C-9002-A2B977AE3C7B}"/>
              </a:ext>
            </a:extLst>
          </p:cNvPr>
          <p:cNvSpPr/>
          <p:nvPr/>
        </p:nvSpPr>
        <p:spPr>
          <a:xfrm>
            <a:off x="-146805" y="11810035"/>
            <a:ext cx="9769594" cy="1388590"/>
          </a:xfrm>
          <a:prstGeom prst="roundRect">
            <a:avLst/>
          </a:prstGeom>
          <a:solidFill>
            <a:schemeClr val="bg1"/>
          </a:solidFill>
          <a:ln w="22225">
            <a:solidFill>
              <a:srgbClr val="00B8F5"/>
            </a:solidFill>
          </a:ln>
          <a:effectLst>
            <a:outerShdw blurRad="1905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err="1">
              <a:solidFill>
                <a:schemeClr val="bg1"/>
              </a:solidFill>
            </a:endParaRPr>
          </a:p>
        </p:txBody>
      </p:sp>
      <p:sp>
        <p:nvSpPr>
          <p:cNvPr id="48" name="Овал 140">
            <a:extLst>
              <a:ext uri="{FF2B5EF4-FFF2-40B4-BE49-F238E27FC236}">
                <a16:creationId xmlns:a16="http://schemas.microsoft.com/office/drawing/2014/main" id="{C1BD9318-6F6A-CB7F-5025-63F3A9099C70}"/>
              </a:ext>
            </a:extLst>
          </p:cNvPr>
          <p:cNvSpPr/>
          <p:nvPr/>
        </p:nvSpPr>
        <p:spPr>
          <a:xfrm>
            <a:off x="-570658" y="11799039"/>
            <a:ext cx="909717" cy="909717"/>
          </a:xfrm>
          <a:prstGeom prst="ellipse">
            <a:avLst/>
          </a:prstGeom>
          <a:solidFill>
            <a:srgbClr val="00B8F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srgbClr val="00338D"/>
              </a:solidFill>
              <a:effectLst/>
              <a:uLnTx/>
              <a:uFillTx/>
              <a:ea typeface="+mn-ea"/>
              <a:cs typeface="+mn-cs"/>
              <a:sym typeface="EYInterstate Light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082F477-BD6F-CD61-6EFD-83FCA9E74CCE}"/>
              </a:ext>
            </a:extLst>
          </p:cNvPr>
          <p:cNvGrpSpPr/>
          <p:nvPr/>
        </p:nvGrpSpPr>
        <p:grpSpPr>
          <a:xfrm>
            <a:off x="-323242" y="11974629"/>
            <a:ext cx="409440" cy="588569"/>
            <a:chOff x="269875" y="3108325"/>
            <a:chExt cx="482600" cy="693738"/>
          </a:xfrm>
        </p:grpSpPr>
        <p:sp>
          <p:nvSpPr>
            <p:cNvPr id="50" name="Freeform 160">
              <a:extLst>
                <a:ext uri="{FF2B5EF4-FFF2-40B4-BE49-F238E27FC236}">
                  <a16:creationId xmlns:a16="http://schemas.microsoft.com/office/drawing/2014/main" id="{1870BC7E-F4BE-589F-14FC-872D0882AD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875" y="3108325"/>
              <a:ext cx="482600" cy="693738"/>
            </a:xfrm>
            <a:custGeom>
              <a:avLst/>
              <a:gdLst>
                <a:gd name="T0" fmla="*/ 119 w 128"/>
                <a:gd name="T1" fmla="*/ 163 h 184"/>
                <a:gd name="T2" fmla="*/ 101 w 128"/>
                <a:gd name="T3" fmla="*/ 163 h 184"/>
                <a:gd name="T4" fmla="*/ 101 w 128"/>
                <a:gd name="T5" fmla="*/ 150 h 184"/>
                <a:gd name="T6" fmla="*/ 113 w 128"/>
                <a:gd name="T7" fmla="*/ 129 h 184"/>
                <a:gd name="T8" fmla="*/ 89 w 128"/>
                <a:gd name="T9" fmla="*/ 104 h 184"/>
                <a:gd name="T10" fmla="*/ 64 w 128"/>
                <a:gd name="T11" fmla="*/ 129 h 184"/>
                <a:gd name="T12" fmla="*/ 76 w 128"/>
                <a:gd name="T13" fmla="*/ 150 h 184"/>
                <a:gd name="T14" fmla="*/ 76 w 128"/>
                <a:gd name="T15" fmla="*/ 163 h 184"/>
                <a:gd name="T16" fmla="*/ 9 w 128"/>
                <a:gd name="T17" fmla="*/ 163 h 184"/>
                <a:gd name="T18" fmla="*/ 9 w 128"/>
                <a:gd name="T19" fmla="*/ 10 h 184"/>
                <a:gd name="T20" fmla="*/ 76 w 128"/>
                <a:gd name="T21" fmla="*/ 10 h 184"/>
                <a:gd name="T22" fmla="*/ 76 w 128"/>
                <a:gd name="T23" fmla="*/ 52 h 184"/>
                <a:gd name="T24" fmla="*/ 119 w 128"/>
                <a:gd name="T25" fmla="*/ 52 h 184"/>
                <a:gd name="T26" fmla="*/ 119 w 128"/>
                <a:gd name="T27" fmla="*/ 163 h 184"/>
                <a:gd name="T28" fmla="*/ 89 w 128"/>
                <a:gd name="T29" fmla="*/ 144 h 184"/>
                <a:gd name="T30" fmla="*/ 73 w 128"/>
                <a:gd name="T31" fmla="*/ 129 h 184"/>
                <a:gd name="T32" fmla="*/ 89 w 128"/>
                <a:gd name="T33" fmla="*/ 114 h 184"/>
                <a:gd name="T34" fmla="*/ 104 w 128"/>
                <a:gd name="T35" fmla="*/ 129 h 184"/>
                <a:gd name="T36" fmla="*/ 89 w 128"/>
                <a:gd name="T37" fmla="*/ 144 h 184"/>
                <a:gd name="T38" fmla="*/ 115 w 128"/>
                <a:gd name="T39" fmla="*/ 43 h 184"/>
                <a:gd name="T40" fmla="*/ 85 w 128"/>
                <a:gd name="T41" fmla="*/ 43 h 184"/>
                <a:gd name="T42" fmla="*/ 85 w 128"/>
                <a:gd name="T43" fmla="*/ 13 h 184"/>
                <a:gd name="T44" fmla="*/ 115 w 128"/>
                <a:gd name="T45" fmla="*/ 43 h 184"/>
                <a:gd name="T46" fmla="*/ 85 w 128"/>
                <a:gd name="T47" fmla="*/ 0 h 184"/>
                <a:gd name="T48" fmla="*/ 0 w 128"/>
                <a:gd name="T49" fmla="*/ 0 h 184"/>
                <a:gd name="T50" fmla="*/ 0 w 128"/>
                <a:gd name="T51" fmla="*/ 172 h 184"/>
                <a:gd name="T52" fmla="*/ 76 w 128"/>
                <a:gd name="T53" fmla="*/ 172 h 184"/>
                <a:gd name="T54" fmla="*/ 76 w 128"/>
                <a:gd name="T55" fmla="*/ 184 h 184"/>
                <a:gd name="T56" fmla="*/ 89 w 128"/>
                <a:gd name="T57" fmla="*/ 172 h 184"/>
                <a:gd name="T58" fmla="*/ 101 w 128"/>
                <a:gd name="T59" fmla="*/ 184 h 184"/>
                <a:gd name="T60" fmla="*/ 101 w 128"/>
                <a:gd name="T61" fmla="*/ 172 h 184"/>
                <a:gd name="T62" fmla="*/ 128 w 128"/>
                <a:gd name="T63" fmla="*/ 172 h 184"/>
                <a:gd name="T64" fmla="*/ 128 w 128"/>
                <a:gd name="T65" fmla="*/ 43 h 184"/>
                <a:gd name="T66" fmla="*/ 85 w 128"/>
                <a:gd name="T6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8" h="184">
                  <a:moveTo>
                    <a:pt x="119" y="163"/>
                  </a:moveTo>
                  <a:cubicBezTo>
                    <a:pt x="101" y="163"/>
                    <a:pt x="101" y="163"/>
                    <a:pt x="101" y="163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8" y="146"/>
                    <a:pt x="113" y="138"/>
                    <a:pt x="113" y="129"/>
                  </a:cubicBezTo>
                  <a:cubicBezTo>
                    <a:pt x="113" y="115"/>
                    <a:pt x="102" y="104"/>
                    <a:pt x="89" y="104"/>
                  </a:cubicBezTo>
                  <a:cubicBezTo>
                    <a:pt x="75" y="104"/>
                    <a:pt x="64" y="115"/>
                    <a:pt x="64" y="129"/>
                  </a:cubicBezTo>
                  <a:cubicBezTo>
                    <a:pt x="64" y="138"/>
                    <a:pt x="69" y="146"/>
                    <a:pt x="76" y="150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9" y="163"/>
                    <a:pt x="9" y="163"/>
                    <a:pt x="9" y="16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119" y="52"/>
                    <a:pt x="119" y="52"/>
                    <a:pt x="119" y="52"/>
                  </a:cubicBezTo>
                  <a:lnTo>
                    <a:pt x="119" y="163"/>
                  </a:lnTo>
                  <a:close/>
                  <a:moveTo>
                    <a:pt x="89" y="144"/>
                  </a:moveTo>
                  <a:cubicBezTo>
                    <a:pt x="80" y="144"/>
                    <a:pt x="73" y="137"/>
                    <a:pt x="73" y="129"/>
                  </a:cubicBezTo>
                  <a:cubicBezTo>
                    <a:pt x="73" y="121"/>
                    <a:pt x="80" y="114"/>
                    <a:pt x="89" y="114"/>
                  </a:cubicBezTo>
                  <a:cubicBezTo>
                    <a:pt x="97" y="114"/>
                    <a:pt x="104" y="121"/>
                    <a:pt x="104" y="129"/>
                  </a:cubicBezTo>
                  <a:cubicBezTo>
                    <a:pt x="104" y="137"/>
                    <a:pt x="97" y="144"/>
                    <a:pt x="89" y="144"/>
                  </a:cubicBezTo>
                  <a:moveTo>
                    <a:pt x="115" y="43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13"/>
                    <a:pt x="85" y="13"/>
                    <a:pt x="85" y="13"/>
                  </a:cubicBezTo>
                  <a:lnTo>
                    <a:pt x="115" y="43"/>
                  </a:lnTo>
                  <a:close/>
                  <a:moveTo>
                    <a:pt x="8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6" y="172"/>
                    <a:pt x="76" y="172"/>
                    <a:pt x="76" y="172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101" y="184"/>
                    <a:pt x="101" y="184"/>
                    <a:pt x="101" y="184"/>
                  </a:cubicBezTo>
                  <a:cubicBezTo>
                    <a:pt x="101" y="172"/>
                    <a:pt x="101" y="172"/>
                    <a:pt x="101" y="172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43"/>
                    <a:pt x="128" y="43"/>
                    <a:pt x="128" y="43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161">
              <a:extLst>
                <a:ext uri="{FF2B5EF4-FFF2-40B4-BE49-F238E27FC236}">
                  <a16:creationId xmlns:a16="http://schemas.microsoft.com/office/drawing/2014/main" id="{F3999044-1B3C-B893-6C2B-FD85A99B9E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527425"/>
              <a:ext cx="106363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162">
              <a:extLst>
                <a:ext uri="{FF2B5EF4-FFF2-40B4-BE49-F238E27FC236}">
                  <a16:creationId xmlns:a16="http://schemas.microsoft.com/office/drawing/2014/main" id="{B6EC19AA-1545-05A4-C2AF-6C8A7E5391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343275"/>
              <a:ext cx="27940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163">
              <a:extLst>
                <a:ext uri="{FF2B5EF4-FFF2-40B4-BE49-F238E27FC236}">
                  <a16:creationId xmlns:a16="http://schemas.microsoft.com/office/drawing/2014/main" id="{916A6B2D-E7A0-CB58-1407-5C4D48A6F9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433763"/>
              <a:ext cx="27940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1F11A43-4775-5BE1-3A78-AAAC2807D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364" y="431800"/>
            <a:ext cx="10204450" cy="533400"/>
          </a:xfrm>
        </p:spPr>
        <p:txBody>
          <a:bodyPr/>
          <a:lstStyle/>
          <a:p>
            <a:r>
              <a:rPr lang="ru-RU" altLang="zh-CN" dirty="0"/>
              <a:t>Статья 416-1. Недействительность таможенной проверки, проведенной с грубым нарушением требований по организации и проведению таможенной проверки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FB752396-9E92-442B-A61A-148AC65B9533}"/>
              </a:ext>
            </a:extLst>
          </p:cNvPr>
          <p:cNvSpPr/>
          <p:nvPr/>
        </p:nvSpPr>
        <p:spPr>
          <a:xfrm>
            <a:off x="394573" y="10281526"/>
            <a:ext cx="385397" cy="385397"/>
          </a:xfrm>
          <a:prstGeom prst="ellipse">
            <a:avLst/>
          </a:prstGeom>
          <a:solidFill>
            <a:schemeClr val="bg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628" tIns="47628" rIns="47628" bIns="4762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8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A647EE-7081-7233-1613-2A2FB42742FE}"/>
              </a:ext>
            </a:extLst>
          </p:cNvPr>
          <p:cNvSpPr txBox="1"/>
          <p:nvPr/>
        </p:nvSpPr>
        <p:spPr>
          <a:xfrm>
            <a:off x="368989" y="8327819"/>
            <a:ext cx="8866118" cy="1398415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kumimoji="0" lang="ru-RU" sz="1600" i="1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нарушение сроков проведения таможенной проверки, установленных настоящим Кодексом;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kumimoji="0" lang="ru-RU" sz="1600" i="1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ненаправление или невручение проверяемому лицу предварительного акта таможенной проверки;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kumimoji="0" lang="ru-RU" sz="1600" i="1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завершение камеральной таможенной проверки, по результатам которой выявлены факты нарушения требований таможенного законодательства ЕАЭС и (или) таможенного законодательства РК, связанные с отсутствием документов и (или) сведений и (или) их непредставлением проверяемым лицом, до истечения установленного таможенным органом срока представления таких документов и (или) сведений;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2A1A28-11ED-84A6-F62D-B4012D04781A}"/>
              </a:ext>
            </a:extLst>
          </p:cNvPr>
          <p:cNvSpPr txBox="1"/>
          <p:nvPr/>
        </p:nvSpPr>
        <p:spPr>
          <a:xfrm>
            <a:off x="510050" y="11830040"/>
            <a:ext cx="8918461" cy="1185399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проведение начатой выездной таможенной проверки без фактического выезда на объект и (или) объекты проверяемого лица. Подтверждением фактического выезда на объект и (или) объекты проверяемого лица является фиксация такого выезда актом выезда в произвольной форме и (или) иными документами и способами.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6650E0-6146-A6DA-F818-4830E8C515AF}"/>
              </a:ext>
            </a:extLst>
          </p:cNvPr>
          <p:cNvSpPr txBox="1"/>
          <p:nvPr/>
        </p:nvSpPr>
        <p:spPr>
          <a:xfrm>
            <a:off x="7167967" y="3527560"/>
            <a:ext cx="601130" cy="458201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1" u="none" strike="noStrike" kern="1200" cap="none" spc="0" normalizeH="0" baseline="0" noProof="0" dirty="0">
                <a:ln>
                  <a:noFill/>
                </a:ln>
                <a:solidFill>
                  <a:srgbClr val="FD349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+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2C2C8AE-1CD5-95D9-A806-386391229C9A}"/>
              </a:ext>
            </a:extLst>
          </p:cNvPr>
          <p:cNvGrpSpPr/>
          <p:nvPr/>
        </p:nvGrpSpPr>
        <p:grpSpPr>
          <a:xfrm>
            <a:off x="1277239" y="2284577"/>
            <a:ext cx="346516" cy="498116"/>
            <a:chOff x="269875" y="3108325"/>
            <a:chExt cx="482600" cy="693738"/>
          </a:xfrm>
        </p:grpSpPr>
        <p:sp>
          <p:nvSpPr>
            <p:cNvPr id="25" name="Freeform 160">
              <a:extLst>
                <a:ext uri="{FF2B5EF4-FFF2-40B4-BE49-F238E27FC236}">
                  <a16:creationId xmlns:a16="http://schemas.microsoft.com/office/drawing/2014/main" id="{AB41A723-EF27-AE2D-287C-9C6CBD8903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875" y="3108325"/>
              <a:ext cx="482600" cy="693738"/>
            </a:xfrm>
            <a:custGeom>
              <a:avLst/>
              <a:gdLst>
                <a:gd name="T0" fmla="*/ 119 w 128"/>
                <a:gd name="T1" fmla="*/ 163 h 184"/>
                <a:gd name="T2" fmla="*/ 101 w 128"/>
                <a:gd name="T3" fmla="*/ 163 h 184"/>
                <a:gd name="T4" fmla="*/ 101 w 128"/>
                <a:gd name="T5" fmla="*/ 150 h 184"/>
                <a:gd name="T6" fmla="*/ 113 w 128"/>
                <a:gd name="T7" fmla="*/ 129 h 184"/>
                <a:gd name="T8" fmla="*/ 89 w 128"/>
                <a:gd name="T9" fmla="*/ 104 h 184"/>
                <a:gd name="T10" fmla="*/ 64 w 128"/>
                <a:gd name="T11" fmla="*/ 129 h 184"/>
                <a:gd name="T12" fmla="*/ 76 w 128"/>
                <a:gd name="T13" fmla="*/ 150 h 184"/>
                <a:gd name="T14" fmla="*/ 76 w 128"/>
                <a:gd name="T15" fmla="*/ 163 h 184"/>
                <a:gd name="T16" fmla="*/ 9 w 128"/>
                <a:gd name="T17" fmla="*/ 163 h 184"/>
                <a:gd name="T18" fmla="*/ 9 w 128"/>
                <a:gd name="T19" fmla="*/ 10 h 184"/>
                <a:gd name="T20" fmla="*/ 76 w 128"/>
                <a:gd name="T21" fmla="*/ 10 h 184"/>
                <a:gd name="T22" fmla="*/ 76 w 128"/>
                <a:gd name="T23" fmla="*/ 52 h 184"/>
                <a:gd name="T24" fmla="*/ 119 w 128"/>
                <a:gd name="T25" fmla="*/ 52 h 184"/>
                <a:gd name="T26" fmla="*/ 119 w 128"/>
                <a:gd name="T27" fmla="*/ 163 h 184"/>
                <a:gd name="T28" fmla="*/ 89 w 128"/>
                <a:gd name="T29" fmla="*/ 144 h 184"/>
                <a:gd name="T30" fmla="*/ 73 w 128"/>
                <a:gd name="T31" fmla="*/ 129 h 184"/>
                <a:gd name="T32" fmla="*/ 89 w 128"/>
                <a:gd name="T33" fmla="*/ 114 h 184"/>
                <a:gd name="T34" fmla="*/ 104 w 128"/>
                <a:gd name="T35" fmla="*/ 129 h 184"/>
                <a:gd name="T36" fmla="*/ 89 w 128"/>
                <a:gd name="T37" fmla="*/ 144 h 184"/>
                <a:gd name="T38" fmla="*/ 115 w 128"/>
                <a:gd name="T39" fmla="*/ 43 h 184"/>
                <a:gd name="T40" fmla="*/ 85 w 128"/>
                <a:gd name="T41" fmla="*/ 43 h 184"/>
                <a:gd name="T42" fmla="*/ 85 w 128"/>
                <a:gd name="T43" fmla="*/ 13 h 184"/>
                <a:gd name="T44" fmla="*/ 115 w 128"/>
                <a:gd name="T45" fmla="*/ 43 h 184"/>
                <a:gd name="T46" fmla="*/ 85 w 128"/>
                <a:gd name="T47" fmla="*/ 0 h 184"/>
                <a:gd name="T48" fmla="*/ 0 w 128"/>
                <a:gd name="T49" fmla="*/ 0 h 184"/>
                <a:gd name="T50" fmla="*/ 0 w 128"/>
                <a:gd name="T51" fmla="*/ 172 h 184"/>
                <a:gd name="T52" fmla="*/ 76 w 128"/>
                <a:gd name="T53" fmla="*/ 172 h 184"/>
                <a:gd name="T54" fmla="*/ 76 w 128"/>
                <a:gd name="T55" fmla="*/ 184 h 184"/>
                <a:gd name="T56" fmla="*/ 89 w 128"/>
                <a:gd name="T57" fmla="*/ 172 h 184"/>
                <a:gd name="T58" fmla="*/ 101 w 128"/>
                <a:gd name="T59" fmla="*/ 184 h 184"/>
                <a:gd name="T60" fmla="*/ 101 w 128"/>
                <a:gd name="T61" fmla="*/ 172 h 184"/>
                <a:gd name="T62" fmla="*/ 128 w 128"/>
                <a:gd name="T63" fmla="*/ 172 h 184"/>
                <a:gd name="T64" fmla="*/ 128 w 128"/>
                <a:gd name="T65" fmla="*/ 43 h 184"/>
                <a:gd name="T66" fmla="*/ 85 w 128"/>
                <a:gd name="T6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8" h="184">
                  <a:moveTo>
                    <a:pt x="119" y="163"/>
                  </a:moveTo>
                  <a:cubicBezTo>
                    <a:pt x="101" y="163"/>
                    <a:pt x="101" y="163"/>
                    <a:pt x="101" y="163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8" y="146"/>
                    <a:pt x="113" y="138"/>
                    <a:pt x="113" y="129"/>
                  </a:cubicBezTo>
                  <a:cubicBezTo>
                    <a:pt x="113" y="115"/>
                    <a:pt x="102" y="104"/>
                    <a:pt x="89" y="104"/>
                  </a:cubicBezTo>
                  <a:cubicBezTo>
                    <a:pt x="75" y="104"/>
                    <a:pt x="64" y="115"/>
                    <a:pt x="64" y="129"/>
                  </a:cubicBezTo>
                  <a:cubicBezTo>
                    <a:pt x="64" y="138"/>
                    <a:pt x="69" y="146"/>
                    <a:pt x="76" y="150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9" y="163"/>
                    <a:pt x="9" y="163"/>
                    <a:pt x="9" y="16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119" y="52"/>
                    <a:pt x="119" y="52"/>
                    <a:pt x="119" y="52"/>
                  </a:cubicBezTo>
                  <a:lnTo>
                    <a:pt x="119" y="163"/>
                  </a:lnTo>
                  <a:close/>
                  <a:moveTo>
                    <a:pt x="89" y="144"/>
                  </a:moveTo>
                  <a:cubicBezTo>
                    <a:pt x="80" y="144"/>
                    <a:pt x="73" y="137"/>
                    <a:pt x="73" y="129"/>
                  </a:cubicBezTo>
                  <a:cubicBezTo>
                    <a:pt x="73" y="121"/>
                    <a:pt x="80" y="114"/>
                    <a:pt x="89" y="114"/>
                  </a:cubicBezTo>
                  <a:cubicBezTo>
                    <a:pt x="97" y="114"/>
                    <a:pt x="104" y="121"/>
                    <a:pt x="104" y="129"/>
                  </a:cubicBezTo>
                  <a:cubicBezTo>
                    <a:pt x="104" y="137"/>
                    <a:pt x="97" y="144"/>
                    <a:pt x="89" y="144"/>
                  </a:cubicBezTo>
                  <a:moveTo>
                    <a:pt x="115" y="43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13"/>
                    <a:pt x="85" y="13"/>
                    <a:pt x="85" y="13"/>
                  </a:cubicBezTo>
                  <a:lnTo>
                    <a:pt x="115" y="43"/>
                  </a:lnTo>
                  <a:close/>
                  <a:moveTo>
                    <a:pt x="8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6" y="172"/>
                    <a:pt x="76" y="172"/>
                    <a:pt x="76" y="172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101" y="184"/>
                    <a:pt x="101" y="184"/>
                    <a:pt x="101" y="184"/>
                  </a:cubicBezTo>
                  <a:cubicBezTo>
                    <a:pt x="101" y="172"/>
                    <a:pt x="101" y="172"/>
                    <a:pt x="101" y="172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43"/>
                    <a:pt x="128" y="43"/>
                    <a:pt x="128" y="43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Rectangle 161">
              <a:extLst>
                <a:ext uri="{FF2B5EF4-FFF2-40B4-BE49-F238E27FC236}">
                  <a16:creationId xmlns:a16="http://schemas.microsoft.com/office/drawing/2014/main" id="{AFC46D87-DC62-607C-51C9-74235FD2C7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527425"/>
              <a:ext cx="106363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162">
              <a:extLst>
                <a:ext uri="{FF2B5EF4-FFF2-40B4-BE49-F238E27FC236}">
                  <a16:creationId xmlns:a16="http://schemas.microsoft.com/office/drawing/2014/main" id="{11DD1100-A333-6C5C-5967-9D5C858AAA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343275"/>
              <a:ext cx="27940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163">
              <a:extLst>
                <a:ext uri="{FF2B5EF4-FFF2-40B4-BE49-F238E27FC236}">
                  <a16:creationId xmlns:a16="http://schemas.microsoft.com/office/drawing/2014/main" id="{78C028D0-7637-E0E4-0996-AE4BA19750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433763"/>
              <a:ext cx="27940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DF2A7F2-7053-1C7E-CC0D-B9F57C6D102D}"/>
              </a:ext>
            </a:extLst>
          </p:cNvPr>
          <p:cNvGrpSpPr/>
          <p:nvPr/>
        </p:nvGrpSpPr>
        <p:grpSpPr>
          <a:xfrm>
            <a:off x="8059039" y="2284577"/>
            <a:ext cx="346516" cy="498116"/>
            <a:chOff x="269875" y="3108325"/>
            <a:chExt cx="482600" cy="693738"/>
          </a:xfrm>
        </p:grpSpPr>
        <p:sp>
          <p:nvSpPr>
            <p:cNvPr id="30" name="Freeform 160">
              <a:extLst>
                <a:ext uri="{FF2B5EF4-FFF2-40B4-BE49-F238E27FC236}">
                  <a16:creationId xmlns:a16="http://schemas.microsoft.com/office/drawing/2014/main" id="{066AEE8C-7EDD-E276-740E-36D24572DD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875" y="3108325"/>
              <a:ext cx="482600" cy="693738"/>
            </a:xfrm>
            <a:custGeom>
              <a:avLst/>
              <a:gdLst>
                <a:gd name="T0" fmla="*/ 119 w 128"/>
                <a:gd name="T1" fmla="*/ 163 h 184"/>
                <a:gd name="T2" fmla="*/ 101 w 128"/>
                <a:gd name="T3" fmla="*/ 163 h 184"/>
                <a:gd name="T4" fmla="*/ 101 w 128"/>
                <a:gd name="T5" fmla="*/ 150 h 184"/>
                <a:gd name="T6" fmla="*/ 113 w 128"/>
                <a:gd name="T7" fmla="*/ 129 h 184"/>
                <a:gd name="T8" fmla="*/ 89 w 128"/>
                <a:gd name="T9" fmla="*/ 104 h 184"/>
                <a:gd name="T10" fmla="*/ 64 w 128"/>
                <a:gd name="T11" fmla="*/ 129 h 184"/>
                <a:gd name="T12" fmla="*/ 76 w 128"/>
                <a:gd name="T13" fmla="*/ 150 h 184"/>
                <a:gd name="T14" fmla="*/ 76 w 128"/>
                <a:gd name="T15" fmla="*/ 163 h 184"/>
                <a:gd name="T16" fmla="*/ 9 w 128"/>
                <a:gd name="T17" fmla="*/ 163 h 184"/>
                <a:gd name="T18" fmla="*/ 9 w 128"/>
                <a:gd name="T19" fmla="*/ 10 h 184"/>
                <a:gd name="T20" fmla="*/ 76 w 128"/>
                <a:gd name="T21" fmla="*/ 10 h 184"/>
                <a:gd name="T22" fmla="*/ 76 w 128"/>
                <a:gd name="T23" fmla="*/ 52 h 184"/>
                <a:gd name="T24" fmla="*/ 119 w 128"/>
                <a:gd name="T25" fmla="*/ 52 h 184"/>
                <a:gd name="T26" fmla="*/ 119 w 128"/>
                <a:gd name="T27" fmla="*/ 163 h 184"/>
                <a:gd name="T28" fmla="*/ 89 w 128"/>
                <a:gd name="T29" fmla="*/ 144 h 184"/>
                <a:gd name="T30" fmla="*/ 73 w 128"/>
                <a:gd name="T31" fmla="*/ 129 h 184"/>
                <a:gd name="T32" fmla="*/ 89 w 128"/>
                <a:gd name="T33" fmla="*/ 114 h 184"/>
                <a:gd name="T34" fmla="*/ 104 w 128"/>
                <a:gd name="T35" fmla="*/ 129 h 184"/>
                <a:gd name="T36" fmla="*/ 89 w 128"/>
                <a:gd name="T37" fmla="*/ 144 h 184"/>
                <a:gd name="T38" fmla="*/ 115 w 128"/>
                <a:gd name="T39" fmla="*/ 43 h 184"/>
                <a:gd name="T40" fmla="*/ 85 w 128"/>
                <a:gd name="T41" fmla="*/ 43 h 184"/>
                <a:gd name="T42" fmla="*/ 85 w 128"/>
                <a:gd name="T43" fmla="*/ 13 h 184"/>
                <a:gd name="T44" fmla="*/ 115 w 128"/>
                <a:gd name="T45" fmla="*/ 43 h 184"/>
                <a:gd name="T46" fmla="*/ 85 w 128"/>
                <a:gd name="T47" fmla="*/ 0 h 184"/>
                <a:gd name="T48" fmla="*/ 0 w 128"/>
                <a:gd name="T49" fmla="*/ 0 h 184"/>
                <a:gd name="T50" fmla="*/ 0 w 128"/>
                <a:gd name="T51" fmla="*/ 172 h 184"/>
                <a:gd name="T52" fmla="*/ 76 w 128"/>
                <a:gd name="T53" fmla="*/ 172 h 184"/>
                <a:gd name="T54" fmla="*/ 76 w 128"/>
                <a:gd name="T55" fmla="*/ 184 h 184"/>
                <a:gd name="T56" fmla="*/ 89 w 128"/>
                <a:gd name="T57" fmla="*/ 172 h 184"/>
                <a:gd name="T58" fmla="*/ 101 w 128"/>
                <a:gd name="T59" fmla="*/ 184 h 184"/>
                <a:gd name="T60" fmla="*/ 101 w 128"/>
                <a:gd name="T61" fmla="*/ 172 h 184"/>
                <a:gd name="T62" fmla="*/ 128 w 128"/>
                <a:gd name="T63" fmla="*/ 172 h 184"/>
                <a:gd name="T64" fmla="*/ 128 w 128"/>
                <a:gd name="T65" fmla="*/ 43 h 184"/>
                <a:gd name="T66" fmla="*/ 85 w 128"/>
                <a:gd name="T6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8" h="184">
                  <a:moveTo>
                    <a:pt x="119" y="163"/>
                  </a:moveTo>
                  <a:cubicBezTo>
                    <a:pt x="101" y="163"/>
                    <a:pt x="101" y="163"/>
                    <a:pt x="101" y="163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8" y="146"/>
                    <a:pt x="113" y="138"/>
                    <a:pt x="113" y="129"/>
                  </a:cubicBezTo>
                  <a:cubicBezTo>
                    <a:pt x="113" y="115"/>
                    <a:pt x="102" y="104"/>
                    <a:pt x="89" y="104"/>
                  </a:cubicBezTo>
                  <a:cubicBezTo>
                    <a:pt x="75" y="104"/>
                    <a:pt x="64" y="115"/>
                    <a:pt x="64" y="129"/>
                  </a:cubicBezTo>
                  <a:cubicBezTo>
                    <a:pt x="64" y="138"/>
                    <a:pt x="69" y="146"/>
                    <a:pt x="76" y="150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9" y="163"/>
                    <a:pt x="9" y="163"/>
                    <a:pt x="9" y="16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119" y="52"/>
                    <a:pt x="119" y="52"/>
                    <a:pt x="119" y="52"/>
                  </a:cubicBezTo>
                  <a:lnTo>
                    <a:pt x="119" y="163"/>
                  </a:lnTo>
                  <a:close/>
                  <a:moveTo>
                    <a:pt x="89" y="144"/>
                  </a:moveTo>
                  <a:cubicBezTo>
                    <a:pt x="80" y="144"/>
                    <a:pt x="73" y="137"/>
                    <a:pt x="73" y="129"/>
                  </a:cubicBezTo>
                  <a:cubicBezTo>
                    <a:pt x="73" y="121"/>
                    <a:pt x="80" y="114"/>
                    <a:pt x="89" y="114"/>
                  </a:cubicBezTo>
                  <a:cubicBezTo>
                    <a:pt x="97" y="114"/>
                    <a:pt x="104" y="121"/>
                    <a:pt x="104" y="129"/>
                  </a:cubicBezTo>
                  <a:cubicBezTo>
                    <a:pt x="104" y="137"/>
                    <a:pt x="97" y="144"/>
                    <a:pt x="89" y="144"/>
                  </a:cubicBezTo>
                  <a:moveTo>
                    <a:pt x="115" y="43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13"/>
                    <a:pt x="85" y="13"/>
                    <a:pt x="85" y="13"/>
                  </a:cubicBezTo>
                  <a:lnTo>
                    <a:pt x="115" y="43"/>
                  </a:lnTo>
                  <a:close/>
                  <a:moveTo>
                    <a:pt x="8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6" y="172"/>
                    <a:pt x="76" y="172"/>
                    <a:pt x="76" y="172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101" y="184"/>
                    <a:pt x="101" y="184"/>
                    <a:pt x="101" y="184"/>
                  </a:cubicBezTo>
                  <a:cubicBezTo>
                    <a:pt x="101" y="172"/>
                    <a:pt x="101" y="172"/>
                    <a:pt x="101" y="172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43"/>
                    <a:pt x="128" y="43"/>
                    <a:pt x="128" y="43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" name="Rectangle 161">
              <a:extLst>
                <a:ext uri="{FF2B5EF4-FFF2-40B4-BE49-F238E27FC236}">
                  <a16:creationId xmlns:a16="http://schemas.microsoft.com/office/drawing/2014/main" id="{44921A84-CB15-3ABD-D196-B1B47E96C7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527425"/>
              <a:ext cx="106363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162">
              <a:extLst>
                <a:ext uri="{FF2B5EF4-FFF2-40B4-BE49-F238E27FC236}">
                  <a16:creationId xmlns:a16="http://schemas.microsoft.com/office/drawing/2014/main" id="{713C93E1-5543-C8F7-BF8B-36398288A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343275"/>
              <a:ext cx="27940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163">
              <a:extLst>
                <a:ext uri="{FF2B5EF4-FFF2-40B4-BE49-F238E27FC236}">
                  <a16:creationId xmlns:a16="http://schemas.microsoft.com/office/drawing/2014/main" id="{DB56A95E-679F-5B0B-923C-3710C2C3E7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3433763"/>
              <a:ext cx="27940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13674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5AFB73F-D98E-D324-5E30-C0B91C3772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03916" y="2398601"/>
            <a:ext cx="5993783" cy="2367199"/>
          </a:xfrm>
        </p:spPr>
        <p:txBody>
          <a:bodyPr/>
          <a:lstStyle/>
          <a:p>
            <a:r>
              <a:rPr lang="ru-RU" sz="8800" dirty="0">
                <a:solidFill>
                  <a:schemeClr val="bg1"/>
                </a:solidFill>
              </a:rPr>
              <a:t>Благодарим вас </a:t>
            </a:r>
            <a:br>
              <a:rPr lang="ru-RU" sz="8800" dirty="0">
                <a:solidFill>
                  <a:schemeClr val="bg1"/>
                </a:solidFill>
              </a:rPr>
            </a:br>
            <a:r>
              <a:rPr lang="ru-RU" sz="8800" dirty="0">
                <a:solidFill>
                  <a:schemeClr val="bg1"/>
                </a:solidFill>
              </a:rPr>
              <a:t>за внимание!</a:t>
            </a:r>
            <a:endParaRPr lang="en-GB" sz="8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2896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FCC8D57-5279-BF8A-383A-4511344E2ADA}"/>
              </a:ext>
            </a:extLst>
          </p:cNvPr>
          <p:cNvSpPr txBox="1">
            <a:spLocks/>
          </p:cNvSpPr>
          <p:nvPr/>
        </p:nvSpPr>
        <p:spPr>
          <a:xfrm>
            <a:off x="995363" y="1140068"/>
            <a:ext cx="1082675" cy="102561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80975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 sz="1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361950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-"/>
              <a:defRPr sz="1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542925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 sz="1600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719138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8969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0747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257300" indent="-1825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>
                <a:solidFill>
                  <a:schemeClr val="bg1"/>
                </a:solidFill>
                <a:latin typeface="KPMG Cyrillic Bold" panose="020B0803030202040204" pitchFamily="34" charset="0"/>
              </a:rPr>
              <a:t>07</a:t>
            </a:r>
            <a:endParaRPr lang="en-US" sz="6600">
              <a:solidFill>
                <a:schemeClr val="bg1"/>
              </a:solidFill>
              <a:latin typeface="KPMG Cyrillic Bold" panose="020B080303020204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11311EE-E5EE-40EF-94BE-D6CEA00333B5}"/>
              </a:ext>
            </a:extLst>
          </p:cNvPr>
          <p:cNvSpPr txBox="1">
            <a:spLocks/>
          </p:cNvSpPr>
          <p:nvPr/>
        </p:nvSpPr>
        <p:spPr>
          <a:xfrm>
            <a:off x="995362" y="2620111"/>
            <a:ext cx="6781851" cy="227914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GB" sz="6600" kern="1200" baseline="0" dirty="0">
                <a:solidFill>
                  <a:schemeClr val="bg1"/>
                </a:solidFill>
                <a:latin typeface="KPMG Cyrillic Bold" panose="020B0803030202040204" pitchFamily="34" charset="0"/>
                <a:ea typeface="+mj-ea"/>
                <a:cs typeface="+mj-cs"/>
              </a:defRPr>
            </a:lvl1pPr>
          </a:lstStyle>
          <a:p>
            <a:r>
              <a:rPr lang="ru-RU" dirty="0">
                <a:latin typeface="KPMG Cyrillic Bold"/>
              </a:rPr>
              <a:t>Сессия </a:t>
            </a:r>
            <a:br>
              <a:rPr lang="ru-RU" dirty="0">
                <a:latin typeface="KPMG Cyrillic Bold"/>
              </a:rPr>
            </a:br>
            <a:r>
              <a:rPr lang="ru-RU" dirty="0">
                <a:latin typeface="KPMG Cyrillic Bold"/>
              </a:rPr>
              <a:t>вопросов – ответов </a:t>
            </a:r>
          </a:p>
          <a:p>
            <a:br>
              <a:rPr lang="ru-RU" sz="7200" dirty="0">
                <a:latin typeface="KPMG Cyrillic Bold"/>
              </a:rPr>
            </a:br>
            <a:br>
              <a:rPr lang="ru-RU" sz="7200" dirty="0">
                <a:latin typeface="KPMG Cyrillic Bold"/>
              </a:rPr>
            </a:br>
            <a:br>
              <a:rPr lang="en-US" sz="7200" dirty="0">
                <a:latin typeface="KPMG Cyrillic Bold"/>
              </a:rPr>
            </a:br>
            <a:endParaRPr lang="ru-RU" sz="7200" dirty="0">
              <a:latin typeface="KPMG Cyrillic Bold"/>
            </a:endParaRPr>
          </a:p>
        </p:txBody>
      </p:sp>
    </p:spTree>
    <p:extLst>
      <p:ext uri="{BB962C8B-B14F-4D97-AF65-F5344CB8AC3E}">
        <p14:creationId xmlns:p14="http://schemas.microsoft.com/office/powerpoint/2010/main" val="1065229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000">
              <a:schemeClr val="bg1"/>
            </a:gs>
            <a:gs pos="0">
              <a:srgbClr val="7213EA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A06E5BDC-C9A8-4589-BC88-8711F6DB7AEC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917140" y="4800351"/>
            <a:ext cx="8172000" cy="64334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80975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 sz="1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361950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-"/>
              <a:defRPr sz="1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542925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 sz="1600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719138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8969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0747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257300" indent="-1825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k-KZ" sz="900" b="0">
                <a:solidFill>
                  <a:srgbClr val="00338D"/>
                </a:solidFill>
              </a:rPr>
              <a:t>© 2025 г. ТОО «КПМГ Такс энд Эдвайзори», компания, </a:t>
            </a:r>
            <a:r>
              <a:rPr lang="kk-KZ" sz="900" b="0" err="1">
                <a:solidFill>
                  <a:srgbClr val="00338D"/>
                </a:solidFill>
              </a:rPr>
              <a:t>зарегистрированная</a:t>
            </a:r>
            <a:r>
              <a:rPr lang="kk-KZ" sz="900" b="0">
                <a:solidFill>
                  <a:srgbClr val="00338D"/>
                </a:solidFill>
              </a:rPr>
              <a:t> в </a:t>
            </a:r>
            <a:r>
              <a:rPr lang="kk-KZ" sz="900" b="0" err="1">
                <a:solidFill>
                  <a:srgbClr val="00338D"/>
                </a:solidFill>
              </a:rPr>
              <a:t>соответствии</a:t>
            </a:r>
            <a:r>
              <a:rPr lang="kk-KZ" sz="900" b="0">
                <a:solidFill>
                  <a:srgbClr val="00338D"/>
                </a:solidFill>
              </a:rPr>
              <a:t> с </a:t>
            </a:r>
            <a:r>
              <a:rPr lang="kk-KZ" sz="900" b="0" err="1">
                <a:solidFill>
                  <a:srgbClr val="00338D"/>
                </a:solidFill>
              </a:rPr>
              <a:t>законодательством</a:t>
            </a:r>
            <a:r>
              <a:rPr lang="kk-KZ" sz="900" b="0">
                <a:solidFill>
                  <a:srgbClr val="00338D"/>
                </a:solidFill>
              </a:rPr>
              <a:t> </a:t>
            </a:r>
            <a:r>
              <a:rPr lang="kk-KZ" sz="900" b="0" err="1">
                <a:solidFill>
                  <a:srgbClr val="00338D"/>
                </a:solidFill>
              </a:rPr>
              <a:t>Республики</a:t>
            </a:r>
            <a:r>
              <a:rPr lang="kk-KZ" sz="900" b="0">
                <a:solidFill>
                  <a:srgbClr val="00338D"/>
                </a:solidFill>
              </a:rPr>
              <a:t> </a:t>
            </a:r>
            <a:r>
              <a:rPr lang="kk-KZ" sz="900" b="0" err="1">
                <a:solidFill>
                  <a:srgbClr val="00338D"/>
                </a:solidFill>
              </a:rPr>
              <a:t>Казахстан</a:t>
            </a:r>
            <a:r>
              <a:rPr lang="kk-KZ" sz="900" b="0">
                <a:solidFill>
                  <a:srgbClr val="00338D"/>
                </a:solidFill>
              </a:rPr>
              <a:t>, </a:t>
            </a:r>
            <a:r>
              <a:rPr lang="kk-KZ" sz="900" b="0" err="1">
                <a:solidFill>
                  <a:srgbClr val="00338D"/>
                </a:solidFill>
              </a:rPr>
              <a:t>участник</a:t>
            </a:r>
            <a:r>
              <a:rPr lang="kk-KZ" sz="900" b="0">
                <a:solidFill>
                  <a:srgbClr val="00338D"/>
                </a:solidFill>
              </a:rPr>
              <a:t> </a:t>
            </a:r>
            <a:r>
              <a:rPr lang="kk-KZ" sz="900" b="0" err="1">
                <a:solidFill>
                  <a:srgbClr val="00338D"/>
                </a:solidFill>
              </a:rPr>
              <a:t>глобальной</a:t>
            </a:r>
            <a:r>
              <a:rPr lang="kk-KZ" sz="900" b="0">
                <a:solidFill>
                  <a:srgbClr val="00338D"/>
                </a:solidFill>
              </a:rPr>
              <a:t> </a:t>
            </a:r>
            <a:r>
              <a:rPr lang="kk-KZ" sz="900" b="0" err="1">
                <a:solidFill>
                  <a:srgbClr val="00338D"/>
                </a:solidFill>
              </a:rPr>
              <a:t>организации</a:t>
            </a:r>
            <a:r>
              <a:rPr lang="kk-KZ" sz="900" b="0">
                <a:solidFill>
                  <a:srgbClr val="00338D"/>
                </a:solidFill>
              </a:rPr>
              <a:t> </a:t>
            </a:r>
            <a:r>
              <a:rPr lang="kk-KZ" sz="900" b="0" err="1">
                <a:solidFill>
                  <a:srgbClr val="00338D"/>
                </a:solidFill>
              </a:rPr>
              <a:t>независимых</a:t>
            </a:r>
            <a:r>
              <a:rPr lang="kk-KZ" sz="900" b="0">
                <a:solidFill>
                  <a:srgbClr val="00338D"/>
                </a:solidFill>
              </a:rPr>
              <a:t> </a:t>
            </a:r>
            <a:r>
              <a:rPr lang="kk-KZ" sz="900" b="0" err="1">
                <a:solidFill>
                  <a:srgbClr val="00338D"/>
                </a:solidFill>
              </a:rPr>
              <a:t>фирм</a:t>
            </a:r>
            <a:r>
              <a:rPr lang="kk-KZ" sz="900" b="0">
                <a:solidFill>
                  <a:srgbClr val="00338D"/>
                </a:solidFill>
              </a:rPr>
              <a:t> KPMG, </a:t>
            </a:r>
            <a:r>
              <a:rPr lang="kk-KZ" sz="900" b="0" err="1">
                <a:solidFill>
                  <a:srgbClr val="00338D"/>
                </a:solidFill>
              </a:rPr>
              <a:t>входящих</a:t>
            </a:r>
            <a:r>
              <a:rPr lang="kk-KZ" sz="900" b="0">
                <a:solidFill>
                  <a:srgbClr val="00338D"/>
                </a:solidFill>
              </a:rPr>
              <a:t> в KPMG </a:t>
            </a:r>
            <a:r>
              <a:rPr lang="kk-KZ" sz="900" b="0" err="1">
                <a:solidFill>
                  <a:srgbClr val="00338D"/>
                </a:solidFill>
              </a:rPr>
              <a:t>International</a:t>
            </a:r>
            <a:r>
              <a:rPr lang="kk-KZ" sz="900" b="0">
                <a:solidFill>
                  <a:srgbClr val="00338D"/>
                </a:solidFill>
              </a:rPr>
              <a:t> </a:t>
            </a:r>
            <a:r>
              <a:rPr lang="kk-KZ" sz="900" b="0" err="1">
                <a:solidFill>
                  <a:srgbClr val="00338D"/>
                </a:solidFill>
              </a:rPr>
              <a:t>Limited</a:t>
            </a:r>
            <a:r>
              <a:rPr lang="kk-KZ" sz="900" b="0">
                <a:solidFill>
                  <a:srgbClr val="00338D"/>
                </a:solidFill>
              </a:rPr>
              <a:t>, </a:t>
            </a:r>
            <a:r>
              <a:rPr lang="kk-KZ" sz="900" b="0" err="1">
                <a:solidFill>
                  <a:srgbClr val="00338D"/>
                </a:solidFill>
              </a:rPr>
              <a:t>частную</a:t>
            </a:r>
            <a:r>
              <a:rPr lang="kk-KZ" sz="900" b="0">
                <a:solidFill>
                  <a:srgbClr val="00338D"/>
                </a:solidFill>
              </a:rPr>
              <a:t> </a:t>
            </a:r>
            <a:r>
              <a:rPr lang="kk-KZ" sz="900" b="0" err="1">
                <a:solidFill>
                  <a:srgbClr val="00338D"/>
                </a:solidFill>
              </a:rPr>
              <a:t>английскую</a:t>
            </a:r>
            <a:r>
              <a:rPr lang="kk-KZ" sz="900" b="0">
                <a:solidFill>
                  <a:srgbClr val="00338D"/>
                </a:solidFill>
              </a:rPr>
              <a:t> </a:t>
            </a:r>
            <a:r>
              <a:rPr lang="kk-KZ" sz="900" b="0" err="1">
                <a:solidFill>
                  <a:srgbClr val="00338D"/>
                </a:solidFill>
              </a:rPr>
              <a:t>компанию</a:t>
            </a:r>
            <a:r>
              <a:rPr lang="kk-KZ" sz="900" b="0">
                <a:solidFill>
                  <a:srgbClr val="00338D"/>
                </a:solidFill>
              </a:rPr>
              <a:t> с </a:t>
            </a:r>
            <a:r>
              <a:rPr lang="kk-KZ" sz="900" b="0" err="1">
                <a:solidFill>
                  <a:srgbClr val="00338D"/>
                </a:solidFill>
              </a:rPr>
              <a:t>ответственностью</a:t>
            </a:r>
            <a:r>
              <a:rPr lang="kk-KZ" sz="900" b="0">
                <a:solidFill>
                  <a:srgbClr val="00338D"/>
                </a:solidFill>
              </a:rPr>
              <a:t>, </a:t>
            </a:r>
            <a:r>
              <a:rPr lang="kk-KZ" sz="900" b="0" err="1">
                <a:solidFill>
                  <a:srgbClr val="00338D"/>
                </a:solidFill>
              </a:rPr>
              <a:t>ограниченной</a:t>
            </a:r>
            <a:r>
              <a:rPr lang="kk-KZ" sz="900" b="0">
                <a:solidFill>
                  <a:srgbClr val="00338D"/>
                </a:solidFill>
              </a:rPr>
              <a:t> </a:t>
            </a:r>
            <a:r>
              <a:rPr lang="kk-KZ" sz="900" b="0" err="1">
                <a:solidFill>
                  <a:srgbClr val="00338D"/>
                </a:solidFill>
              </a:rPr>
              <a:t>гарантиями</a:t>
            </a:r>
            <a:r>
              <a:rPr lang="kk-KZ" sz="900" b="0">
                <a:solidFill>
                  <a:srgbClr val="00338D"/>
                </a:solidFill>
              </a:rPr>
              <a:t> </a:t>
            </a:r>
            <a:r>
              <a:rPr lang="kk-KZ" sz="900" b="0" err="1">
                <a:solidFill>
                  <a:srgbClr val="00338D"/>
                </a:solidFill>
              </a:rPr>
              <a:t>своих</a:t>
            </a:r>
            <a:r>
              <a:rPr lang="kk-KZ" sz="900" b="0">
                <a:solidFill>
                  <a:srgbClr val="00338D"/>
                </a:solidFill>
              </a:rPr>
              <a:t> </a:t>
            </a:r>
            <a:r>
              <a:rPr lang="kk-KZ" sz="900" b="0" err="1">
                <a:solidFill>
                  <a:srgbClr val="00338D"/>
                </a:solidFill>
              </a:rPr>
              <a:t>участников</a:t>
            </a:r>
            <a:r>
              <a:rPr lang="kk-KZ" sz="900" b="0">
                <a:solidFill>
                  <a:srgbClr val="00338D"/>
                </a:solidFill>
              </a:rPr>
              <a:t>. </a:t>
            </a:r>
            <a:r>
              <a:rPr lang="kk-KZ" sz="900" b="0" err="1">
                <a:solidFill>
                  <a:srgbClr val="00338D"/>
                </a:solidFill>
              </a:rPr>
              <a:t>Все</a:t>
            </a:r>
            <a:r>
              <a:rPr lang="kk-KZ" sz="900" b="0">
                <a:solidFill>
                  <a:srgbClr val="00338D"/>
                </a:solidFill>
              </a:rPr>
              <a:t> </a:t>
            </a:r>
            <a:r>
              <a:rPr lang="kk-KZ" sz="900" b="0" err="1">
                <a:solidFill>
                  <a:srgbClr val="00338D"/>
                </a:solidFill>
              </a:rPr>
              <a:t>права</a:t>
            </a:r>
            <a:r>
              <a:rPr lang="kk-KZ" sz="900" b="0">
                <a:solidFill>
                  <a:srgbClr val="00338D"/>
                </a:solidFill>
              </a:rPr>
              <a:t> </a:t>
            </a:r>
            <a:r>
              <a:rPr lang="kk-KZ" sz="900" b="0" err="1">
                <a:solidFill>
                  <a:srgbClr val="00338D"/>
                </a:solidFill>
              </a:rPr>
              <a:t>защищены</a:t>
            </a:r>
            <a:r>
              <a:rPr lang="kk-KZ" sz="900" b="0">
                <a:solidFill>
                  <a:srgbClr val="00338D"/>
                </a:solidFill>
              </a:rPr>
              <a:t>.</a:t>
            </a:r>
            <a:endParaRPr lang="en-US" sz="900" b="0">
              <a:solidFill>
                <a:srgbClr val="00338D"/>
              </a:solidFill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9E22734-01CF-42C6-9BBA-506AC03262B5}"/>
              </a:ext>
            </a:extLst>
          </p:cNvPr>
          <p:cNvSpPr txBox="1">
            <a:spLocks/>
          </p:cNvSpPr>
          <p:nvPr/>
        </p:nvSpPr>
        <p:spPr>
          <a:xfrm>
            <a:off x="917140" y="5359054"/>
            <a:ext cx="7851751" cy="16927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80975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 sz="1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361950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-"/>
              <a:defRPr sz="1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542925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 sz="1600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719138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8969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0747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257300" indent="-1825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b="0">
                <a:solidFill>
                  <a:srgbClr val="00338D"/>
                </a:solidFill>
              </a:rPr>
              <a:t>Наименование KPMG и логотип KPMG являются товарными знаками, используемыми по лицензии участниками глобальной организации независимых фирм KPMG.</a:t>
            </a:r>
            <a:endParaRPr lang="en-US" sz="900" b="0">
              <a:solidFill>
                <a:srgbClr val="00338D"/>
              </a:solidFill>
            </a:endParaRP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C862E42-1AF1-47A9-9B27-1B3F9AF2A78E}"/>
              </a:ext>
            </a:extLst>
          </p:cNvPr>
          <p:cNvSpPr txBox="1">
            <a:spLocks/>
          </p:cNvSpPr>
          <p:nvPr/>
        </p:nvSpPr>
        <p:spPr>
          <a:xfrm>
            <a:off x="917140" y="3987732"/>
            <a:ext cx="8172000" cy="64334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80975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 sz="1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361950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-"/>
              <a:defRPr sz="1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542925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 sz="1600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719138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8969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0747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257300" indent="-1825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b="0">
                <a:solidFill>
                  <a:srgbClr val="00338D"/>
                </a:solidFill>
              </a:rPr>
              <a:t>Информация, содержащаяся в настоящем документе, носит общий характер и подготовлена без учета конкретных обстоятельств того или иного лица или организации. Хотя мы неизменно стремимся представлять своевременную и точную информацию, мы не можем гарантировать того, что данная информация окажется столь же точной на момент получения или будет оставаться столь же точной в будущем. Предпринимать какие-либо действия на основании такой информации можно только после консультаций с соответствующими специалистами и тщательного анализа конкретной ситуации. </a:t>
            </a:r>
            <a:endParaRPr lang="en-GB" sz="900" b="0">
              <a:solidFill>
                <a:srgbClr val="00338D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06318C-F4F6-43B9-B625-203D3914E3D4}"/>
              </a:ext>
            </a:extLst>
          </p:cNvPr>
          <p:cNvSpPr txBox="1"/>
          <p:nvPr/>
        </p:nvSpPr>
        <p:spPr>
          <a:xfrm>
            <a:off x="990685" y="5866958"/>
            <a:ext cx="2424999" cy="676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000" b="1" kern="1200" noProof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Статус документа: Конфиденциально</a:t>
            </a:r>
          </a:p>
        </p:txBody>
      </p:sp>
      <p:sp>
        <p:nvSpPr>
          <p:cNvPr id="9" name="Text Placeholder 2">
            <a:hlinkClick r:id="rId3"/>
            <a:extLst>
              <a:ext uri="{FF2B5EF4-FFF2-40B4-BE49-F238E27FC236}">
                <a16:creationId xmlns:a16="http://schemas.microsoft.com/office/drawing/2014/main" id="{1EE2CF53-F7A2-437A-A47A-19977D2EED37}"/>
              </a:ext>
            </a:extLst>
          </p:cNvPr>
          <p:cNvSpPr txBox="1">
            <a:spLocks/>
          </p:cNvSpPr>
          <p:nvPr/>
        </p:nvSpPr>
        <p:spPr>
          <a:xfrm>
            <a:off x="1003946" y="3639823"/>
            <a:ext cx="2411738" cy="1190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80975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 sz="1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361950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-"/>
              <a:defRPr sz="1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542925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 sz="1600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719138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8969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0747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257300" indent="-1825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>
                <a:solidFill>
                  <a:srgbClr val="00338D"/>
                </a:solidFill>
              </a:rPr>
              <a:t>kpmg.kz</a:t>
            </a:r>
          </a:p>
          <a:p>
            <a:endParaRPr lang="en-GB" sz="1200">
              <a:solidFill>
                <a:srgbClr val="0033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273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D7F0F7EB-1E43-44D7-E5A0-EE8A15DA4997}"/>
              </a:ext>
            </a:extLst>
          </p:cNvPr>
          <p:cNvSpPr/>
          <p:nvPr/>
        </p:nvSpPr>
        <p:spPr>
          <a:xfrm>
            <a:off x="0" y="2578101"/>
            <a:ext cx="12191999" cy="3322326"/>
          </a:xfrm>
          <a:prstGeom prst="rect">
            <a:avLst/>
          </a:prstGeom>
          <a:solidFill>
            <a:schemeClr val="bg1">
              <a:lumMod val="8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err="1">
              <a:solidFill>
                <a:schemeClr val="bg1"/>
              </a:solidFill>
            </a:endParaRPr>
          </a:p>
        </p:txBody>
      </p:sp>
      <p:sp>
        <p:nvSpPr>
          <p:cNvPr id="77" name="Title 3">
            <a:extLst>
              <a:ext uri="{FF2B5EF4-FFF2-40B4-BE49-F238E27FC236}">
                <a16:creationId xmlns:a16="http://schemas.microsoft.com/office/drawing/2014/main" id="{6D3980F4-CB82-48A2-97D0-231614DC7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3775" y="1462720"/>
            <a:ext cx="10204450" cy="533400"/>
          </a:xfr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sz="4400"/>
              <a:t>KPMG </a:t>
            </a:r>
            <a:r>
              <a:rPr lang="ru-RU" sz="4400"/>
              <a:t>– международная </a:t>
            </a:r>
            <a:br>
              <a:rPr lang="ru-RU" sz="4400"/>
            </a:br>
            <a:r>
              <a:rPr lang="ru-RU" sz="4400"/>
              <a:t>сеть фирм-членов</a:t>
            </a:r>
            <a:endParaRPr lang="en-US" sz="440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7490CEE1-2CC7-3112-15EA-DD603C498D03}"/>
              </a:ext>
            </a:extLst>
          </p:cNvPr>
          <p:cNvSpPr txBox="1">
            <a:spLocks/>
          </p:cNvSpPr>
          <p:nvPr/>
        </p:nvSpPr>
        <p:spPr>
          <a:xfrm>
            <a:off x="898008" y="3188430"/>
            <a:ext cx="6512585" cy="26884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80975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 sz="1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361950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-"/>
              <a:defRPr sz="1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542925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 sz="1600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719138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8969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0747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257300" indent="-1825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>
                <a:solidFill>
                  <a:srgbClr val="00338D"/>
                </a:solidFill>
                <a:latin typeface="Arial"/>
              </a:rPr>
              <a:t>KPMG</a:t>
            </a:r>
            <a:r>
              <a:rPr lang="ru-RU" sz="1800" b="0">
                <a:solidFill>
                  <a:srgbClr val="00338D"/>
                </a:solidFill>
                <a:latin typeface="Arial"/>
              </a:rPr>
              <a:t> – это международная сеть фирм-членов, предоставляющих аудиторские, налоговые и консультационные услуги</a:t>
            </a:r>
            <a:endParaRPr lang="en-US" sz="1800" b="0">
              <a:solidFill>
                <a:srgbClr val="00338D"/>
              </a:solidFill>
              <a:latin typeface="Arial"/>
            </a:endParaRPr>
          </a:p>
          <a:p>
            <a:endParaRPr lang="en-US" sz="1800" b="0">
              <a:solidFill>
                <a:srgbClr val="00338D"/>
              </a:solidFill>
              <a:highlight>
                <a:srgbClr val="FFFF00"/>
              </a:highlight>
              <a:latin typeface="Arial"/>
            </a:endParaRPr>
          </a:p>
          <a:p>
            <a:r>
              <a:rPr lang="ru-RU" sz="1800" b="0">
                <a:solidFill>
                  <a:srgbClr val="00338D"/>
                </a:solidFill>
                <a:latin typeface="Arial"/>
              </a:rPr>
              <a:t>Фирмы-члены сети KPMG работают в </a:t>
            </a:r>
            <a:r>
              <a:rPr lang="ru-RU" sz="1800">
                <a:solidFill>
                  <a:srgbClr val="00338D"/>
                </a:solidFill>
                <a:latin typeface="Arial"/>
              </a:rPr>
              <a:t>143</a:t>
            </a:r>
            <a:r>
              <a:rPr lang="ru-RU" sz="1800" b="0">
                <a:solidFill>
                  <a:srgbClr val="00338D"/>
                </a:solidFill>
                <a:latin typeface="Arial"/>
              </a:rPr>
              <a:t> странах и территориях. Общее количество сотрудников разных специальностей составляет </a:t>
            </a:r>
            <a:r>
              <a:rPr lang="ru-RU" sz="1800">
                <a:solidFill>
                  <a:srgbClr val="00338D"/>
                </a:solidFill>
                <a:latin typeface="Arial"/>
              </a:rPr>
              <a:t>273,000</a:t>
            </a:r>
            <a:r>
              <a:rPr lang="ru-RU" sz="1800" b="0">
                <a:solidFill>
                  <a:srgbClr val="00338D"/>
                </a:solidFill>
                <a:latin typeface="Arial"/>
              </a:rPr>
              <a:t> человек</a:t>
            </a:r>
            <a:endParaRPr lang="en-US" sz="1800" b="0">
              <a:solidFill>
                <a:srgbClr val="00338D"/>
              </a:solidFill>
              <a:latin typeface="Arial"/>
            </a:endParaRPr>
          </a:p>
        </p:txBody>
      </p:sp>
      <p:sp>
        <p:nvSpPr>
          <p:cNvPr id="33" name="Freeform 112">
            <a:extLst>
              <a:ext uri="{FF2B5EF4-FFF2-40B4-BE49-F238E27FC236}">
                <a16:creationId xmlns:a16="http://schemas.microsoft.com/office/drawing/2014/main" id="{DC94A9B6-A63F-A063-B801-E151974DBBDA}"/>
              </a:ext>
            </a:extLst>
          </p:cNvPr>
          <p:cNvSpPr>
            <a:spLocks noEditPoints="1"/>
          </p:cNvSpPr>
          <p:nvPr/>
        </p:nvSpPr>
        <p:spPr bwMode="auto">
          <a:xfrm>
            <a:off x="8117207" y="1414139"/>
            <a:ext cx="2375993" cy="2381183"/>
          </a:xfrm>
          <a:custGeom>
            <a:avLst/>
            <a:gdLst>
              <a:gd name="T0" fmla="*/ 174 w 240"/>
              <a:gd name="T1" fmla="*/ 32 h 240"/>
              <a:gd name="T2" fmla="*/ 142 w 240"/>
              <a:gd name="T3" fmla="*/ 11 h 240"/>
              <a:gd name="T4" fmla="*/ 157 w 240"/>
              <a:gd name="T5" fmla="*/ 30 h 240"/>
              <a:gd name="T6" fmla="*/ 146 w 240"/>
              <a:gd name="T7" fmla="*/ 38 h 240"/>
              <a:gd name="T8" fmla="*/ 123 w 240"/>
              <a:gd name="T9" fmla="*/ 15 h 240"/>
              <a:gd name="T10" fmla="*/ 144 w 240"/>
              <a:gd name="T11" fmla="*/ 70 h 240"/>
              <a:gd name="T12" fmla="*/ 123 w 240"/>
              <a:gd name="T13" fmla="*/ 9 h 240"/>
              <a:gd name="T14" fmla="*/ 112 w 240"/>
              <a:gd name="T15" fmla="*/ 11 h 240"/>
              <a:gd name="T16" fmla="*/ 112 w 240"/>
              <a:gd name="T17" fmla="*/ 19 h 240"/>
              <a:gd name="T18" fmla="*/ 129 w 240"/>
              <a:gd name="T19" fmla="*/ 30 h 240"/>
              <a:gd name="T20" fmla="*/ 117 w 240"/>
              <a:gd name="T21" fmla="*/ 26 h 240"/>
              <a:gd name="T22" fmla="*/ 121 w 240"/>
              <a:gd name="T23" fmla="*/ 36 h 240"/>
              <a:gd name="T24" fmla="*/ 129 w 240"/>
              <a:gd name="T25" fmla="*/ 38 h 240"/>
              <a:gd name="T26" fmla="*/ 98 w 240"/>
              <a:gd name="T27" fmla="*/ 15 h 240"/>
              <a:gd name="T28" fmla="*/ 93 w 240"/>
              <a:gd name="T29" fmla="*/ 19 h 240"/>
              <a:gd name="T30" fmla="*/ 95 w 240"/>
              <a:gd name="T31" fmla="*/ 28 h 240"/>
              <a:gd name="T32" fmla="*/ 85 w 240"/>
              <a:gd name="T33" fmla="*/ 21 h 240"/>
              <a:gd name="T34" fmla="*/ 161 w 240"/>
              <a:gd name="T35" fmla="*/ 198 h 240"/>
              <a:gd name="T36" fmla="*/ 138 w 240"/>
              <a:gd name="T37" fmla="*/ 219 h 240"/>
              <a:gd name="T38" fmla="*/ 129 w 240"/>
              <a:gd name="T39" fmla="*/ 232 h 240"/>
              <a:gd name="T40" fmla="*/ 127 w 240"/>
              <a:gd name="T41" fmla="*/ 204 h 240"/>
              <a:gd name="T42" fmla="*/ 112 w 240"/>
              <a:gd name="T43" fmla="*/ 166 h 240"/>
              <a:gd name="T44" fmla="*/ 119 w 240"/>
              <a:gd name="T45" fmla="*/ 149 h 240"/>
              <a:gd name="T46" fmla="*/ 89 w 240"/>
              <a:gd name="T47" fmla="*/ 132 h 240"/>
              <a:gd name="T48" fmla="*/ 64 w 240"/>
              <a:gd name="T49" fmla="*/ 102 h 240"/>
              <a:gd name="T50" fmla="*/ 61 w 240"/>
              <a:gd name="T51" fmla="*/ 111 h 240"/>
              <a:gd name="T52" fmla="*/ 53 w 240"/>
              <a:gd name="T53" fmla="*/ 79 h 240"/>
              <a:gd name="T54" fmla="*/ 57 w 240"/>
              <a:gd name="T55" fmla="*/ 60 h 240"/>
              <a:gd name="T56" fmla="*/ 49 w 240"/>
              <a:gd name="T57" fmla="*/ 43 h 240"/>
              <a:gd name="T58" fmla="*/ 44 w 240"/>
              <a:gd name="T59" fmla="*/ 38 h 240"/>
              <a:gd name="T60" fmla="*/ 64 w 240"/>
              <a:gd name="T61" fmla="*/ 24 h 240"/>
              <a:gd name="T62" fmla="*/ 91 w 240"/>
              <a:gd name="T63" fmla="*/ 32 h 240"/>
              <a:gd name="T64" fmla="*/ 108 w 240"/>
              <a:gd name="T65" fmla="*/ 30 h 240"/>
              <a:gd name="T66" fmla="*/ 110 w 240"/>
              <a:gd name="T67" fmla="*/ 38 h 240"/>
              <a:gd name="T68" fmla="*/ 108 w 240"/>
              <a:gd name="T69" fmla="*/ 55 h 240"/>
              <a:gd name="T70" fmla="*/ 117 w 240"/>
              <a:gd name="T71" fmla="*/ 47 h 240"/>
              <a:gd name="T72" fmla="*/ 132 w 240"/>
              <a:gd name="T73" fmla="*/ 47 h 240"/>
              <a:gd name="T74" fmla="*/ 138 w 240"/>
              <a:gd name="T75" fmla="*/ 64 h 240"/>
              <a:gd name="T76" fmla="*/ 140 w 240"/>
              <a:gd name="T77" fmla="*/ 72 h 240"/>
              <a:gd name="T78" fmla="*/ 129 w 240"/>
              <a:gd name="T79" fmla="*/ 79 h 240"/>
              <a:gd name="T80" fmla="*/ 121 w 240"/>
              <a:gd name="T81" fmla="*/ 96 h 240"/>
              <a:gd name="T82" fmla="*/ 108 w 240"/>
              <a:gd name="T83" fmla="*/ 106 h 240"/>
              <a:gd name="T84" fmla="*/ 85 w 240"/>
              <a:gd name="T85" fmla="*/ 115 h 240"/>
              <a:gd name="T86" fmla="*/ 100 w 240"/>
              <a:gd name="T87" fmla="*/ 132 h 240"/>
              <a:gd name="T88" fmla="*/ 121 w 240"/>
              <a:gd name="T89" fmla="*/ 145 h 240"/>
              <a:gd name="T90" fmla="*/ 138 w 240"/>
              <a:gd name="T91" fmla="*/ 143 h 240"/>
              <a:gd name="T92" fmla="*/ 164 w 240"/>
              <a:gd name="T93" fmla="*/ 157 h 240"/>
              <a:gd name="T94" fmla="*/ 181 w 240"/>
              <a:gd name="T95" fmla="*/ 164 h 240"/>
              <a:gd name="T96" fmla="*/ 127 w 240"/>
              <a:gd name="T97" fmla="*/ 128 h 240"/>
              <a:gd name="T98" fmla="*/ 106 w 240"/>
              <a:gd name="T99" fmla="*/ 119 h 240"/>
              <a:gd name="T100" fmla="*/ 189 w 240"/>
              <a:gd name="T101" fmla="*/ 32 h 240"/>
              <a:gd name="T102" fmla="*/ 189 w 240"/>
              <a:gd name="T103" fmla="*/ 32 h 240"/>
              <a:gd name="T104" fmla="*/ 200 w 240"/>
              <a:gd name="T105" fmla="*/ 58 h 240"/>
              <a:gd name="T106" fmla="*/ 200 w 240"/>
              <a:gd name="T107" fmla="*/ 51 h 240"/>
              <a:gd name="T108" fmla="*/ 204 w 240"/>
              <a:gd name="T109" fmla="*/ 64 h 240"/>
              <a:gd name="T110" fmla="*/ 223 w 240"/>
              <a:gd name="T111" fmla="*/ 77 h 240"/>
              <a:gd name="T112" fmla="*/ 212 w 240"/>
              <a:gd name="T113" fmla="*/ 85 h 240"/>
              <a:gd name="T114" fmla="*/ 215 w 240"/>
              <a:gd name="T115" fmla="*/ 138 h 240"/>
              <a:gd name="T116" fmla="*/ 212 w 240"/>
              <a:gd name="T117" fmla="*/ 94 h 240"/>
              <a:gd name="T118" fmla="*/ 225 w 240"/>
              <a:gd name="T119" fmla="*/ 89 h 240"/>
              <a:gd name="T120" fmla="*/ 227 w 240"/>
              <a:gd name="T121" fmla="*/ 149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40" h="240">
                <a:moveTo>
                  <a:pt x="120" y="0"/>
                </a:moveTo>
                <a:cubicBezTo>
                  <a:pt x="54" y="0"/>
                  <a:pt x="0" y="54"/>
                  <a:pt x="0" y="120"/>
                </a:cubicBezTo>
                <a:cubicBezTo>
                  <a:pt x="0" y="187"/>
                  <a:pt x="54" y="240"/>
                  <a:pt x="120" y="240"/>
                </a:cubicBezTo>
                <a:cubicBezTo>
                  <a:pt x="186" y="240"/>
                  <a:pt x="240" y="187"/>
                  <a:pt x="240" y="120"/>
                </a:cubicBezTo>
                <a:cubicBezTo>
                  <a:pt x="240" y="54"/>
                  <a:pt x="186" y="0"/>
                  <a:pt x="120" y="0"/>
                </a:cubicBezTo>
                <a:close/>
                <a:moveTo>
                  <a:pt x="168" y="32"/>
                </a:moveTo>
                <a:cubicBezTo>
                  <a:pt x="170" y="32"/>
                  <a:pt x="170" y="32"/>
                  <a:pt x="170" y="32"/>
                </a:cubicBezTo>
                <a:cubicBezTo>
                  <a:pt x="172" y="32"/>
                  <a:pt x="172" y="32"/>
                  <a:pt x="174" y="32"/>
                </a:cubicBezTo>
                <a:cubicBezTo>
                  <a:pt x="174" y="34"/>
                  <a:pt x="174" y="34"/>
                  <a:pt x="174" y="34"/>
                </a:cubicBezTo>
                <a:cubicBezTo>
                  <a:pt x="176" y="34"/>
                  <a:pt x="176" y="36"/>
                  <a:pt x="174" y="36"/>
                </a:cubicBezTo>
                <a:cubicBezTo>
                  <a:pt x="172" y="36"/>
                  <a:pt x="170" y="36"/>
                  <a:pt x="170" y="34"/>
                </a:cubicBezTo>
                <a:cubicBezTo>
                  <a:pt x="170" y="34"/>
                  <a:pt x="170" y="34"/>
                  <a:pt x="168" y="34"/>
                </a:cubicBezTo>
                <a:cubicBezTo>
                  <a:pt x="166" y="32"/>
                  <a:pt x="166" y="32"/>
                  <a:pt x="168" y="32"/>
                </a:cubicBezTo>
                <a:close/>
                <a:moveTo>
                  <a:pt x="125" y="11"/>
                </a:moveTo>
                <a:cubicBezTo>
                  <a:pt x="125" y="9"/>
                  <a:pt x="125" y="9"/>
                  <a:pt x="127" y="9"/>
                </a:cubicBezTo>
                <a:cubicBezTo>
                  <a:pt x="132" y="9"/>
                  <a:pt x="138" y="11"/>
                  <a:pt x="142" y="11"/>
                </a:cubicBezTo>
                <a:cubicBezTo>
                  <a:pt x="144" y="13"/>
                  <a:pt x="144" y="13"/>
                  <a:pt x="144" y="13"/>
                </a:cubicBezTo>
                <a:cubicBezTo>
                  <a:pt x="146" y="15"/>
                  <a:pt x="149" y="15"/>
                  <a:pt x="151" y="15"/>
                </a:cubicBezTo>
                <a:cubicBezTo>
                  <a:pt x="153" y="17"/>
                  <a:pt x="153" y="17"/>
                  <a:pt x="153" y="19"/>
                </a:cubicBezTo>
                <a:cubicBezTo>
                  <a:pt x="155" y="19"/>
                  <a:pt x="155" y="19"/>
                  <a:pt x="155" y="21"/>
                </a:cubicBezTo>
                <a:cubicBezTo>
                  <a:pt x="157" y="21"/>
                  <a:pt x="157" y="21"/>
                  <a:pt x="157" y="24"/>
                </a:cubicBezTo>
                <a:cubicBezTo>
                  <a:pt x="157" y="26"/>
                  <a:pt x="159" y="26"/>
                  <a:pt x="159" y="26"/>
                </a:cubicBezTo>
                <a:cubicBezTo>
                  <a:pt x="161" y="26"/>
                  <a:pt x="161" y="26"/>
                  <a:pt x="161" y="28"/>
                </a:cubicBezTo>
                <a:cubicBezTo>
                  <a:pt x="161" y="30"/>
                  <a:pt x="157" y="28"/>
                  <a:pt x="157" y="30"/>
                </a:cubicBezTo>
                <a:cubicBezTo>
                  <a:pt x="157" y="32"/>
                  <a:pt x="157" y="32"/>
                  <a:pt x="157" y="32"/>
                </a:cubicBezTo>
                <a:cubicBezTo>
                  <a:pt x="157" y="34"/>
                  <a:pt x="157" y="34"/>
                  <a:pt x="155" y="32"/>
                </a:cubicBezTo>
                <a:cubicBezTo>
                  <a:pt x="153" y="32"/>
                  <a:pt x="155" y="34"/>
                  <a:pt x="155" y="36"/>
                </a:cubicBezTo>
                <a:cubicBezTo>
                  <a:pt x="155" y="36"/>
                  <a:pt x="155" y="38"/>
                  <a:pt x="157" y="38"/>
                </a:cubicBezTo>
                <a:cubicBezTo>
                  <a:pt x="157" y="41"/>
                  <a:pt x="157" y="43"/>
                  <a:pt x="157" y="43"/>
                </a:cubicBezTo>
                <a:cubicBezTo>
                  <a:pt x="157" y="45"/>
                  <a:pt x="155" y="45"/>
                  <a:pt x="155" y="43"/>
                </a:cubicBezTo>
                <a:cubicBezTo>
                  <a:pt x="153" y="43"/>
                  <a:pt x="153" y="43"/>
                  <a:pt x="151" y="43"/>
                </a:cubicBezTo>
                <a:cubicBezTo>
                  <a:pt x="149" y="41"/>
                  <a:pt x="146" y="38"/>
                  <a:pt x="146" y="38"/>
                </a:cubicBezTo>
                <a:cubicBezTo>
                  <a:pt x="144" y="36"/>
                  <a:pt x="144" y="34"/>
                  <a:pt x="142" y="32"/>
                </a:cubicBezTo>
                <a:cubicBezTo>
                  <a:pt x="142" y="30"/>
                  <a:pt x="142" y="30"/>
                  <a:pt x="142" y="30"/>
                </a:cubicBezTo>
                <a:cubicBezTo>
                  <a:pt x="142" y="28"/>
                  <a:pt x="142" y="28"/>
                  <a:pt x="142" y="26"/>
                </a:cubicBezTo>
                <a:cubicBezTo>
                  <a:pt x="140" y="26"/>
                  <a:pt x="140" y="24"/>
                  <a:pt x="138" y="24"/>
                </a:cubicBezTo>
                <a:cubicBezTo>
                  <a:pt x="136" y="24"/>
                  <a:pt x="136" y="24"/>
                  <a:pt x="136" y="21"/>
                </a:cubicBezTo>
                <a:cubicBezTo>
                  <a:pt x="136" y="21"/>
                  <a:pt x="136" y="19"/>
                  <a:pt x="134" y="19"/>
                </a:cubicBezTo>
                <a:cubicBezTo>
                  <a:pt x="132" y="17"/>
                  <a:pt x="129" y="17"/>
                  <a:pt x="127" y="15"/>
                </a:cubicBezTo>
                <a:cubicBezTo>
                  <a:pt x="125" y="15"/>
                  <a:pt x="125" y="15"/>
                  <a:pt x="123" y="15"/>
                </a:cubicBezTo>
                <a:cubicBezTo>
                  <a:pt x="121" y="15"/>
                  <a:pt x="121" y="13"/>
                  <a:pt x="123" y="13"/>
                </a:cubicBezTo>
                <a:cubicBezTo>
                  <a:pt x="123" y="13"/>
                  <a:pt x="123" y="11"/>
                  <a:pt x="125" y="11"/>
                </a:cubicBezTo>
                <a:close/>
                <a:moveTo>
                  <a:pt x="149" y="66"/>
                </a:moveTo>
                <a:cubicBezTo>
                  <a:pt x="149" y="68"/>
                  <a:pt x="151" y="68"/>
                  <a:pt x="153" y="68"/>
                </a:cubicBezTo>
                <a:cubicBezTo>
                  <a:pt x="153" y="70"/>
                  <a:pt x="153" y="70"/>
                  <a:pt x="153" y="70"/>
                </a:cubicBezTo>
                <a:cubicBezTo>
                  <a:pt x="153" y="72"/>
                  <a:pt x="151" y="70"/>
                  <a:pt x="151" y="70"/>
                </a:cubicBezTo>
                <a:cubicBezTo>
                  <a:pt x="151" y="70"/>
                  <a:pt x="149" y="70"/>
                  <a:pt x="146" y="70"/>
                </a:cubicBezTo>
                <a:cubicBezTo>
                  <a:pt x="146" y="70"/>
                  <a:pt x="146" y="70"/>
                  <a:pt x="144" y="70"/>
                </a:cubicBezTo>
                <a:cubicBezTo>
                  <a:pt x="144" y="70"/>
                  <a:pt x="144" y="68"/>
                  <a:pt x="146" y="68"/>
                </a:cubicBezTo>
                <a:cubicBezTo>
                  <a:pt x="146" y="66"/>
                  <a:pt x="146" y="66"/>
                  <a:pt x="146" y="64"/>
                </a:cubicBezTo>
                <a:cubicBezTo>
                  <a:pt x="149" y="64"/>
                  <a:pt x="149" y="66"/>
                  <a:pt x="149" y="66"/>
                </a:cubicBezTo>
                <a:close/>
                <a:moveTo>
                  <a:pt x="112" y="11"/>
                </a:moveTo>
                <a:cubicBezTo>
                  <a:pt x="112" y="9"/>
                  <a:pt x="112" y="11"/>
                  <a:pt x="115" y="11"/>
                </a:cubicBezTo>
                <a:cubicBezTo>
                  <a:pt x="117" y="11"/>
                  <a:pt x="117" y="11"/>
                  <a:pt x="117" y="9"/>
                </a:cubicBezTo>
                <a:cubicBezTo>
                  <a:pt x="119" y="9"/>
                  <a:pt x="119" y="9"/>
                  <a:pt x="119" y="9"/>
                </a:cubicBezTo>
                <a:cubicBezTo>
                  <a:pt x="121" y="9"/>
                  <a:pt x="121" y="9"/>
                  <a:pt x="123" y="9"/>
                </a:cubicBezTo>
                <a:cubicBezTo>
                  <a:pt x="121" y="11"/>
                  <a:pt x="121" y="11"/>
                  <a:pt x="119" y="11"/>
                </a:cubicBezTo>
                <a:cubicBezTo>
                  <a:pt x="119" y="13"/>
                  <a:pt x="119" y="13"/>
                  <a:pt x="119" y="13"/>
                </a:cubicBezTo>
                <a:cubicBezTo>
                  <a:pt x="119" y="15"/>
                  <a:pt x="119" y="15"/>
                  <a:pt x="119" y="15"/>
                </a:cubicBezTo>
                <a:cubicBezTo>
                  <a:pt x="117" y="15"/>
                  <a:pt x="119" y="15"/>
                  <a:pt x="117" y="15"/>
                </a:cubicBezTo>
                <a:cubicBezTo>
                  <a:pt x="115" y="15"/>
                  <a:pt x="112" y="17"/>
                  <a:pt x="112" y="15"/>
                </a:cubicBezTo>
                <a:cubicBezTo>
                  <a:pt x="112" y="15"/>
                  <a:pt x="115" y="15"/>
                  <a:pt x="115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10" y="11"/>
                  <a:pt x="110" y="11"/>
                  <a:pt x="112" y="11"/>
                </a:cubicBezTo>
                <a:close/>
                <a:moveTo>
                  <a:pt x="110" y="15"/>
                </a:moveTo>
                <a:cubicBezTo>
                  <a:pt x="110" y="15"/>
                  <a:pt x="108" y="15"/>
                  <a:pt x="110" y="17"/>
                </a:cubicBezTo>
                <a:cubicBezTo>
                  <a:pt x="112" y="17"/>
                  <a:pt x="112" y="17"/>
                  <a:pt x="112" y="17"/>
                </a:cubicBezTo>
                <a:cubicBezTo>
                  <a:pt x="112" y="19"/>
                  <a:pt x="110" y="19"/>
                  <a:pt x="110" y="19"/>
                </a:cubicBezTo>
                <a:cubicBezTo>
                  <a:pt x="108" y="17"/>
                  <a:pt x="108" y="17"/>
                  <a:pt x="108" y="15"/>
                </a:cubicBezTo>
                <a:cubicBezTo>
                  <a:pt x="108" y="13"/>
                  <a:pt x="110" y="13"/>
                  <a:pt x="110" y="15"/>
                </a:cubicBezTo>
                <a:close/>
                <a:moveTo>
                  <a:pt x="110" y="21"/>
                </a:moveTo>
                <a:cubicBezTo>
                  <a:pt x="112" y="21"/>
                  <a:pt x="112" y="19"/>
                  <a:pt x="112" y="19"/>
                </a:cubicBezTo>
                <a:cubicBezTo>
                  <a:pt x="115" y="19"/>
                  <a:pt x="115" y="21"/>
                  <a:pt x="115" y="21"/>
                </a:cubicBezTo>
                <a:cubicBezTo>
                  <a:pt x="117" y="19"/>
                  <a:pt x="117" y="21"/>
                  <a:pt x="117" y="21"/>
                </a:cubicBezTo>
                <a:cubicBezTo>
                  <a:pt x="117" y="24"/>
                  <a:pt x="119" y="21"/>
                  <a:pt x="119" y="21"/>
                </a:cubicBezTo>
                <a:cubicBezTo>
                  <a:pt x="121" y="21"/>
                  <a:pt x="121" y="24"/>
                  <a:pt x="123" y="24"/>
                </a:cubicBezTo>
                <a:cubicBezTo>
                  <a:pt x="123" y="26"/>
                  <a:pt x="123" y="24"/>
                  <a:pt x="125" y="26"/>
                </a:cubicBezTo>
                <a:cubicBezTo>
                  <a:pt x="125" y="28"/>
                  <a:pt x="125" y="28"/>
                  <a:pt x="125" y="28"/>
                </a:cubicBezTo>
                <a:cubicBezTo>
                  <a:pt x="127" y="30"/>
                  <a:pt x="127" y="30"/>
                  <a:pt x="127" y="30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32" y="30"/>
                  <a:pt x="134" y="32"/>
                  <a:pt x="134" y="32"/>
                </a:cubicBezTo>
                <a:cubicBezTo>
                  <a:pt x="134" y="34"/>
                  <a:pt x="134" y="34"/>
                  <a:pt x="132" y="34"/>
                </a:cubicBezTo>
                <a:cubicBezTo>
                  <a:pt x="132" y="34"/>
                  <a:pt x="132" y="34"/>
                  <a:pt x="129" y="32"/>
                </a:cubicBezTo>
                <a:cubicBezTo>
                  <a:pt x="127" y="32"/>
                  <a:pt x="127" y="32"/>
                  <a:pt x="127" y="32"/>
                </a:cubicBezTo>
                <a:cubicBezTo>
                  <a:pt x="125" y="32"/>
                  <a:pt x="125" y="32"/>
                  <a:pt x="125" y="32"/>
                </a:cubicBezTo>
                <a:cubicBezTo>
                  <a:pt x="125" y="30"/>
                  <a:pt x="123" y="30"/>
                  <a:pt x="123" y="30"/>
                </a:cubicBezTo>
                <a:cubicBezTo>
                  <a:pt x="121" y="28"/>
                  <a:pt x="121" y="28"/>
                  <a:pt x="119" y="28"/>
                </a:cubicBezTo>
                <a:cubicBezTo>
                  <a:pt x="119" y="26"/>
                  <a:pt x="119" y="26"/>
                  <a:pt x="117" y="26"/>
                </a:cubicBezTo>
                <a:cubicBezTo>
                  <a:pt x="115" y="26"/>
                  <a:pt x="115" y="26"/>
                  <a:pt x="115" y="26"/>
                </a:cubicBezTo>
                <a:cubicBezTo>
                  <a:pt x="112" y="26"/>
                  <a:pt x="112" y="26"/>
                  <a:pt x="110" y="26"/>
                </a:cubicBezTo>
                <a:cubicBezTo>
                  <a:pt x="110" y="24"/>
                  <a:pt x="108" y="24"/>
                  <a:pt x="108" y="24"/>
                </a:cubicBezTo>
                <a:cubicBezTo>
                  <a:pt x="108" y="21"/>
                  <a:pt x="110" y="21"/>
                  <a:pt x="110" y="21"/>
                </a:cubicBezTo>
                <a:close/>
                <a:moveTo>
                  <a:pt x="132" y="41"/>
                </a:moveTo>
                <a:cubicBezTo>
                  <a:pt x="132" y="43"/>
                  <a:pt x="129" y="41"/>
                  <a:pt x="127" y="41"/>
                </a:cubicBezTo>
                <a:cubicBezTo>
                  <a:pt x="125" y="41"/>
                  <a:pt x="125" y="38"/>
                  <a:pt x="123" y="36"/>
                </a:cubicBezTo>
                <a:cubicBezTo>
                  <a:pt x="121" y="36"/>
                  <a:pt x="121" y="36"/>
                  <a:pt x="121" y="36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9" y="34"/>
                  <a:pt x="121" y="34"/>
                  <a:pt x="121" y="34"/>
                </a:cubicBezTo>
                <a:cubicBezTo>
                  <a:pt x="123" y="34"/>
                  <a:pt x="123" y="32"/>
                  <a:pt x="123" y="32"/>
                </a:cubicBezTo>
                <a:cubicBezTo>
                  <a:pt x="123" y="32"/>
                  <a:pt x="123" y="32"/>
                  <a:pt x="125" y="34"/>
                </a:cubicBezTo>
                <a:cubicBezTo>
                  <a:pt x="127" y="34"/>
                  <a:pt x="127" y="32"/>
                  <a:pt x="127" y="34"/>
                </a:cubicBezTo>
                <a:cubicBezTo>
                  <a:pt x="129" y="34"/>
                  <a:pt x="127" y="34"/>
                  <a:pt x="129" y="36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41"/>
                  <a:pt x="132" y="38"/>
                  <a:pt x="129" y="38"/>
                </a:cubicBezTo>
                <a:cubicBezTo>
                  <a:pt x="129" y="41"/>
                  <a:pt x="132" y="41"/>
                  <a:pt x="132" y="41"/>
                </a:cubicBezTo>
                <a:close/>
                <a:moveTo>
                  <a:pt x="104" y="19"/>
                </a:moveTo>
                <a:cubicBezTo>
                  <a:pt x="104" y="17"/>
                  <a:pt x="104" y="19"/>
                  <a:pt x="106" y="19"/>
                </a:cubicBezTo>
                <a:cubicBezTo>
                  <a:pt x="106" y="21"/>
                  <a:pt x="104" y="21"/>
                  <a:pt x="104" y="21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2" y="19"/>
                  <a:pt x="102" y="19"/>
                  <a:pt x="104" y="19"/>
                </a:cubicBezTo>
                <a:close/>
                <a:moveTo>
                  <a:pt x="95" y="15"/>
                </a:moveTo>
                <a:cubicBezTo>
                  <a:pt x="98" y="13"/>
                  <a:pt x="98" y="15"/>
                  <a:pt x="98" y="15"/>
                </a:cubicBezTo>
                <a:cubicBezTo>
                  <a:pt x="98" y="17"/>
                  <a:pt x="100" y="15"/>
                  <a:pt x="100" y="15"/>
                </a:cubicBezTo>
                <a:cubicBezTo>
                  <a:pt x="102" y="15"/>
                  <a:pt x="102" y="15"/>
                  <a:pt x="102" y="17"/>
                </a:cubicBezTo>
                <a:cubicBezTo>
                  <a:pt x="102" y="17"/>
                  <a:pt x="100" y="17"/>
                  <a:pt x="98" y="17"/>
                </a:cubicBezTo>
                <a:cubicBezTo>
                  <a:pt x="95" y="17"/>
                  <a:pt x="95" y="19"/>
                  <a:pt x="95" y="17"/>
                </a:cubicBezTo>
                <a:cubicBezTo>
                  <a:pt x="93" y="17"/>
                  <a:pt x="95" y="17"/>
                  <a:pt x="93" y="15"/>
                </a:cubicBezTo>
                <a:cubicBezTo>
                  <a:pt x="93" y="15"/>
                  <a:pt x="93" y="15"/>
                  <a:pt x="95" y="15"/>
                </a:cubicBezTo>
                <a:close/>
                <a:moveTo>
                  <a:pt x="89" y="19"/>
                </a:moveTo>
                <a:cubicBezTo>
                  <a:pt x="91" y="19"/>
                  <a:pt x="93" y="19"/>
                  <a:pt x="93" y="19"/>
                </a:cubicBezTo>
                <a:cubicBezTo>
                  <a:pt x="93" y="21"/>
                  <a:pt x="93" y="21"/>
                  <a:pt x="93" y="21"/>
                </a:cubicBezTo>
                <a:cubicBezTo>
                  <a:pt x="95" y="21"/>
                  <a:pt x="95" y="21"/>
                  <a:pt x="98" y="19"/>
                </a:cubicBezTo>
                <a:cubicBezTo>
                  <a:pt x="100" y="19"/>
                  <a:pt x="100" y="19"/>
                  <a:pt x="100" y="19"/>
                </a:cubicBezTo>
                <a:cubicBezTo>
                  <a:pt x="100" y="21"/>
                  <a:pt x="98" y="21"/>
                  <a:pt x="98" y="21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6"/>
                  <a:pt x="100" y="26"/>
                  <a:pt x="100" y="26"/>
                </a:cubicBezTo>
                <a:cubicBezTo>
                  <a:pt x="100" y="28"/>
                  <a:pt x="98" y="28"/>
                  <a:pt x="98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3" y="26"/>
                  <a:pt x="93" y="28"/>
                  <a:pt x="91" y="28"/>
                </a:cubicBezTo>
                <a:cubicBezTo>
                  <a:pt x="89" y="28"/>
                  <a:pt x="89" y="28"/>
                  <a:pt x="89" y="28"/>
                </a:cubicBezTo>
                <a:cubicBezTo>
                  <a:pt x="87" y="28"/>
                  <a:pt x="87" y="26"/>
                  <a:pt x="87" y="26"/>
                </a:cubicBezTo>
                <a:cubicBezTo>
                  <a:pt x="87" y="26"/>
                  <a:pt x="89" y="26"/>
                  <a:pt x="91" y="26"/>
                </a:cubicBezTo>
                <a:cubicBezTo>
                  <a:pt x="91" y="24"/>
                  <a:pt x="91" y="24"/>
                  <a:pt x="89" y="24"/>
                </a:cubicBezTo>
                <a:cubicBezTo>
                  <a:pt x="89" y="24"/>
                  <a:pt x="89" y="24"/>
                  <a:pt x="89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5" y="19"/>
                  <a:pt x="85" y="19"/>
                  <a:pt x="89" y="19"/>
                </a:cubicBezTo>
                <a:close/>
                <a:moveTo>
                  <a:pt x="185" y="168"/>
                </a:moveTo>
                <a:cubicBezTo>
                  <a:pt x="185" y="170"/>
                  <a:pt x="185" y="170"/>
                  <a:pt x="183" y="175"/>
                </a:cubicBezTo>
                <a:cubicBezTo>
                  <a:pt x="181" y="177"/>
                  <a:pt x="178" y="177"/>
                  <a:pt x="178" y="179"/>
                </a:cubicBezTo>
                <a:cubicBezTo>
                  <a:pt x="176" y="183"/>
                  <a:pt x="176" y="183"/>
                  <a:pt x="174" y="187"/>
                </a:cubicBezTo>
                <a:cubicBezTo>
                  <a:pt x="174" y="189"/>
                  <a:pt x="172" y="192"/>
                  <a:pt x="172" y="192"/>
                </a:cubicBezTo>
                <a:cubicBezTo>
                  <a:pt x="170" y="194"/>
                  <a:pt x="168" y="194"/>
                  <a:pt x="166" y="194"/>
                </a:cubicBezTo>
                <a:cubicBezTo>
                  <a:pt x="164" y="196"/>
                  <a:pt x="161" y="196"/>
                  <a:pt x="161" y="198"/>
                </a:cubicBezTo>
                <a:cubicBezTo>
                  <a:pt x="159" y="198"/>
                  <a:pt x="159" y="198"/>
                  <a:pt x="159" y="200"/>
                </a:cubicBezTo>
                <a:cubicBezTo>
                  <a:pt x="157" y="202"/>
                  <a:pt x="157" y="204"/>
                  <a:pt x="155" y="206"/>
                </a:cubicBezTo>
                <a:cubicBezTo>
                  <a:pt x="153" y="206"/>
                  <a:pt x="153" y="209"/>
                  <a:pt x="149" y="211"/>
                </a:cubicBezTo>
                <a:cubicBezTo>
                  <a:pt x="146" y="213"/>
                  <a:pt x="146" y="211"/>
                  <a:pt x="146" y="211"/>
                </a:cubicBezTo>
                <a:cubicBezTo>
                  <a:pt x="144" y="211"/>
                  <a:pt x="146" y="211"/>
                  <a:pt x="146" y="213"/>
                </a:cubicBezTo>
                <a:cubicBezTo>
                  <a:pt x="146" y="215"/>
                  <a:pt x="144" y="215"/>
                  <a:pt x="142" y="215"/>
                </a:cubicBezTo>
                <a:cubicBezTo>
                  <a:pt x="140" y="217"/>
                  <a:pt x="140" y="215"/>
                  <a:pt x="138" y="217"/>
                </a:cubicBezTo>
                <a:cubicBezTo>
                  <a:pt x="138" y="219"/>
                  <a:pt x="138" y="219"/>
                  <a:pt x="138" y="219"/>
                </a:cubicBezTo>
                <a:cubicBezTo>
                  <a:pt x="136" y="219"/>
                  <a:pt x="134" y="217"/>
                  <a:pt x="134" y="219"/>
                </a:cubicBezTo>
                <a:cubicBezTo>
                  <a:pt x="134" y="221"/>
                  <a:pt x="134" y="221"/>
                  <a:pt x="134" y="221"/>
                </a:cubicBezTo>
                <a:cubicBezTo>
                  <a:pt x="132" y="223"/>
                  <a:pt x="129" y="223"/>
                  <a:pt x="129" y="223"/>
                </a:cubicBezTo>
                <a:cubicBezTo>
                  <a:pt x="129" y="226"/>
                  <a:pt x="132" y="226"/>
                  <a:pt x="132" y="226"/>
                </a:cubicBezTo>
                <a:cubicBezTo>
                  <a:pt x="129" y="228"/>
                  <a:pt x="129" y="228"/>
                  <a:pt x="127" y="228"/>
                </a:cubicBezTo>
                <a:cubicBezTo>
                  <a:pt x="127" y="230"/>
                  <a:pt x="127" y="230"/>
                  <a:pt x="129" y="230"/>
                </a:cubicBezTo>
                <a:cubicBezTo>
                  <a:pt x="129" y="232"/>
                  <a:pt x="132" y="232"/>
                  <a:pt x="132" y="232"/>
                </a:cubicBezTo>
                <a:cubicBezTo>
                  <a:pt x="129" y="232"/>
                  <a:pt x="129" y="232"/>
                  <a:pt x="129" y="232"/>
                </a:cubicBezTo>
                <a:cubicBezTo>
                  <a:pt x="127" y="232"/>
                  <a:pt x="127" y="232"/>
                  <a:pt x="125" y="232"/>
                </a:cubicBezTo>
                <a:cubicBezTo>
                  <a:pt x="123" y="230"/>
                  <a:pt x="123" y="230"/>
                  <a:pt x="123" y="230"/>
                </a:cubicBezTo>
                <a:cubicBezTo>
                  <a:pt x="121" y="228"/>
                  <a:pt x="121" y="226"/>
                  <a:pt x="121" y="226"/>
                </a:cubicBezTo>
                <a:cubicBezTo>
                  <a:pt x="121" y="223"/>
                  <a:pt x="123" y="223"/>
                  <a:pt x="125" y="221"/>
                </a:cubicBezTo>
                <a:cubicBezTo>
                  <a:pt x="123" y="219"/>
                  <a:pt x="123" y="219"/>
                  <a:pt x="123" y="219"/>
                </a:cubicBezTo>
                <a:cubicBezTo>
                  <a:pt x="125" y="217"/>
                  <a:pt x="123" y="215"/>
                  <a:pt x="125" y="213"/>
                </a:cubicBezTo>
                <a:cubicBezTo>
                  <a:pt x="127" y="211"/>
                  <a:pt x="127" y="209"/>
                  <a:pt x="127" y="206"/>
                </a:cubicBezTo>
                <a:cubicBezTo>
                  <a:pt x="127" y="204"/>
                  <a:pt x="127" y="204"/>
                  <a:pt x="127" y="204"/>
                </a:cubicBezTo>
                <a:cubicBezTo>
                  <a:pt x="127" y="202"/>
                  <a:pt x="129" y="200"/>
                  <a:pt x="129" y="198"/>
                </a:cubicBezTo>
                <a:cubicBezTo>
                  <a:pt x="129" y="196"/>
                  <a:pt x="129" y="194"/>
                  <a:pt x="129" y="192"/>
                </a:cubicBezTo>
                <a:cubicBezTo>
                  <a:pt x="129" y="189"/>
                  <a:pt x="129" y="189"/>
                  <a:pt x="127" y="187"/>
                </a:cubicBezTo>
                <a:cubicBezTo>
                  <a:pt x="125" y="187"/>
                  <a:pt x="123" y="185"/>
                  <a:pt x="121" y="185"/>
                </a:cubicBezTo>
                <a:cubicBezTo>
                  <a:pt x="119" y="183"/>
                  <a:pt x="121" y="183"/>
                  <a:pt x="119" y="181"/>
                </a:cubicBezTo>
                <a:cubicBezTo>
                  <a:pt x="119" y="179"/>
                  <a:pt x="117" y="175"/>
                  <a:pt x="115" y="175"/>
                </a:cubicBezTo>
                <a:cubicBezTo>
                  <a:pt x="115" y="172"/>
                  <a:pt x="112" y="172"/>
                  <a:pt x="112" y="170"/>
                </a:cubicBezTo>
                <a:cubicBezTo>
                  <a:pt x="112" y="168"/>
                  <a:pt x="112" y="168"/>
                  <a:pt x="112" y="166"/>
                </a:cubicBezTo>
                <a:cubicBezTo>
                  <a:pt x="112" y="166"/>
                  <a:pt x="115" y="166"/>
                  <a:pt x="115" y="164"/>
                </a:cubicBezTo>
                <a:cubicBezTo>
                  <a:pt x="112" y="164"/>
                  <a:pt x="112" y="164"/>
                  <a:pt x="112" y="164"/>
                </a:cubicBezTo>
                <a:cubicBezTo>
                  <a:pt x="112" y="162"/>
                  <a:pt x="112" y="162"/>
                  <a:pt x="112" y="162"/>
                </a:cubicBezTo>
                <a:cubicBezTo>
                  <a:pt x="112" y="160"/>
                  <a:pt x="115" y="160"/>
                  <a:pt x="115" y="160"/>
                </a:cubicBezTo>
                <a:cubicBezTo>
                  <a:pt x="117" y="160"/>
                  <a:pt x="117" y="157"/>
                  <a:pt x="117" y="157"/>
                </a:cubicBezTo>
                <a:cubicBezTo>
                  <a:pt x="117" y="155"/>
                  <a:pt x="119" y="155"/>
                  <a:pt x="119" y="155"/>
                </a:cubicBezTo>
                <a:cubicBezTo>
                  <a:pt x="119" y="153"/>
                  <a:pt x="119" y="153"/>
                  <a:pt x="119" y="151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17" y="147"/>
                  <a:pt x="117" y="147"/>
                  <a:pt x="115" y="147"/>
                </a:cubicBezTo>
                <a:cubicBezTo>
                  <a:pt x="112" y="147"/>
                  <a:pt x="112" y="149"/>
                  <a:pt x="110" y="147"/>
                </a:cubicBezTo>
                <a:cubicBezTo>
                  <a:pt x="108" y="147"/>
                  <a:pt x="110" y="147"/>
                  <a:pt x="108" y="145"/>
                </a:cubicBezTo>
                <a:cubicBezTo>
                  <a:pt x="108" y="145"/>
                  <a:pt x="108" y="145"/>
                  <a:pt x="106" y="145"/>
                </a:cubicBezTo>
                <a:cubicBezTo>
                  <a:pt x="102" y="143"/>
                  <a:pt x="104" y="143"/>
                  <a:pt x="104" y="140"/>
                </a:cubicBezTo>
                <a:cubicBezTo>
                  <a:pt x="102" y="138"/>
                  <a:pt x="102" y="138"/>
                  <a:pt x="100" y="136"/>
                </a:cubicBezTo>
                <a:cubicBezTo>
                  <a:pt x="98" y="136"/>
                  <a:pt x="95" y="136"/>
                  <a:pt x="93" y="134"/>
                </a:cubicBezTo>
                <a:cubicBezTo>
                  <a:pt x="91" y="134"/>
                  <a:pt x="91" y="132"/>
                  <a:pt x="89" y="132"/>
                </a:cubicBezTo>
                <a:cubicBezTo>
                  <a:pt x="87" y="130"/>
                  <a:pt x="87" y="132"/>
                  <a:pt x="85" y="132"/>
                </a:cubicBezTo>
                <a:cubicBezTo>
                  <a:pt x="83" y="130"/>
                  <a:pt x="81" y="130"/>
                  <a:pt x="78" y="128"/>
                </a:cubicBezTo>
                <a:cubicBezTo>
                  <a:pt x="76" y="128"/>
                  <a:pt x="74" y="126"/>
                  <a:pt x="72" y="123"/>
                </a:cubicBezTo>
                <a:cubicBezTo>
                  <a:pt x="72" y="121"/>
                  <a:pt x="72" y="119"/>
                  <a:pt x="72" y="119"/>
                </a:cubicBezTo>
                <a:cubicBezTo>
                  <a:pt x="72" y="117"/>
                  <a:pt x="70" y="115"/>
                  <a:pt x="70" y="115"/>
                </a:cubicBezTo>
                <a:cubicBezTo>
                  <a:pt x="68" y="113"/>
                  <a:pt x="68" y="111"/>
                  <a:pt x="68" y="111"/>
                </a:cubicBezTo>
                <a:cubicBezTo>
                  <a:pt x="68" y="109"/>
                  <a:pt x="66" y="109"/>
                  <a:pt x="64" y="104"/>
                </a:cubicBezTo>
                <a:cubicBezTo>
                  <a:pt x="61" y="102"/>
                  <a:pt x="64" y="102"/>
                  <a:pt x="64" y="102"/>
                </a:cubicBezTo>
                <a:cubicBezTo>
                  <a:pt x="61" y="100"/>
                  <a:pt x="61" y="100"/>
                  <a:pt x="61" y="102"/>
                </a:cubicBezTo>
                <a:cubicBezTo>
                  <a:pt x="61" y="102"/>
                  <a:pt x="61" y="102"/>
                  <a:pt x="61" y="104"/>
                </a:cubicBezTo>
                <a:cubicBezTo>
                  <a:pt x="61" y="106"/>
                  <a:pt x="61" y="106"/>
                  <a:pt x="64" y="109"/>
                </a:cubicBezTo>
                <a:cubicBezTo>
                  <a:pt x="64" y="109"/>
                  <a:pt x="64" y="109"/>
                  <a:pt x="64" y="111"/>
                </a:cubicBezTo>
                <a:cubicBezTo>
                  <a:pt x="66" y="113"/>
                  <a:pt x="66" y="113"/>
                  <a:pt x="66" y="115"/>
                </a:cubicBezTo>
                <a:cubicBezTo>
                  <a:pt x="64" y="115"/>
                  <a:pt x="61" y="115"/>
                  <a:pt x="61" y="113"/>
                </a:cubicBezTo>
                <a:cubicBezTo>
                  <a:pt x="64" y="113"/>
                  <a:pt x="64" y="113"/>
                  <a:pt x="64" y="113"/>
                </a:cubicBezTo>
                <a:cubicBezTo>
                  <a:pt x="64" y="113"/>
                  <a:pt x="64" y="111"/>
                  <a:pt x="61" y="111"/>
                </a:cubicBezTo>
                <a:cubicBezTo>
                  <a:pt x="59" y="109"/>
                  <a:pt x="59" y="109"/>
                  <a:pt x="59" y="106"/>
                </a:cubicBezTo>
                <a:cubicBezTo>
                  <a:pt x="59" y="106"/>
                  <a:pt x="61" y="106"/>
                  <a:pt x="59" y="104"/>
                </a:cubicBezTo>
                <a:cubicBezTo>
                  <a:pt x="59" y="102"/>
                  <a:pt x="59" y="102"/>
                  <a:pt x="59" y="100"/>
                </a:cubicBezTo>
                <a:cubicBezTo>
                  <a:pt x="59" y="100"/>
                  <a:pt x="59" y="96"/>
                  <a:pt x="57" y="94"/>
                </a:cubicBezTo>
                <a:cubicBezTo>
                  <a:pt x="55" y="94"/>
                  <a:pt x="55" y="92"/>
                  <a:pt x="55" y="89"/>
                </a:cubicBezTo>
                <a:cubicBezTo>
                  <a:pt x="55" y="87"/>
                  <a:pt x="55" y="87"/>
                  <a:pt x="55" y="87"/>
                </a:cubicBezTo>
                <a:cubicBezTo>
                  <a:pt x="55" y="87"/>
                  <a:pt x="53" y="87"/>
                  <a:pt x="53" y="85"/>
                </a:cubicBezTo>
                <a:cubicBezTo>
                  <a:pt x="53" y="83"/>
                  <a:pt x="53" y="81"/>
                  <a:pt x="53" y="79"/>
                </a:cubicBezTo>
                <a:cubicBezTo>
                  <a:pt x="53" y="77"/>
                  <a:pt x="55" y="75"/>
                  <a:pt x="55" y="72"/>
                </a:cubicBezTo>
                <a:cubicBezTo>
                  <a:pt x="57" y="72"/>
                  <a:pt x="57" y="68"/>
                  <a:pt x="57" y="68"/>
                </a:cubicBezTo>
                <a:cubicBezTo>
                  <a:pt x="57" y="66"/>
                  <a:pt x="57" y="64"/>
                  <a:pt x="55" y="64"/>
                </a:cubicBezTo>
                <a:cubicBezTo>
                  <a:pt x="55" y="62"/>
                  <a:pt x="55" y="62"/>
                  <a:pt x="57" y="62"/>
                </a:cubicBezTo>
                <a:cubicBezTo>
                  <a:pt x="57" y="64"/>
                  <a:pt x="57" y="64"/>
                  <a:pt x="57" y="64"/>
                </a:cubicBezTo>
                <a:cubicBezTo>
                  <a:pt x="59" y="66"/>
                  <a:pt x="59" y="66"/>
                  <a:pt x="59" y="64"/>
                </a:cubicBezTo>
                <a:cubicBezTo>
                  <a:pt x="59" y="64"/>
                  <a:pt x="59" y="64"/>
                  <a:pt x="59" y="62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58"/>
                  <a:pt x="55" y="58"/>
                  <a:pt x="57" y="55"/>
                </a:cubicBezTo>
                <a:cubicBezTo>
                  <a:pt x="57" y="53"/>
                  <a:pt x="57" y="53"/>
                  <a:pt x="57" y="51"/>
                </a:cubicBezTo>
                <a:cubicBezTo>
                  <a:pt x="59" y="49"/>
                  <a:pt x="59" y="49"/>
                  <a:pt x="59" y="47"/>
                </a:cubicBezTo>
                <a:cubicBezTo>
                  <a:pt x="57" y="47"/>
                  <a:pt x="57" y="45"/>
                  <a:pt x="57" y="45"/>
                </a:cubicBezTo>
                <a:cubicBezTo>
                  <a:pt x="55" y="45"/>
                  <a:pt x="57" y="43"/>
                  <a:pt x="55" y="43"/>
                </a:cubicBezTo>
                <a:cubicBezTo>
                  <a:pt x="55" y="43"/>
                  <a:pt x="55" y="43"/>
                  <a:pt x="53" y="43"/>
                </a:cubicBezTo>
                <a:cubicBezTo>
                  <a:pt x="53" y="41"/>
                  <a:pt x="53" y="41"/>
                  <a:pt x="53" y="41"/>
                </a:cubicBezTo>
                <a:cubicBezTo>
                  <a:pt x="51" y="43"/>
                  <a:pt x="51" y="41"/>
                  <a:pt x="49" y="43"/>
                </a:cubicBezTo>
                <a:cubicBezTo>
                  <a:pt x="47" y="43"/>
                  <a:pt x="47" y="43"/>
                  <a:pt x="47" y="45"/>
                </a:cubicBezTo>
                <a:cubicBezTo>
                  <a:pt x="44" y="45"/>
                  <a:pt x="40" y="49"/>
                  <a:pt x="40" y="49"/>
                </a:cubicBezTo>
                <a:cubicBezTo>
                  <a:pt x="38" y="49"/>
                  <a:pt x="34" y="51"/>
                  <a:pt x="34" y="49"/>
                </a:cubicBezTo>
                <a:cubicBezTo>
                  <a:pt x="34" y="49"/>
                  <a:pt x="38" y="47"/>
                  <a:pt x="40" y="47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45"/>
                  <a:pt x="44" y="43"/>
                  <a:pt x="42" y="43"/>
                </a:cubicBezTo>
                <a:cubicBezTo>
                  <a:pt x="42" y="43"/>
                  <a:pt x="42" y="43"/>
                  <a:pt x="42" y="41"/>
                </a:cubicBezTo>
                <a:cubicBezTo>
                  <a:pt x="44" y="38"/>
                  <a:pt x="44" y="38"/>
                  <a:pt x="44" y="38"/>
                </a:cubicBezTo>
                <a:cubicBezTo>
                  <a:pt x="47" y="38"/>
                  <a:pt x="49" y="34"/>
                  <a:pt x="49" y="34"/>
                </a:cubicBezTo>
                <a:cubicBezTo>
                  <a:pt x="49" y="34"/>
                  <a:pt x="51" y="34"/>
                  <a:pt x="51" y="32"/>
                </a:cubicBezTo>
                <a:cubicBezTo>
                  <a:pt x="51" y="32"/>
                  <a:pt x="51" y="32"/>
                  <a:pt x="53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7" y="30"/>
                  <a:pt x="57" y="28"/>
                  <a:pt x="57" y="28"/>
                </a:cubicBezTo>
                <a:cubicBezTo>
                  <a:pt x="57" y="28"/>
                  <a:pt x="57" y="28"/>
                  <a:pt x="59" y="26"/>
                </a:cubicBezTo>
                <a:cubicBezTo>
                  <a:pt x="59" y="26"/>
                  <a:pt x="59" y="26"/>
                  <a:pt x="61" y="26"/>
                </a:cubicBezTo>
                <a:cubicBezTo>
                  <a:pt x="61" y="26"/>
                  <a:pt x="61" y="24"/>
                  <a:pt x="64" y="24"/>
                </a:cubicBezTo>
                <a:cubicBezTo>
                  <a:pt x="66" y="24"/>
                  <a:pt x="66" y="24"/>
                  <a:pt x="66" y="24"/>
                </a:cubicBezTo>
                <a:cubicBezTo>
                  <a:pt x="68" y="24"/>
                  <a:pt x="68" y="24"/>
                  <a:pt x="70" y="24"/>
                </a:cubicBezTo>
                <a:cubicBezTo>
                  <a:pt x="72" y="26"/>
                  <a:pt x="72" y="26"/>
                  <a:pt x="72" y="28"/>
                </a:cubicBezTo>
                <a:cubicBezTo>
                  <a:pt x="74" y="28"/>
                  <a:pt x="76" y="26"/>
                  <a:pt x="76" y="26"/>
                </a:cubicBezTo>
                <a:cubicBezTo>
                  <a:pt x="78" y="26"/>
                  <a:pt x="83" y="26"/>
                  <a:pt x="85" y="28"/>
                </a:cubicBezTo>
                <a:cubicBezTo>
                  <a:pt x="87" y="28"/>
                  <a:pt x="85" y="28"/>
                  <a:pt x="87" y="30"/>
                </a:cubicBezTo>
                <a:cubicBezTo>
                  <a:pt x="87" y="30"/>
                  <a:pt x="87" y="30"/>
                  <a:pt x="89" y="30"/>
                </a:cubicBezTo>
                <a:cubicBezTo>
                  <a:pt x="91" y="30"/>
                  <a:pt x="91" y="32"/>
                  <a:pt x="91" y="32"/>
                </a:cubicBezTo>
                <a:cubicBezTo>
                  <a:pt x="91" y="30"/>
                  <a:pt x="93" y="28"/>
                  <a:pt x="93" y="30"/>
                </a:cubicBezTo>
                <a:cubicBezTo>
                  <a:pt x="95" y="30"/>
                  <a:pt x="95" y="30"/>
                  <a:pt x="98" y="30"/>
                </a:cubicBezTo>
                <a:cubicBezTo>
                  <a:pt x="98" y="30"/>
                  <a:pt x="100" y="30"/>
                  <a:pt x="102" y="30"/>
                </a:cubicBezTo>
                <a:cubicBezTo>
                  <a:pt x="102" y="32"/>
                  <a:pt x="104" y="30"/>
                  <a:pt x="104" y="28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104" y="24"/>
                  <a:pt x="106" y="24"/>
                  <a:pt x="106" y="24"/>
                </a:cubicBezTo>
                <a:cubicBezTo>
                  <a:pt x="106" y="26"/>
                  <a:pt x="106" y="26"/>
                  <a:pt x="106" y="28"/>
                </a:cubicBezTo>
                <a:cubicBezTo>
                  <a:pt x="108" y="28"/>
                  <a:pt x="108" y="28"/>
                  <a:pt x="108" y="30"/>
                </a:cubicBezTo>
                <a:cubicBezTo>
                  <a:pt x="108" y="32"/>
                  <a:pt x="110" y="30"/>
                  <a:pt x="110" y="30"/>
                </a:cubicBezTo>
                <a:cubicBezTo>
                  <a:pt x="112" y="30"/>
                  <a:pt x="112" y="28"/>
                  <a:pt x="112" y="28"/>
                </a:cubicBezTo>
                <a:cubicBezTo>
                  <a:pt x="112" y="26"/>
                  <a:pt x="115" y="28"/>
                  <a:pt x="115" y="28"/>
                </a:cubicBezTo>
                <a:cubicBezTo>
                  <a:pt x="115" y="30"/>
                  <a:pt x="115" y="30"/>
                  <a:pt x="115" y="32"/>
                </a:cubicBezTo>
                <a:cubicBezTo>
                  <a:pt x="112" y="34"/>
                  <a:pt x="112" y="32"/>
                  <a:pt x="112" y="34"/>
                </a:cubicBezTo>
                <a:cubicBezTo>
                  <a:pt x="110" y="34"/>
                  <a:pt x="110" y="34"/>
                  <a:pt x="112" y="36"/>
                </a:cubicBezTo>
                <a:cubicBezTo>
                  <a:pt x="115" y="36"/>
                  <a:pt x="115" y="36"/>
                  <a:pt x="115" y="38"/>
                </a:cubicBezTo>
                <a:cubicBezTo>
                  <a:pt x="112" y="38"/>
                  <a:pt x="112" y="38"/>
                  <a:pt x="110" y="38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6" y="36"/>
                  <a:pt x="106" y="38"/>
                  <a:pt x="104" y="38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0" y="43"/>
                  <a:pt x="100" y="43"/>
                  <a:pt x="100" y="45"/>
                </a:cubicBezTo>
                <a:cubicBezTo>
                  <a:pt x="98" y="45"/>
                  <a:pt x="98" y="47"/>
                  <a:pt x="100" y="49"/>
                </a:cubicBezTo>
                <a:cubicBezTo>
                  <a:pt x="100" y="51"/>
                  <a:pt x="100" y="51"/>
                  <a:pt x="102" y="51"/>
                </a:cubicBezTo>
                <a:cubicBezTo>
                  <a:pt x="104" y="51"/>
                  <a:pt x="104" y="51"/>
                  <a:pt x="106" y="53"/>
                </a:cubicBezTo>
                <a:cubicBezTo>
                  <a:pt x="108" y="53"/>
                  <a:pt x="106" y="53"/>
                  <a:pt x="108" y="55"/>
                </a:cubicBezTo>
                <a:cubicBezTo>
                  <a:pt x="110" y="55"/>
                  <a:pt x="112" y="55"/>
                  <a:pt x="112" y="55"/>
                </a:cubicBezTo>
                <a:cubicBezTo>
                  <a:pt x="115" y="55"/>
                  <a:pt x="112" y="58"/>
                  <a:pt x="112" y="60"/>
                </a:cubicBezTo>
                <a:cubicBezTo>
                  <a:pt x="112" y="62"/>
                  <a:pt x="115" y="62"/>
                  <a:pt x="115" y="64"/>
                </a:cubicBezTo>
                <a:cubicBezTo>
                  <a:pt x="117" y="64"/>
                  <a:pt x="117" y="62"/>
                  <a:pt x="117" y="60"/>
                </a:cubicBezTo>
                <a:cubicBezTo>
                  <a:pt x="117" y="60"/>
                  <a:pt x="117" y="58"/>
                  <a:pt x="117" y="55"/>
                </a:cubicBezTo>
                <a:cubicBezTo>
                  <a:pt x="117" y="55"/>
                  <a:pt x="117" y="55"/>
                  <a:pt x="119" y="53"/>
                </a:cubicBezTo>
                <a:cubicBezTo>
                  <a:pt x="121" y="53"/>
                  <a:pt x="121" y="53"/>
                  <a:pt x="119" y="51"/>
                </a:cubicBezTo>
                <a:cubicBezTo>
                  <a:pt x="119" y="49"/>
                  <a:pt x="117" y="49"/>
                  <a:pt x="117" y="47"/>
                </a:cubicBezTo>
                <a:cubicBezTo>
                  <a:pt x="117" y="47"/>
                  <a:pt x="119" y="47"/>
                  <a:pt x="119" y="45"/>
                </a:cubicBezTo>
                <a:cubicBezTo>
                  <a:pt x="119" y="43"/>
                  <a:pt x="119" y="43"/>
                  <a:pt x="119" y="41"/>
                </a:cubicBezTo>
                <a:cubicBezTo>
                  <a:pt x="119" y="41"/>
                  <a:pt x="119" y="41"/>
                  <a:pt x="121" y="41"/>
                </a:cubicBezTo>
                <a:cubicBezTo>
                  <a:pt x="123" y="41"/>
                  <a:pt x="123" y="41"/>
                  <a:pt x="125" y="43"/>
                </a:cubicBezTo>
                <a:cubicBezTo>
                  <a:pt x="125" y="45"/>
                  <a:pt x="127" y="43"/>
                  <a:pt x="127" y="43"/>
                </a:cubicBezTo>
                <a:cubicBezTo>
                  <a:pt x="129" y="43"/>
                  <a:pt x="127" y="45"/>
                  <a:pt x="127" y="47"/>
                </a:cubicBezTo>
                <a:cubicBezTo>
                  <a:pt x="127" y="49"/>
                  <a:pt x="129" y="49"/>
                  <a:pt x="129" y="49"/>
                </a:cubicBezTo>
                <a:cubicBezTo>
                  <a:pt x="129" y="49"/>
                  <a:pt x="132" y="49"/>
                  <a:pt x="132" y="47"/>
                </a:cubicBezTo>
                <a:cubicBezTo>
                  <a:pt x="134" y="47"/>
                  <a:pt x="132" y="45"/>
                  <a:pt x="134" y="45"/>
                </a:cubicBezTo>
                <a:cubicBezTo>
                  <a:pt x="134" y="45"/>
                  <a:pt x="136" y="47"/>
                  <a:pt x="136" y="49"/>
                </a:cubicBezTo>
                <a:cubicBezTo>
                  <a:pt x="138" y="49"/>
                  <a:pt x="138" y="51"/>
                  <a:pt x="138" y="53"/>
                </a:cubicBezTo>
                <a:cubicBezTo>
                  <a:pt x="138" y="53"/>
                  <a:pt x="140" y="55"/>
                  <a:pt x="142" y="55"/>
                </a:cubicBezTo>
                <a:cubicBezTo>
                  <a:pt x="146" y="58"/>
                  <a:pt x="146" y="58"/>
                  <a:pt x="146" y="60"/>
                </a:cubicBezTo>
                <a:cubicBezTo>
                  <a:pt x="146" y="60"/>
                  <a:pt x="146" y="62"/>
                  <a:pt x="144" y="62"/>
                </a:cubicBezTo>
                <a:cubicBezTo>
                  <a:pt x="144" y="64"/>
                  <a:pt x="144" y="64"/>
                  <a:pt x="142" y="64"/>
                </a:cubicBezTo>
                <a:cubicBezTo>
                  <a:pt x="140" y="66"/>
                  <a:pt x="140" y="64"/>
                  <a:pt x="138" y="64"/>
                </a:cubicBezTo>
                <a:cubicBezTo>
                  <a:pt x="136" y="64"/>
                  <a:pt x="134" y="64"/>
                  <a:pt x="132" y="66"/>
                </a:cubicBezTo>
                <a:cubicBezTo>
                  <a:pt x="129" y="68"/>
                  <a:pt x="129" y="68"/>
                  <a:pt x="129" y="68"/>
                </a:cubicBezTo>
                <a:cubicBezTo>
                  <a:pt x="129" y="70"/>
                  <a:pt x="127" y="70"/>
                  <a:pt x="129" y="72"/>
                </a:cubicBezTo>
                <a:cubicBezTo>
                  <a:pt x="129" y="72"/>
                  <a:pt x="132" y="70"/>
                  <a:pt x="132" y="68"/>
                </a:cubicBezTo>
                <a:cubicBezTo>
                  <a:pt x="132" y="68"/>
                  <a:pt x="134" y="66"/>
                  <a:pt x="136" y="66"/>
                </a:cubicBezTo>
                <a:cubicBezTo>
                  <a:pt x="136" y="66"/>
                  <a:pt x="136" y="68"/>
                  <a:pt x="136" y="70"/>
                </a:cubicBezTo>
                <a:cubicBezTo>
                  <a:pt x="136" y="70"/>
                  <a:pt x="136" y="70"/>
                  <a:pt x="138" y="72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42" y="72"/>
                  <a:pt x="142" y="72"/>
                  <a:pt x="144" y="72"/>
                </a:cubicBezTo>
                <a:cubicBezTo>
                  <a:pt x="144" y="72"/>
                  <a:pt x="142" y="75"/>
                  <a:pt x="140" y="75"/>
                </a:cubicBezTo>
                <a:cubicBezTo>
                  <a:pt x="140" y="77"/>
                  <a:pt x="140" y="75"/>
                  <a:pt x="138" y="77"/>
                </a:cubicBezTo>
                <a:cubicBezTo>
                  <a:pt x="138" y="77"/>
                  <a:pt x="136" y="79"/>
                  <a:pt x="136" y="77"/>
                </a:cubicBezTo>
                <a:cubicBezTo>
                  <a:pt x="136" y="75"/>
                  <a:pt x="138" y="75"/>
                  <a:pt x="138" y="75"/>
                </a:cubicBezTo>
                <a:cubicBezTo>
                  <a:pt x="138" y="75"/>
                  <a:pt x="136" y="75"/>
                  <a:pt x="134" y="75"/>
                </a:cubicBezTo>
                <a:cubicBezTo>
                  <a:pt x="134" y="77"/>
                  <a:pt x="134" y="77"/>
                  <a:pt x="132" y="77"/>
                </a:cubicBezTo>
                <a:cubicBezTo>
                  <a:pt x="129" y="79"/>
                  <a:pt x="129" y="79"/>
                  <a:pt x="129" y="79"/>
                </a:cubicBezTo>
                <a:cubicBezTo>
                  <a:pt x="129" y="81"/>
                  <a:pt x="129" y="81"/>
                  <a:pt x="129" y="83"/>
                </a:cubicBezTo>
                <a:cubicBezTo>
                  <a:pt x="127" y="83"/>
                  <a:pt x="127" y="83"/>
                  <a:pt x="125" y="83"/>
                </a:cubicBezTo>
                <a:cubicBezTo>
                  <a:pt x="123" y="85"/>
                  <a:pt x="123" y="85"/>
                  <a:pt x="123" y="87"/>
                </a:cubicBezTo>
                <a:cubicBezTo>
                  <a:pt x="123" y="87"/>
                  <a:pt x="123" y="89"/>
                  <a:pt x="121" y="89"/>
                </a:cubicBezTo>
                <a:cubicBezTo>
                  <a:pt x="121" y="89"/>
                  <a:pt x="121" y="89"/>
                  <a:pt x="121" y="87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9" y="92"/>
                  <a:pt x="119" y="92"/>
                  <a:pt x="121" y="92"/>
                </a:cubicBezTo>
                <a:cubicBezTo>
                  <a:pt x="121" y="94"/>
                  <a:pt x="121" y="94"/>
                  <a:pt x="121" y="96"/>
                </a:cubicBezTo>
                <a:cubicBezTo>
                  <a:pt x="121" y="96"/>
                  <a:pt x="119" y="96"/>
                  <a:pt x="117" y="98"/>
                </a:cubicBezTo>
                <a:cubicBezTo>
                  <a:pt x="115" y="100"/>
                  <a:pt x="112" y="100"/>
                  <a:pt x="112" y="102"/>
                </a:cubicBezTo>
                <a:cubicBezTo>
                  <a:pt x="112" y="104"/>
                  <a:pt x="110" y="104"/>
                  <a:pt x="112" y="106"/>
                </a:cubicBezTo>
                <a:cubicBezTo>
                  <a:pt x="112" y="106"/>
                  <a:pt x="115" y="109"/>
                  <a:pt x="115" y="111"/>
                </a:cubicBezTo>
                <a:cubicBezTo>
                  <a:pt x="115" y="113"/>
                  <a:pt x="115" y="113"/>
                  <a:pt x="115" y="115"/>
                </a:cubicBezTo>
                <a:cubicBezTo>
                  <a:pt x="115" y="115"/>
                  <a:pt x="112" y="115"/>
                  <a:pt x="112" y="113"/>
                </a:cubicBezTo>
                <a:cubicBezTo>
                  <a:pt x="110" y="113"/>
                  <a:pt x="110" y="111"/>
                  <a:pt x="110" y="109"/>
                </a:cubicBezTo>
                <a:cubicBezTo>
                  <a:pt x="108" y="106"/>
                  <a:pt x="108" y="106"/>
                  <a:pt x="108" y="106"/>
                </a:cubicBezTo>
                <a:cubicBezTo>
                  <a:pt x="106" y="106"/>
                  <a:pt x="106" y="106"/>
                  <a:pt x="104" y="106"/>
                </a:cubicBezTo>
                <a:cubicBezTo>
                  <a:pt x="102" y="104"/>
                  <a:pt x="102" y="104"/>
                  <a:pt x="100" y="104"/>
                </a:cubicBezTo>
                <a:cubicBezTo>
                  <a:pt x="98" y="106"/>
                  <a:pt x="100" y="106"/>
                  <a:pt x="98" y="106"/>
                </a:cubicBezTo>
                <a:cubicBezTo>
                  <a:pt x="98" y="109"/>
                  <a:pt x="95" y="106"/>
                  <a:pt x="93" y="106"/>
                </a:cubicBezTo>
                <a:cubicBezTo>
                  <a:pt x="93" y="104"/>
                  <a:pt x="93" y="104"/>
                  <a:pt x="91" y="106"/>
                </a:cubicBezTo>
                <a:cubicBezTo>
                  <a:pt x="89" y="106"/>
                  <a:pt x="89" y="106"/>
                  <a:pt x="87" y="109"/>
                </a:cubicBezTo>
                <a:cubicBezTo>
                  <a:pt x="85" y="109"/>
                  <a:pt x="85" y="109"/>
                  <a:pt x="85" y="111"/>
                </a:cubicBezTo>
                <a:cubicBezTo>
                  <a:pt x="85" y="113"/>
                  <a:pt x="85" y="113"/>
                  <a:pt x="85" y="115"/>
                </a:cubicBezTo>
                <a:cubicBezTo>
                  <a:pt x="85" y="117"/>
                  <a:pt x="85" y="119"/>
                  <a:pt x="85" y="121"/>
                </a:cubicBezTo>
                <a:cubicBezTo>
                  <a:pt x="87" y="126"/>
                  <a:pt x="87" y="126"/>
                  <a:pt x="89" y="128"/>
                </a:cubicBezTo>
                <a:cubicBezTo>
                  <a:pt x="91" y="128"/>
                  <a:pt x="93" y="128"/>
                  <a:pt x="95" y="126"/>
                </a:cubicBezTo>
                <a:cubicBezTo>
                  <a:pt x="98" y="126"/>
                  <a:pt x="95" y="123"/>
                  <a:pt x="98" y="123"/>
                </a:cubicBezTo>
                <a:cubicBezTo>
                  <a:pt x="98" y="121"/>
                  <a:pt x="102" y="121"/>
                  <a:pt x="102" y="121"/>
                </a:cubicBezTo>
                <a:cubicBezTo>
                  <a:pt x="102" y="123"/>
                  <a:pt x="102" y="123"/>
                  <a:pt x="102" y="123"/>
                </a:cubicBezTo>
                <a:cubicBezTo>
                  <a:pt x="102" y="126"/>
                  <a:pt x="102" y="126"/>
                  <a:pt x="100" y="128"/>
                </a:cubicBezTo>
                <a:cubicBezTo>
                  <a:pt x="100" y="130"/>
                  <a:pt x="100" y="130"/>
                  <a:pt x="100" y="132"/>
                </a:cubicBezTo>
                <a:cubicBezTo>
                  <a:pt x="100" y="132"/>
                  <a:pt x="100" y="132"/>
                  <a:pt x="102" y="132"/>
                </a:cubicBezTo>
                <a:cubicBezTo>
                  <a:pt x="106" y="134"/>
                  <a:pt x="108" y="132"/>
                  <a:pt x="108" y="134"/>
                </a:cubicBezTo>
                <a:cubicBezTo>
                  <a:pt x="108" y="136"/>
                  <a:pt x="108" y="136"/>
                  <a:pt x="108" y="138"/>
                </a:cubicBezTo>
                <a:cubicBezTo>
                  <a:pt x="106" y="140"/>
                  <a:pt x="108" y="143"/>
                  <a:pt x="108" y="143"/>
                </a:cubicBezTo>
                <a:cubicBezTo>
                  <a:pt x="108" y="145"/>
                  <a:pt x="110" y="145"/>
                  <a:pt x="110" y="145"/>
                </a:cubicBezTo>
                <a:cubicBezTo>
                  <a:pt x="112" y="145"/>
                  <a:pt x="112" y="145"/>
                  <a:pt x="115" y="145"/>
                </a:cubicBezTo>
                <a:cubicBezTo>
                  <a:pt x="117" y="143"/>
                  <a:pt x="117" y="145"/>
                  <a:pt x="119" y="145"/>
                </a:cubicBezTo>
                <a:cubicBezTo>
                  <a:pt x="119" y="147"/>
                  <a:pt x="119" y="145"/>
                  <a:pt x="121" y="145"/>
                </a:cubicBezTo>
                <a:cubicBezTo>
                  <a:pt x="121" y="145"/>
                  <a:pt x="121" y="143"/>
                  <a:pt x="123" y="143"/>
                </a:cubicBezTo>
                <a:cubicBezTo>
                  <a:pt x="123" y="140"/>
                  <a:pt x="123" y="140"/>
                  <a:pt x="125" y="140"/>
                </a:cubicBezTo>
                <a:cubicBezTo>
                  <a:pt x="127" y="138"/>
                  <a:pt x="127" y="138"/>
                  <a:pt x="127" y="138"/>
                </a:cubicBezTo>
                <a:cubicBezTo>
                  <a:pt x="129" y="140"/>
                  <a:pt x="127" y="140"/>
                  <a:pt x="127" y="140"/>
                </a:cubicBezTo>
                <a:cubicBezTo>
                  <a:pt x="127" y="143"/>
                  <a:pt x="129" y="140"/>
                  <a:pt x="129" y="140"/>
                </a:cubicBezTo>
                <a:cubicBezTo>
                  <a:pt x="129" y="140"/>
                  <a:pt x="129" y="140"/>
                  <a:pt x="132" y="140"/>
                </a:cubicBezTo>
                <a:cubicBezTo>
                  <a:pt x="134" y="140"/>
                  <a:pt x="134" y="140"/>
                  <a:pt x="134" y="143"/>
                </a:cubicBezTo>
                <a:cubicBezTo>
                  <a:pt x="136" y="143"/>
                  <a:pt x="136" y="140"/>
                  <a:pt x="138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42" y="143"/>
                  <a:pt x="144" y="143"/>
                  <a:pt x="144" y="143"/>
                </a:cubicBezTo>
                <a:cubicBezTo>
                  <a:pt x="146" y="143"/>
                  <a:pt x="146" y="145"/>
                  <a:pt x="149" y="145"/>
                </a:cubicBezTo>
                <a:cubicBezTo>
                  <a:pt x="149" y="145"/>
                  <a:pt x="151" y="147"/>
                  <a:pt x="151" y="149"/>
                </a:cubicBezTo>
                <a:cubicBezTo>
                  <a:pt x="153" y="149"/>
                  <a:pt x="153" y="149"/>
                  <a:pt x="155" y="149"/>
                </a:cubicBezTo>
                <a:cubicBezTo>
                  <a:pt x="157" y="149"/>
                  <a:pt x="159" y="151"/>
                  <a:pt x="161" y="151"/>
                </a:cubicBezTo>
                <a:cubicBezTo>
                  <a:pt x="161" y="153"/>
                  <a:pt x="161" y="153"/>
                  <a:pt x="164" y="155"/>
                </a:cubicBezTo>
                <a:cubicBezTo>
                  <a:pt x="164" y="157"/>
                  <a:pt x="164" y="157"/>
                  <a:pt x="164" y="157"/>
                </a:cubicBezTo>
                <a:cubicBezTo>
                  <a:pt x="161" y="157"/>
                  <a:pt x="161" y="160"/>
                  <a:pt x="161" y="160"/>
                </a:cubicBezTo>
                <a:cubicBezTo>
                  <a:pt x="164" y="160"/>
                  <a:pt x="164" y="160"/>
                  <a:pt x="164" y="160"/>
                </a:cubicBezTo>
                <a:cubicBezTo>
                  <a:pt x="166" y="160"/>
                  <a:pt x="166" y="160"/>
                  <a:pt x="166" y="160"/>
                </a:cubicBezTo>
                <a:cubicBezTo>
                  <a:pt x="166" y="162"/>
                  <a:pt x="166" y="160"/>
                  <a:pt x="168" y="160"/>
                </a:cubicBezTo>
                <a:cubicBezTo>
                  <a:pt x="170" y="160"/>
                  <a:pt x="170" y="160"/>
                  <a:pt x="170" y="160"/>
                </a:cubicBezTo>
                <a:cubicBezTo>
                  <a:pt x="172" y="162"/>
                  <a:pt x="172" y="162"/>
                  <a:pt x="172" y="162"/>
                </a:cubicBezTo>
                <a:cubicBezTo>
                  <a:pt x="172" y="162"/>
                  <a:pt x="174" y="162"/>
                  <a:pt x="176" y="162"/>
                </a:cubicBezTo>
                <a:cubicBezTo>
                  <a:pt x="181" y="162"/>
                  <a:pt x="181" y="162"/>
                  <a:pt x="181" y="164"/>
                </a:cubicBezTo>
                <a:cubicBezTo>
                  <a:pt x="183" y="164"/>
                  <a:pt x="183" y="164"/>
                  <a:pt x="185" y="164"/>
                </a:cubicBezTo>
                <a:cubicBezTo>
                  <a:pt x="185" y="166"/>
                  <a:pt x="185" y="166"/>
                  <a:pt x="185" y="168"/>
                </a:cubicBezTo>
                <a:close/>
                <a:moveTo>
                  <a:pt x="140" y="128"/>
                </a:moveTo>
                <a:cubicBezTo>
                  <a:pt x="140" y="130"/>
                  <a:pt x="138" y="128"/>
                  <a:pt x="138" y="128"/>
                </a:cubicBezTo>
                <a:cubicBezTo>
                  <a:pt x="138" y="126"/>
                  <a:pt x="140" y="128"/>
                  <a:pt x="140" y="128"/>
                </a:cubicBezTo>
                <a:close/>
                <a:moveTo>
                  <a:pt x="134" y="128"/>
                </a:moveTo>
                <a:cubicBezTo>
                  <a:pt x="134" y="128"/>
                  <a:pt x="134" y="128"/>
                  <a:pt x="132" y="128"/>
                </a:cubicBezTo>
                <a:cubicBezTo>
                  <a:pt x="129" y="128"/>
                  <a:pt x="129" y="128"/>
                  <a:pt x="127" y="128"/>
                </a:cubicBezTo>
                <a:cubicBezTo>
                  <a:pt x="127" y="130"/>
                  <a:pt x="125" y="128"/>
                  <a:pt x="125" y="128"/>
                </a:cubicBezTo>
                <a:cubicBezTo>
                  <a:pt x="127" y="126"/>
                  <a:pt x="125" y="126"/>
                  <a:pt x="127" y="126"/>
                </a:cubicBezTo>
                <a:cubicBezTo>
                  <a:pt x="132" y="126"/>
                  <a:pt x="134" y="126"/>
                  <a:pt x="134" y="128"/>
                </a:cubicBezTo>
                <a:close/>
                <a:moveTo>
                  <a:pt x="117" y="123"/>
                </a:moveTo>
                <a:cubicBezTo>
                  <a:pt x="117" y="121"/>
                  <a:pt x="117" y="123"/>
                  <a:pt x="115" y="121"/>
                </a:cubicBezTo>
                <a:cubicBezTo>
                  <a:pt x="115" y="121"/>
                  <a:pt x="115" y="121"/>
                  <a:pt x="110" y="121"/>
                </a:cubicBezTo>
                <a:cubicBezTo>
                  <a:pt x="110" y="121"/>
                  <a:pt x="110" y="121"/>
                  <a:pt x="108" y="121"/>
                </a:cubicBezTo>
                <a:cubicBezTo>
                  <a:pt x="108" y="121"/>
                  <a:pt x="106" y="121"/>
                  <a:pt x="106" y="119"/>
                </a:cubicBezTo>
                <a:cubicBezTo>
                  <a:pt x="110" y="119"/>
                  <a:pt x="110" y="119"/>
                  <a:pt x="110" y="119"/>
                </a:cubicBezTo>
                <a:cubicBezTo>
                  <a:pt x="112" y="119"/>
                  <a:pt x="115" y="119"/>
                  <a:pt x="117" y="119"/>
                </a:cubicBezTo>
                <a:cubicBezTo>
                  <a:pt x="119" y="121"/>
                  <a:pt x="119" y="121"/>
                  <a:pt x="121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5" y="126"/>
                  <a:pt x="123" y="126"/>
                  <a:pt x="121" y="126"/>
                </a:cubicBezTo>
                <a:cubicBezTo>
                  <a:pt x="119" y="126"/>
                  <a:pt x="119" y="126"/>
                  <a:pt x="117" y="126"/>
                </a:cubicBezTo>
                <a:cubicBezTo>
                  <a:pt x="117" y="126"/>
                  <a:pt x="119" y="126"/>
                  <a:pt x="117" y="123"/>
                </a:cubicBezTo>
                <a:close/>
                <a:moveTo>
                  <a:pt x="189" y="32"/>
                </a:moveTo>
                <a:cubicBezTo>
                  <a:pt x="191" y="34"/>
                  <a:pt x="195" y="38"/>
                  <a:pt x="200" y="41"/>
                </a:cubicBezTo>
                <a:cubicBezTo>
                  <a:pt x="200" y="43"/>
                  <a:pt x="202" y="45"/>
                  <a:pt x="204" y="47"/>
                </a:cubicBezTo>
                <a:cubicBezTo>
                  <a:pt x="202" y="47"/>
                  <a:pt x="202" y="47"/>
                  <a:pt x="202" y="45"/>
                </a:cubicBezTo>
                <a:cubicBezTo>
                  <a:pt x="202" y="45"/>
                  <a:pt x="200" y="43"/>
                  <a:pt x="198" y="43"/>
                </a:cubicBezTo>
                <a:cubicBezTo>
                  <a:pt x="198" y="43"/>
                  <a:pt x="198" y="43"/>
                  <a:pt x="198" y="45"/>
                </a:cubicBezTo>
                <a:cubicBezTo>
                  <a:pt x="198" y="45"/>
                  <a:pt x="198" y="45"/>
                  <a:pt x="195" y="43"/>
                </a:cubicBezTo>
                <a:cubicBezTo>
                  <a:pt x="195" y="41"/>
                  <a:pt x="191" y="38"/>
                  <a:pt x="189" y="36"/>
                </a:cubicBezTo>
                <a:cubicBezTo>
                  <a:pt x="189" y="34"/>
                  <a:pt x="189" y="34"/>
                  <a:pt x="189" y="32"/>
                </a:cubicBezTo>
                <a:close/>
                <a:moveTo>
                  <a:pt x="195" y="58"/>
                </a:moveTo>
                <a:cubicBezTo>
                  <a:pt x="193" y="55"/>
                  <a:pt x="193" y="55"/>
                  <a:pt x="193" y="55"/>
                </a:cubicBezTo>
                <a:cubicBezTo>
                  <a:pt x="193" y="55"/>
                  <a:pt x="193" y="55"/>
                  <a:pt x="193" y="53"/>
                </a:cubicBezTo>
                <a:cubicBezTo>
                  <a:pt x="191" y="51"/>
                  <a:pt x="195" y="53"/>
                  <a:pt x="195" y="53"/>
                </a:cubicBezTo>
                <a:cubicBezTo>
                  <a:pt x="195" y="55"/>
                  <a:pt x="195" y="55"/>
                  <a:pt x="198" y="55"/>
                </a:cubicBezTo>
                <a:cubicBezTo>
                  <a:pt x="198" y="58"/>
                  <a:pt x="195" y="60"/>
                  <a:pt x="195" y="58"/>
                </a:cubicBezTo>
                <a:close/>
                <a:moveTo>
                  <a:pt x="200" y="60"/>
                </a:moveTo>
                <a:cubicBezTo>
                  <a:pt x="200" y="58"/>
                  <a:pt x="200" y="58"/>
                  <a:pt x="200" y="58"/>
                </a:cubicBezTo>
                <a:cubicBezTo>
                  <a:pt x="200" y="55"/>
                  <a:pt x="198" y="55"/>
                  <a:pt x="198" y="53"/>
                </a:cubicBezTo>
                <a:cubicBezTo>
                  <a:pt x="198" y="53"/>
                  <a:pt x="198" y="51"/>
                  <a:pt x="195" y="51"/>
                </a:cubicBezTo>
                <a:cubicBezTo>
                  <a:pt x="195" y="51"/>
                  <a:pt x="193" y="51"/>
                  <a:pt x="193" y="49"/>
                </a:cubicBezTo>
                <a:cubicBezTo>
                  <a:pt x="193" y="49"/>
                  <a:pt x="193" y="49"/>
                  <a:pt x="191" y="47"/>
                </a:cubicBezTo>
                <a:cubicBezTo>
                  <a:pt x="191" y="47"/>
                  <a:pt x="191" y="46"/>
                  <a:pt x="191" y="45"/>
                </a:cubicBezTo>
                <a:cubicBezTo>
                  <a:pt x="193" y="47"/>
                  <a:pt x="193" y="47"/>
                  <a:pt x="193" y="47"/>
                </a:cubicBezTo>
                <a:cubicBezTo>
                  <a:pt x="195" y="49"/>
                  <a:pt x="195" y="49"/>
                  <a:pt x="198" y="49"/>
                </a:cubicBezTo>
                <a:cubicBezTo>
                  <a:pt x="198" y="51"/>
                  <a:pt x="200" y="51"/>
                  <a:pt x="200" y="51"/>
                </a:cubicBezTo>
                <a:cubicBezTo>
                  <a:pt x="200" y="53"/>
                  <a:pt x="200" y="53"/>
                  <a:pt x="202" y="55"/>
                </a:cubicBezTo>
                <a:cubicBezTo>
                  <a:pt x="202" y="55"/>
                  <a:pt x="204" y="55"/>
                  <a:pt x="204" y="58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0" y="62"/>
                  <a:pt x="200" y="60"/>
                  <a:pt x="200" y="60"/>
                </a:cubicBezTo>
                <a:close/>
                <a:moveTo>
                  <a:pt x="206" y="72"/>
                </a:moveTo>
                <a:cubicBezTo>
                  <a:pt x="206" y="70"/>
                  <a:pt x="210" y="72"/>
                  <a:pt x="208" y="70"/>
                </a:cubicBezTo>
                <a:cubicBezTo>
                  <a:pt x="208" y="68"/>
                  <a:pt x="208" y="68"/>
                  <a:pt x="206" y="66"/>
                </a:cubicBezTo>
                <a:cubicBezTo>
                  <a:pt x="204" y="64"/>
                  <a:pt x="204" y="64"/>
                  <a:pt x="204" y="64"/>
                </a:cubicBezTo>
                <a:cubicBezTo>
                  <a:pt x="204" y="62"/>
                  <a:pt x="204" y="62"/>
                  <a:pt x="206" y="60"/>
                </a:cubicBezTo>
                <a:cubicBezTo>
                  <a:pt x="206" y="60"/>
                  <a:pt x="206" y="58"/>
                  <a:pt x="204" y="55"/>
                </a:cubicBezTo>
                <a:cubicBezTo>
                  <a:pt x="204" y="53"/>
                  <a:pt x="204" y="53"/>
                  <a:pt x="206" y="51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10" y="55"/>
                  <a:pt x="215" y="62"/>
                  <a:pt x="219" y="68"/>
                </a:cubicBezTo>
                <a:cubicBezTo>
                  <a:pt x="217" y="68"/>
                  <a:pt x="217" y="68"/>
                  <a:pt x="217" y="68"/>
                </a:cubicBezTo>
                <a:cubicBezTo>
                  <a:pt x="217" y="70"/>
                  <a:pt x="219" y="70"/>
                  <a:pt x="221" y="72"/>
                </a:cubicBezTo>
                <a:cubicBezTo>
                  <a:pt x="221" y="75"/>
                  <a:pt x="223" y="75"/>
                  <a:pt x="223" y="77"/>
                </a:cubicBezTo>
                <a:cubicBezTo>
                  <a:pt x="223" y="79"/>
                  <a:pt x="223" y="79"/>
                  <a:pt x="223" y="79"/>
                </a:cubicBezTo>
                <a:cubicBezTo>
                  <a:pt x="223" y="81"/>
                  <a:pt x="223" y="79"/>
                  <a:pt x="221" y="77"/>
                </a:cubicBezTo>
                <a:cubicBezTo>
                  <a:pt x="221" y="77"/>
                  <a:pt x="221" y="75"/>
                  <a:pt x="219" y="72"/>
                </a:cubicBezTo>
                <a:cubicBezTo>
                  <a:pt x="217" y="72"/>
                  <a:pt x="217" y="70"/>
                  <a:pt x="215" y="70"/>
                </a:cubicBezTo>
                <a:cubicBezTo>
                  <a:pt x="212" y="72"/>
                  <a:pt x="212" y="70"/>
                  <a:pt x="212" y="72"/>
                </a:cubicBezTo>
                <a:cubicBezTo>
                  <a:pt x="215" y="75"/>
                  <a:pt x="215" y="75"/>
                  <a:pt x="212" y="77"/>
                </a:cubicBezTo>
                <a:cubicBezTo>
                  <a:pt x="212" y="79"/>
                  <a:pt x="215" y="81"/>
                  <a:pt x="215" y="83"/>
                </a:cubicBezTo>
                <a:cubicBezTo>
                  <a:pt x="215" y="85"/>
                  <a:pt x="212" y="85"/>
                  <a:pt x="212" y="85"/>
                </a:cubicBezTo>
                <a:cubicBezTo>
                  <a:pt x="210" y="85"/>
                  <a:pt x="210" y="85"/>
                  <a:pt x="208" y="83"/>
                </a:cubicBezTo>
                <a:cubicBezTo>
                  <a:pt x="206" y="81"/>
                  <a:pt x="206" y="79"/>
                  <a:pt x="206" y="77"/>
                </a:cubicBezTo>
                <a:cubicBezTo>
                  <a:pt x="204" y="75"/>
                  <a:pt x="204" y="72"/>
                  <a:pt x="206" y="72"/>
                </a:cubicBezTo>
                <a:close/>
                <a:moveTo>
                  <a:pt x="225" y="136"/>
                </a:moveTo>
                <a:cubicBezTo>
                  <a:pt x="223" y="136"/>
                  <a:pt x="223" y="136"/>
                  <a:pt x="221" y="138"/>
                </a:cubicBezTo>
                <a:cubicBezTo>
                  <a:pt x="219" y="140"/>
                  <a:pt x="221" y="138"/>
                  <a:pt x="219" y="140"/>
                </a:cubicBezTo>
                <a:cubicBezTo>
                  <a:pt x="217" y="140"/>
                  <a:pt x="219" y="143"/>
                  <a:pt x="217" y="140"/>
                </a:cubicBezTo>
                <a:cubicBezTo>
                  <a:pt x="215" y="140"/>
                  <a:pt x="215" y="138"/>
                  <a:pt x="215" y="138"/>
                </a:cubicBezTo>
                <a:cubicBezTo>
                  <a:pt x="212" y="136"/>
                  <a:pt x="212" y="136"/>
                  <a:pt x="210" y="134"/>
                </a:cubicBezTo>
                <a:cubicBezTo>
                  <a:pt x="210" y="130"/>
                  <a:pt x="210" y="132"/>
                  <a:pt x="208" y="130"/>
                </a:cubicBezTo>
                <a:cubicBezTo>
                  <a:pt x="208" y="128"/>
                  <a:pt x="208" y="126"/>
                  <a:pt x="208" y="123"/>
                </a:cubicBezTo>
                <a:cubicBezTo>
                  <a:pt x="208" y="121"/>
                  <a:pt x="208" y="117"/>
                  <a:pt x="208" y="115"/>
                </a:cubicBezTo>
                <a:cubicBezTo>
                  <a:pt x="206" y="113"/>
                  <a:pt x="208" y="111"/>
                  <a:pt x="208" y="109"/>
                </a:cubicBezTo>
                <a:cubicBezTo>
                  <a:pt x="208" y="106"/>
                  <a:pt x="208" y="106"/>
                  <a:pt x="210" y="102"/>
                </a:cubicBezTo>
                <a:cubicBezTo>
                  <a:pt x="210" y="102"/>
                  <a:pt x="212" y="100"/>
                  <a:pt x="210" y="98"/>
                </a:cubicBezTo>
                <a:cubicBezTo>
                  <a:pt x="210" y="96"/>
                  <a:pt x="210" y="96"/>
                  <a:pt x="212" y="94"/>
                </a:cubicBezTo>
                <a:cubicBezTo>
                  <a:pt x="212" y="92"/>
                  <a:pt x="212" y="92"/>
                  <a:pt x="212" y="89"/>
                </a:cubicBezTo>
                <a:cubicBezTo>
                  <a:pt x="212" y="87"/>
                  <a:pt x="212" y="87"/>
                  <a:pt x="212" y="87"/>
                </a:cubicBezTo>
                <a:cubicBezTo>
                  <a:pt x="215" y="87"/>
                  <a:pt x="215" y="87"/>
                  <a:pt x="215" y="87"/>
                </a:cubicBezTo>
                <a:cubicBezTo>
                  <a:pt x="217" y="87"/>
                  <a:pt x="217" y="85"/>
                  <a:pt x="217" y="85"/>
                </a:cubicBezTo>
                <a:cubicBezTo>
                  <a:pt x="217" y="83"/>
                  <a:pt x="219" y="85"/>
                  <a:pt x="219" y="83"/>
                </a:cubicBezTo>
                <a:cubicBezTo>
                  <a:pt x="221" y="83"/>
                  <a:pt x="221" y="83"/>
                  <a:pt x="223" y="83"/>
                </a:cubicBezTo>
                <a:cubicBezTo>
                  <a:pt x="223" y="85"/>
                  <a:pt x="223" y="85"/>
                  <a:pt x="223" y="87"/>
                </a:cubicBezTo>
                <a:cubicBezTo>
                  <a:pt x="223" y="89"/>
                  <a:pt x="225" y="87"/>
                  <a:pt x="225" y="89"/>
                </a:cubicBezTo>
                <a:cubicBezTo>
                  <a:pt x="227" y="89"/>
                  <a:pt x="227" y="92"/>
                  <a:pt x="227" y="92"/>
                </a:cubicBezTo>
                <a:cubicBezTo>
                  <a:pt x="229" y="100"/>
                  <a:pt x="232" y="111"/>
                  <a:pt x="232" y="121"/>
                </a:cubicBezTo>
                <a:cubicBezTo>
                  <a:pt x="232" y="128"/>
                  <a:pt x="232" y="136"/>
                  <a:pt x="229" y="143"/>
                </a:cubicBezTo>
                <a:cubicBezTo>
                  <a:pt x="229" y="142"/>
                  <a:pt x="229" y="140"/>
                  <a:pt x="229" y="140"/>
                </a:cubicBezTo>
                <a:cubicBezTo>
                  <a:pt x="229" y="140"/>
                  <a:pt x="229" y="138"/>
                  <a:pt x="227" y="138"/>
                </a:cubicBezTo>
                <a:cubicBezTo>
                  <a:pt x="227" y="138"/>
                  <a:pt x="227" y="136"/>
                  <a:pt x="225" y="136"/>
                </a:cubicBezTo>
                <a:close/>
                <a:moveTo>
                  <a:pt x="228" y="147"/>
                </a:moveTo>
                <a:cubicBezTo>
                  <a:pt x="228" y="148"/>
                  <a:pt x="228" y="148"/>
                  <a:pt x="227" y="149"/>
                </a:cubicBezTo>
                <a:cubicBezTo>
                  <a:pt x="227" y="148"/>
                  <a:pt x="228" y="148"/>
                  <a:pt x="228" y="147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96E87E9-8169-8758-FE31-E2233ED3C8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6692" r="1"/>
          <a:stretch/>
        </p:blipFill>
        <p:spPr>
          <a:xfrm>
            <a:off x="7410593" y="0"/>
            <a:ext cx="4781407" cy="590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583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0F90C3-923C-C851-55BF-A3E48879E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Table 5">
            <a:extLst>
              <a:ext uri="{FF2B5EF4-FFF2-40B4-BE49-F238E27FC236}">
                <a16:creationId xmlns:a16="http://schemas.microsoft.com/office/drawing/2014/main" id="{34738E27-389F-1994-BC1C-7F8568209F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162156"/>
              </p:ext>
            </p:extLst>
          </p:nvPr>
        </p:nvGraphicFramePr>
        <p:xfrm>
          <a:off x="3690335" y="431800"/>
          <a:ext cx="7564055" cy="5454651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1460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03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97097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>
                          <a:srgbClr val="415299"/>
                        </a:buClr>
                        <a:buSzPct val="75000"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noProof="0" dirty="0">
                          <a:solidFill>
                            <a:srgbClr val="00338D"/>
                          </a:solidFill>
                        </a:rPr>
                        <a:t>Опыт работы</a:t>
                      </a:r>
                      <a:endParaRPr lang="ru-RU" sz="1200" b="1" kern="1200" noProof="0" dirty="0">
                        <a:solidFill>
                          <a:srgbClr val="00338D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7148" marR="37148" marT="37148" marB="37148" anchor="ctr" horzOverflow="overflow">
                    <a:lnB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rgbClr val="00338D"/>
                          </a:solidFill>
                          <a:latin typeface="+mn-lt"/>
                          <a:cs typeface="Arial" panose="020B0604020202020204" pitchFamily="34" charset="0"/>
                        </a:rPr>
                        <a:t>Присоединилась к команде КПМГ в 2023 г. Нургуль имеет более 20 лет общего стажа работы по таможенной специальности. Во время своей профессиональной деятельности Нургуль принимала участие в разработке Таможенного кодекса РК, в рабочих группах Евразийской экономической комиссии по вопросам таможенных платежей и налогов, а также в Межведомственной рабочей группе по координации и реализации положений Соглашения Всемирной торговой организации (ВТО) по упрощению процедур торговли​​</a:t>
                      </a:r>
                    </a:p>
                    <a:p>
                      <a:endParaRPr lang="ru-RU" sz="1200" dirty="0">
                        <a:solidFill>
                          <a:srgbClr val="00338D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200" dirty="0">
                          <a:solidFill>
                            <a:srgbClr val="00338D"/>
                          </a:solidFill>
                          <a:latin typeface="+mn-lt"/>
                          <a:cs typeface="Arial" panose="020B0604020202020204" pitchFamily="34" charset="0"/>
                        </a:rPr>
                        <a:t>Сферой ее специализации является таможенное регулирование в части определения таможенной стоимости и классификации товаров, анализа и прогнозирования поступлений таможенных платежей и налогов,, применения мер нетарифного регулирования при импорте товаров из третьих стран, с соблюдением условий помещения товаров под таможенные процедуры, а также с сопровождением таможенных проверок и оспариванием их результатов</a:t>
                      </a:r>
                    </a:p>
                  </a:txBody>
                  <a:tcPr marL="37148" marR="37148" marT="37148" marB="37148" anchor="ctr" horzOverflow="overflow">
                    <a:lnB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657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>
                          <a:srgbClr val="415299"/>
                        </a:buClr>
                        <a:buSzPct val="75000"/>
                        <a:buFontTx/>
                        <a:buNone/>
                        <a:tabLst/>
                        <a:defRPr/>
                      </a:pPr>
                      <a:r>
                        <a:rPr lang="ru-RU" sz="1100" b="1" spc="-10" dirty="0">
                          <a:solidFill>
                            <a:schemeClr val="tx2"/>
                          </a:solidFill>
                        </a:rPr>
                        <a:t>Опыт работы в индустриях (Основные клиенты)</a:t>
                      </a:r>
                      <a:endParaRPr lang="ru-RU" sz="1100" b="1" spc="-1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148" marR="37148" marT="37148" marB="37148" anchor="ctr" horzOverflow="overflow">
                    <a:lnT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338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Нефтегазовый сектор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338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Энергетика и природные ресурсы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338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Транспорт и логистика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338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Телекоммуникационный сектор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338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Финансовый сектор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338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Сектор потребительских товаров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338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Фармацевтический сектор</a:t>
                      </a:r>
                    </a:p>
                  </a:txBody>
                  <a:tcPr marL="37148" marR="37148" marT="37148" marB="37148" anchor="ctr" horzOverflow="overflow">
                    <a:lnT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0976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>
                          <a:srgbClr val="415299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338D"/>
                          </a:solidFill>
                          <a:effectLst/>
                        </a:rPr>
                        <a:t>Образование, лицензии и сертификаты</a:t>
                      </a:r>
                      <a:endParaRPr kumimoji="0" lang="en-GB" sz="1200" b="1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338D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148" marR="37148" marT="37148" marB="37148" anchor="ctr" horzOverflow="overflow">
                    <a:lnT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noProof="0" dirty="0">
                          <a:solidFill>
                            <a:schemeClr val="tx2"/>
                          </a:solidFill>
                          <a:latin typeface="+mn-lt"/>
                        </a:rPr>
                        <a:t>Диплом по специальности «Экономика», Казанский государственный  им. В.В. Куйбышева, Российская Федерация​​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noProof="0" dirty="0">
                          <a:solidFill>
                            <a:schemeClr val="tx2"/>
                          </a:solidFill>
                          <a:latin typeface="+mn-lt"/>
                        </a:rPr>
                        <a:t>Диплом по специальности «Юриспруденция»,  Российская таможенная Академия, Российская Федерация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noProof="0" dirty="0">
                          <a:solidFill>
                            <a:schemeClr val="tx2"/>
                          </a:solidFill>
                          <a:latin typeface="+mn-lt"/>
                        </a:rPr>
                        <a:t>Действительный член Общественного объединения «Палата Налоговых Консультантов» Республики Казахстан</a:t>
                      </a:r>
                    </a:p>
                    <a:p>
                      <a:pPr marL="0" marR="0" lvl="3" indent="0" algn="l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rgbClr val="00338D"/>
                        </a:buClr>
                        <a:buSzPct val="100000"/>
                        <a:buFont typeface="Arial" panose="020B0604020202020204" pitchFamily="34" charset="0"/>
                        <a:buNone/>
                      </a:pPr>
                      <a:endParaRPr lang="ru-RU" sz="1100" b="0" kern="1200" noProof="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37148" marR="37148" marT="37148" marB="37148" anchor="ctr" horzOverflow="overflow">
                    <a:lnT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23B87886-A1D5-A605-3C43-28E5054D9C4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3051" t="17837" b="17837"/>
          <a:stretch/>
        </p:blipFill>
        <p:spPr>
          <a:xfrm flipV="1">
            <a:off x="0" y="0"/>
            <a:ext cx="3285611" cy="6021388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A76D4F79-4E09-D347-8E5A-88640E5BA0B4}"/>
              </a:ext>
            </a:extLst>
          </p:cNvPr>
          <p:cNvSpPr>
            <a:spLocks noChangeAspect="1"/>
          </p:cNvSpPr>
          <p:nvPr/>
        </p:nvSpPr>
        <p:spPr>
          <a:xfrm>
            <a:off x="404724" y="0"/>
            <a:ext cx="2387600" cy="5886450"/>
          </a:xfrm>
          <a:prstGeom prst="rect">
            <a:avLst/>
          </a:prstGeom>
          <a:solidFill>
            <a:srgbClr val="5B4FE9">
              <a:alpha val="78000"/>
            </a:srgbClr>
          </a:solidFill>
        </p:spPr>
        <p:txBody>
          <a:bodyPr vert="horz" lIns="118828" tIns="118828" rIns="47531" bIns="118828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98"/>
              </a:spcAft>
              <a:buClrTx/>
              <a:buSzTx/>
              <a:buFontTx/>
              <a:buNone/>
              <a:tabLst/>
              <a:defRPr/>
            </a:pPr>
            <a:endParaRPr kumimoji="0" lang="ru-RU" sz="661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98"/>
              </a:spcAft>
              <a:buClrTx/>
              <a:buSzTx/>
              <a:buFontTx/>
              <a:buNone/>
              <a:tabLst/>
              <a:defRPr/>
            </a:pPr>
            <a:endParaRPr kumimoji="0" lang="en-US" sz="661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98"/>
              </a:spcAft>
              <a:buClrTx/>
              <a:buSzTx/>
              <a:buFontTx/>
              <a:buNone/>
              <a:tabLst/>
              <a:defRPr/>
            </a:pPr>
            <a:endParaRPr kumimoji="0" lang="en-US" sz="661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98"/>
              </a:spcAft>
              <a:buClrTx/>
              <a:buSzTx/>
              <a:buFontTx/>
              <a:buNone/>
              <a:tabLst/>
              <a:defRPr/>
            </a:pPr>
            <a:endParaRPr kumimoji="0" lang="en-US" sz="661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98"/>
              </a:spcAft>
              <a:buClrTx/>
              <a:buSzTx/>
              <a:buFontTx/>
              <a:buNone/>
              <a:tabLst/>
              <a:defRPr/>
            </a:pPr>
            <a:endParaRPr kumimoji="0" lang="en-US" sz="661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98"/>
              </a:spcAft>
              <a:buClrTx/>
              <a:buSzTx/>
              <a:buFontTx/>
              <a:buNone/>
              <a:tabLst/>
              <a:defRPr/>
            </a:pPr>
            <a:endParaRPr kumimoji="0" lang="en-US" sz="661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98"/>
              </a:spcAft>
              <a:buClrTx/>
              <a:buSzTx/>
              <a:buFontTx/>
              <a:buNone/>
              <a:tabLst/>
              <a:defRPr/>
            </a:pPr>
            <a:endParaRPr kumimoji="0" lang="en-US" sz="661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98"/>
              </a:spcAft>
              <a:buClrTx/>
              <a:buSzTx/>
              <a:buFontTx/>
              <a:buNone/>
              <a:tabLst/>
              <a:defRPr/>
            </a:pPr>
            <a:endParaRPr kumimoji="0" lang="en-US" sz="661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98"/>
              </a:spcAft>
              <a:buClrTx/>
              <a:buSzTx/>
              <a:buFontTx/>
              <a:buNone/>
              <a:tabLst/>
              <a:defRPr/>
            </a:pPr>
            <a:endParaRPr kumimoji="0" lang="en-US" sz="661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98"/>
              </a:spcAft>
              <a:buClrTx/>
              <a:buSzTx/>
              <a:buFontTx/>
              <a:buNone/>
              <a:tabLst/>
              <a:defRPr/>
            </a:pPr>
            <a:endParaRPr kumimoji="0" lang="en-US" sz="661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98"/>
              </a:spcAft>
              <a:buClrTx/>
              <a:buSzTx/>
              <a:buFontTx/>
              <a:buNone/>
              <a:tabLst/>
              <a:defRPr/>
            </a:pPr>
            <a:endParaRPr kumimoji="0" lang="en-US" sz="69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98"/>
              </a:spcAft>
              <a:buClrTx/>
              <a:buSzTx/>
              <a:buFontTx/>
              <a:buNone/>
              <a:tabLst/>
              <a:defRPr/>
            </a:pPr>
            <a:endParaRPr kumimoji="0" lang="en-US" sz="69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98"/>
              </a:spcAft>
              <a:buClrTx/>
              <a:buSzTx/>
              <a:buFontTx/>
              <a:buNone/>
              <a:tabLst/>
              <a:defRPr/>
            </a:pPr>
            <a:endParaRPr kumimoji="0" lang="en-US" sz="69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98"/>
              </a:spcAft>
              <a:buClrTx/>
              <a:buSzTx/>
              <a:buFontTx/>
              <a:buNone/>
              <a:tabLst/>
              <a:defRPr/>
            </a:pPr>
            <a:endParaRPr kumimoji="0" lang="en-US" sz="69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98"/>
              </a:spcAft>
              <a:buClrTx/>
              <a:buSzTx/>
              <a:buFontTx/>
              <a:buNone/>
              <a:tabLst/>
              <a:defRPr/>
            </a:pPr>
            <a:endParaRPr kumimoji="0" lang="en-US" sz="69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98"/>
              </a:spcAft>
              <a:buClrTx/>
              <a:buSzTx/>
              <a:buFontTx/>
              <a:buNone/>
              <a:tabLst/>
              <a:defRPr/>
            </a:pPr>
            <a:endParaRPr kumimoji="0" lang="ru-RU" sz="69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98"/>
              </a:spcAft>
              <a:buClrTx/>
              <a:buSzTx/>
              <a:buFontTx/>
              <a:buNone/>
              <a:tabLst/>
              <a:defRPr/>
            </a:pPr>
            <a:endParaRPr kumimoji="0" lang="en-US" sz="69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98"/>
              </a:spcAft>
              <a:buClrTx/>
              <a:buSzTx/>
              <a:buFontTx/>
              <a:buNone/>
              <a:tabLst/>
              <a:defRPr/>
            </a:pPr>
            <a:endParaRPr kumimoji="0" lang="en-US" sz="69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98"/>
              </a:spcAft>
              <a:buClrTx/>
              <a:buSzTx/>
              <a:buFontTx/>
              <a:buNone/>
              <a:tabLst/>
              <a:defRPr/>
            </a:pPr>
            <a:endParaRPr kumimoji="0" lang="en-US" sz="69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98"/>
              </a:spcAft>
              <a:buClrTx/>
              <a:buSzTx/>
              <a:buFontTx/>
              <a:buNone/>
              <a:tabLst/>
              <a:defRPr/>
            </a:pPr>
            <a:endParaRPr kumimoji="0" lang="en-US" sz="69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98"/>
              </a:spcAft>
              <a:buClrTx/>
              <a:buSzTx/>
              <a:buFontTx/>
              <a:buNone/>
              <a:tabLst/>
              <a:defRPr/>
            </a:pPr>
            <a:endParaRPr kumimoji="0" lang="en-US" sz="69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A9B67F9-1EC4-63E2-722B-C75B1ECADC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6291" y="1061509"/>
            <a:ext cx="1404466" cy="2052998"/>
          </a:xfrm>
          <a:prstGeom prst="rect">
            <a:avLst/>
          </a:prstGeom>
        </p:spPr>
      </p:pic>
      <p:sp>
        <p:nvSpPr>
          <p:cNvPr id="6" name="Rectangle 6">
            <a:extLst>
              <a:ext uri="{FF2B5EF4-FFF2-40B4-BE49-F238E27FC236}">
                <a16:creationId xmlns:a16="http://schemas.microsoft.com/office/drawing/2014/main" id="{EB9655B7-5F5B-868B-5F69-CAE05A915BB8}"/>
              </a:ext>
            </a:extLst>
          </p:cNvPr>
          <p:cNvSpPr/>
          <p:nvPr/>
        </p:nvSpPr>
        <p:spPr>
          <a:xfrm>
            <a:off x="858191" y="3358243"/>
            <a:ext cx="2286000" cy="2052999"/>
          </a:xfrm>
          <a:prstGeom prst="rect">
            <a:avLst/>
          </a:prstGeom>
        </p:spPr>
        <p:txBody>
          <a:bodyPr wrap="square" lIns="74295" tIns="37148" rIns="74295" bIns="37148" anchor="t">
            <a:spAutoFit/>
          </a:bodyPr>
          <a:lstStyle/>
          <a:p>
            <a:pPr marR="4128">
              <a:lnSpc>
                <a:spcPct val="80000"/>
              </a:lnSpc>
              <a:spcAft>
                <a:spcPts val="600"/>
              </a:spcAft>
            </a:pPr>
            <a:r>
              <a:rPr lang="ru-RU" sz="2800" b="1" dirty="0">
                <a:solidFill>
                  <a:prstClr val="white"/>
                </a:solidFill>
                <a:latin typeface="KPMG Cyrillic Bold" panose="020B0803030202040204" pitchFamily="34" charset="0"/>
              </a:rPr>
              <a:t>Нургуль Жанарбаева</a:t>
            </a:r>
          </a:p>
          <a:p>
            <a:pPr marL="10319" marR="4128" indent="-10319">
              <a:lnSpc>
                <a:spcPct val="104200"/>
              </a:lnSpc>
            </a:pPr>
            <a:endParaRPr lang="en-US" sz="813" b="1" dirty="0">
              <a:solidFill>
                <a:prstClr val="white"/>
              </a:solidFill>
              <a:latin typeface="Arial"/>
              <a:cs typeface="Arial"/>
            </a:endParaRPr>
          </a:p>
          <a:p>
            <a:pPr marL="10319" marR="4128" indent="-10319">
              <a:lnSpc>
                <a:spcPct val="104200"/>
              </a:lnSpc>
            </a:pPr>
            <a:r>
              <a:rPr lang="ru-RU" sz="900" b="1" dirty="0">
                <a:solidFill>
                  <a:prstClr val="white"/>
                </a:solidFill>
                <a:latin typeface="Arial"/>
                <a:cs typeface="Arial"/>
              </a:rPr>
              <a:t>Заместитель менеджера</a:t>
            </a:r>
          </a:p>
          <a:p>
            <a:pPr marL="10319" marR="4128" indent="-10319">
              <a:lnSpc>
                <a:spcPct val="104200"/>
              </a:lnSpc>
            </a:pPr>
            <a:endParaRPr lang="ru-RU" sz="900" b="1" dirty="0">
              <a:solidFill>
                <a:prstClr val="white"/>
              </a:solidFill>
              <a:latin typeface="Arial"/>
              <a:cs typeface="Arial"/>
            </a:endParaRPr>
          </a:p>
          <a:p>
            <a:pPr marL="10319" marR="4128" indent="-10319">
              <a:lnSpc>
                <a:spcPct val="104200"/>
              </a:lnSpc>
            </a:pPr>
            <a:r>
              <a:rPr lang="ru-RU" sz="900" b="1" dirty="0">
                <a:solidFill>
                  <a:prstClr val="white"/>
                </a:solidFill>
                <a:latin typeface="Arial"/>
                <a:cs typeface="Arial"/>
              </a:rPr>
              <a:t>Таможенное регулирование</a:t>
            </a:r>
          </a:p>
          <a:p>
            <a:pPr marL="10319" marR="4128" indent="-10319">
              <a:lnSpc>
                <a:spcPct val="104200"/>
              </a:lnSpc>
            </a:pPr>
            <a:r>
              <a:rPr lang="ru-RU" sz="900" b="1" dirty="0">
                <a:solidFill>
                  <a:prstClr val="white"/>
                </a:solidFill>
                <a:latin typeface="Arial"/>
                <a:cs typeface="Arial"/>
              </a:rPr>
              <a:t>КПМГ Казахстан </a:t>
            </a:r>
          </a:p>
          <a:p>
            <a:pPr marL="10319" marR="4128" indent="-10319">
              <a:lnSpc>
                <a:spcPct val="104200"/>
              </a:lnSpc>
            </a:pPr>
            <a:endParaRPr lang="en-US" sz="800" b="1" dirty="0">
              <a:solidFill>
                <a:prstClr val="white"/>
              </a:solidFill>
              <a:latin typeface="Arial"/>
              <a:cs typeface="Arial"/>
            </a:endParaRPr>
          </a:p>
          <a:p>
            <a:pPr marL="10319" indent="-10319">
              <a:lnSpc>
                <a:spcPct val="104200"/>
              </a:lnSpc>
            </a:pPr>
            <a:r>
              <a:rPr lang="ru-RU" sz="800" b="1" dirty="0">
                <a:solidFill>
                  <a:prstClr val="white"/>
                </a:solidFill>
                <a:latin typeface="Arial"/>
                <a:cs typeface="Arial"/>
              </a:rPr>
              <a:t>М: + 7 (702) 109 48 30 ​</a:t>
            </a:r>
          </a:p>
          <a:p>
            <a:pPr marL="10319" indent="-10319">
              <a:lnSpc>
                <a:spcPct val="104200"/>
              </a:lnSpc>
            </a:pPr>
            <a:r>
              <a:rPr lang="ru-RU" sz="800" b="1" dirty="0">
                <a:solidFill>
                  <a:prstClr val="white"/>
                </a:solidFill>
                <a:latin typeface="Arial"/>
                <a:cs typeface="Arial"/>
              </a:rPr>
              <a:t>nzhanarbayeva@kpmg.kz ​</a:t>
            </a:r>
            <a:endParaRPr lang="en-US" sz="813" b="1" dirty="0">
              <a:solidFill>
                <a:srgbClr val="00338D"/>
              </a:solidFill>
              <a:latin typeface="Arial"/>
              <a:cs typeface="Arial"/>
            </a:endParaRPr>
          </a:p>
          <a:p>
            <a:pPr marL="10319" marR="4128" indent="-10319">
              <a:lnSpc>
                <a:spcPct val="104200"/>
              </a:lnSpc>
            </a:pPr>
            <a:endParaRPr lang="en-US" sz="813" b="1" dirty="0">
              <a:solidFill>
                <a:srgbClr val="00338D"/>
              </a:solidFill>
              <a:latin typeface="Arial"/>
              <a:cs typeface="Arial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289FD1E-6659-C97B-71C0-F4A66A4AA3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81798"/>
              </p:ext>
            </p:extLst>
          </p:nvPr>
        </p:nvGraphicFramePr>
        <p:xfrm>
          <a:off x="3495131" y="431800"/>
          <a:ext cx="107568" cy="5481370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107568">
                  <a:extLst>
                    <a:ext uri="{9D8B030D-6E8A-4147-A177-3AD203B41FA5}">
                      <a16:colId xmlns:a16="http://schemas.microsoft.com/office/drawing/2014/main" val="2510428398"/>
                    </a:ext>
                  </a:extLst>
                </a:gridCol>
              </a:tblGrid>
              <a:tr h="270764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>
                          <a:srgbClr val="415299"/>
                        </a:buClr>
                        <a:buSzPct val="75000"/>
                        <a:buFontTx/>
                        <a:buNone/>
                        <a:tabLst/>
                        <a:defRPr/>
                      </a:pPr>
                      <a:endParaRPr lang="ru-RU" sz="1200" b="1" kern="1200" noProof="0" dirty="0">
                        <a:solidFill>
                          <a:srgbClr val="00338D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7148" marR="37148" marT="37148" marB="37148" anchor="ctr" horzOverflow="overflow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4611493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>
                          <a:srgbClr val="415299"/>
                        </a:buClr>
                        <a:buSzPct val="75000"/>
                        <a:buFontTx/>
                        <a:buNone/>
                        <a:tabLst/>
                        <a:defRPr/>
                      </a:pPr>
                      <a:endParaRPr lang="ru-RU" sz="1100" b="1" spc="-1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148" marR="37148" marT="37148" marB="3714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1989196"/>
                  </a:ext>
                </a:extLst>
              </a:tr>
              <a:tr h="140213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>
                          <a:srgbClr val="415299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en-GB" sz="1200" b="1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338D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148" marR="37148" marT="37148" marB="3714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56871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7445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EB553D9D-282A-3545-E534-CA4F50FE18F2}"/>
              </a:ext>
            </a:extLst>
          </p:cNvPr>
          <p:cNvPicPr/>
          <p:nvPr/>
        </p:nvPicPr>
        <p:blipFill rotWithShape="1">
          <a:blip r:embed="rId2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84"/>
          <a:stretch/>
        </p:blipFill>
        <p:spPr>
          <a:xfrm>
            <a:off x="0" y="-9216"/>
            <a:ext cx="12192000" cy="590065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D62863-2FDB-D155-B030-F9EB263C9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364" y="431800"/>
            <a:ext cx="10204450" cy="533400"/>
          </a:xfrm>
        </p:spPr>
        <p:txBody>
          <a:bodyPr/>
          <a:lstStyle/>
          <a:p>
            <a:r>
              <a:rPr lang="ru-RU" dirty="0"/>
              <a:t>Международные стандарты проведения </a:t>
            </a:r>
            <a:r>
              <a:rPr lang="ru-RU" dirty="0" err="1"/>
              <a:t>посттаможенного</a:t>
            </a:r>
            <a:r>
              <a:rPr lang="ru-RU" dirty="0"/>
              <a:t> контроля  </a:t>
            </a:r>
            <a:br>
              <a:rPr lang="ru-RU" dirty="0"/>
            </a:br>
            <a:br>
              <a:rPr lang="en-US" dirty="0"/>
            </a:br>
            <a:br>
              <a:rPr lang="ru-RU" dirty="0"/>
            </a:br>
            <a:endParaRPr lang="en-US" dirty="0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D82F9A3C-15A6-1C61-EF64-E2235CF85406}"/>
              </a:ext>
            </a:extLst>
          </p:cNvPr>
          <p:cNvGrpSpPr/>
          <p:nvPr/>
        </p:nvGrpSpPr>
        <p:grpSpPr>
          <a:xfrm>
            <a:off x="995364" y="1476376"/>
            <a:ext cx="10415586" cy="3900217"/>
            <a:chOff x="963868" y="1784949"/>
            <a:chExt cx="11768896" cy="3682099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C6CB8216-92E5-D4F6-5968-6607539FE10E}"/>
                </a:ext>
              </a:extLst>
            </p:cNvPr>
            <p:cNvGrpSpPr/>
            <p:nvPr/>
          </p:nvGrpSpPr>
          <p:grpSpPr>
            <a:xfrm>
              <a:off x="3206778" y="1900591"/>
              <a:ext cx="6148463" cy="3566457"/>
              <a:chOff x="4717620" y="2669374"/>
              <a:chExt cx="13620498" cy="7900659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55962696-06FB-1A90-1678-98F5A83F3C74}"/>
                  </a:ext>
                </a:extLst>
              </p:cNvPr>
              <p:cNvGrpSpPr/>
              <p:nvPr/>
            </p:nvGrpSpPr>
            <p:grpSpPr>
              <a:xfrm>
                <a:off x="10268375" y="6484030"/>
                <a:ext cx="7956106" cy="4086003"/>
                <a:chOff x="10268375" y="6484030"/>
                <a:chExt cx="7956106" cy="4086003"/>
              </a:xfrm>
            </p:grpSpPr>
            <p:sp>
              <p:nvSpPr>
                <p:cNvPr id="28" name="Frame 27">
                  <a:extLst>
                    <a:ext uri="{FF2B5EF4-FFF2-40B4-BE49-F238E27FC236}">
                      <a16:creationId xmlns:a16="http://schemas.microsoft.com/office/drawing/2014/main" id="{B6FBCACE-8E65-9788-765C-5EE3D0E63B80}"/>
                    </a:ext>
                  </a:extLst>
                </p:cNvPr>
                <p:cNvSpPr/>
                <p:nvPr/>
              </p:nvSpPr>
              <p:spPr>
                <a:xfrm>
                  <a:off x="10268375" y="7659723"/>
                  <a:ext cx="2910308" cy="2910310"/>
                </a:xfrm>
                <a:prstGeom prst="frame">
                  <a:avLst/>
                </a:prstGeom>
                <a:solidFill>
                  <a:schemeClr val="accent3"/>
                </a:solidFill>
                <a:effectLst>
                  <a:outerShdw blurRad="660400" dist="571500" dir="7920000" algn="t" rotWithShape="0">
                    <a:prstClr val="black">
                      <a:alpha val="31000"/>
                    </a:prstClr>
                  </a:outerShdw>
                </a:effectLst>
                <a:scene3d>
                  <a:camera prst="isometricTopUp"/>
                  <a:lightRig rig="threePt" dir="t"/>
                </a:scene3d>
                <a:sp3d extrusionH="666750" prstMaterial="metal">
                  <a:extrusionClr>
                    <a:schemeClr val="accent3">
                      <a:lumMod val="75000"/>
                    </a:schemeClr>
                  </a:extrusionClr>
                  <a:contourClr>
                    <a:schemeClr val="accent3"/>
                  </a:contour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grpSp>
              <p:nvGrpSpPr>
                <p:cNvPr id="31" name="Group 30">
                  <a:extLst>
                    <a:ext uri="{FF2B5EF4-FFF2-40B4-BE49-F238E27FC236}">
                      <a16:creationId xmlns:a16="http://schemas.microsoft.com/office/drawing/2014/main" id="{DFC2952B-A902-2200-FB09-61FF91A05B24}"/>
                    </a:ext>
                  </a:extLst>
                </p:cNvPr>
                <p:cNvGrpSpPr/>
                <p:nvPr/>
              </p:nvGrpSpPr>
              <p:grpSpPr>
                <a:xfrm flipH="1">
                  <a:off x="14139325" y="6484030"/>
                  <a:ext cx="4085156" cy="4054242"/>
                  <a:chOff x="3198492" y="6306305"/>
                  <a:chExt cx="4085157" cy="4054242"/>
                </a:xfrm>
              </p:grpSpPr>
              <p:sp>
                <p:nvSpPr>
                  <p:cNvPr id="32" name="Arc 31">
                    <a:extLst>
                      <a:ext uri="{FF2B5EF4-FFF2-40B4-BE49-F238E27FC236}">
                        <a16:creationId xmlns:a16="http://schemas.microsoft.com/office/drawing/2014/main" id="{B9E00C0B-E0E0-84CD-71DE-B74A7CCCEFC6}"/>
                      </a:ext>
                    </a:extLst>
                  </p:cNvPr>
                  <p:cNvSpPr/>
                  <p:nvPr/>
                </p:nvSpPr>
                <p:spPr>
                  <a:xfrm flipV="1">
                    <a:off x="3198492" y="6306305"/>
                    <a:ext cx="4085157" cy="4019551"/>
                  </a:xfrm>
                  <a:prstGeom prst="arc">
                    <a:avLst>
                      <a:gd name="adj1" fmla="val 17143018"/>
                      <a:gd name="adj2" fmla="val 20059153"/>
                    </a:avLst>
                  </a:prstGeom>
                  <a:ln>
                    <a:solidFill>
                      <a:schemeClr val="bg1">
                        <a:lumMod val="75000"/>
                      </a:schemeClr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  <p:sp>
                <p:nvSpPr>
                  <p:cNvPr id="33" name="Oval 32">
                    <a:extLst>
                      <a:ext uri="{FF2B5EF4-FFF2-40B4-BE49-F238E27FC236}">
                        <a16:creationId xmlns:a16="http://schemas.microsoft.com/office/drawing/2014/main" id="{DB7A1736-99EC-D2EA-440B-DBFBAF4B78AF}"/>
                      </a:ext>
                    </a:extLst>
                  </p:cNvPr>
                  <p:cNvSpPr/>
                  <p:nvPr/>
                </p:nvSpPr>
                <p:spPr>
                  <a:xfrm>
                    <a:off x="5663331" y="10145886"/>
                    <a:ext cx="214661" cy="214661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</p:grpSp>
          </p:grp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D948432C-0F19-6C7E-D625-E6D52D2B8940}"/>
                  </a:ext>
                </a:extLst>
              </p:cNvPr>
              <p:cNvGrpSpPr/>
              <p:nvPr/>
            </p:nvGrpSpPr>
            <p:grpSpPr>
              <a:xfrm>
                <a:off x="4717620" y="4840864"/>
                <a:ext cx="8826610" cy="4054242"/>
                <a:chOff x="4717620" y="4840864"/>
                <a:chExt cx="8826610" cy="4054242"/>
              </a:xfrm>
            </p:grpSpPr>
            <p:sp>
              <p:nvSpPr>
                <p:cNvPr id="37" name="Frame 36">
                  <a:extLst>
                    <a:ext uri="{FF2B5EF4-FFF2-40B4-BE49-F238E27FC236}">
                      <a16:creationId xmlns:a16="http://schemas.microsoft.com/office/drawing/2014/main" id="{196F8956-58DC-E2A5-80D6-F08E4722B0AE}"/>
                    </a:ext>
                  </a:extLst>
                </p:cNvPr>
                <p:cNvSpPr/>
                <p:nvPr/>
              </p:nvSpPr>
              <p:spPr>
                <a:xfrm>
                  <a:off x="9902827" y="5219013"/>
                  <a:ext cx="3641403" cy="3641401"/>
                </a:xfrm>
                <a:prstGeom prst="frame">
                  <a:avLst/>
                </a:prstGeom>
                <a:solidFill>
                  <a:srgbClr val="00B8F5"/>
                </a:solidFill>
                <a:ln>
                  <a:solidFill>
                    <a:srgbClr val="00B8F5"/>
                  </a:solidFill>
                </a:ln>
                <a:effectLst>
                  <a:outerShdw blurRad="660400" dist="571500" dir="7920000" algn="t" rotWithShape="0">
                    <a:prstClr val="black">
                      <a:alpha val="31000"/>
                    </a:prstClr>
                  </a:outerShdw>
                </a:effectLst>
                <a:scene3d>
                  <a:camera prst="isometricTopUp"/>
                  <a:lightRig rig="threePt" dir="t"/>
                </a:scene3d>
                <a:sp3d extrusionH="666750" prstMaterial="metal">
                  <a:contourClr>
                    <a:schemeClr val="accent1"/>
                  </a:contour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grpSp>
              <p:nvGrpSpPr>
                <p:cNvPr id="40" name="Group 39">
                  <a:extLst>
                    <a:ext uri="{FF2B5EF4-FFF2-40B4-BE49-F238E27FC236}">
                      <a16:creationId xmlns:a16="http://schemas.microsoft.com/office/drawing/2014/main" id="{ADB804E4-711C-015B-0C4E-304BF1352AA9}"/>
                    </a:ext>
                  </a:extLst>
                </p:cNvPr>
                <p:cNvGrpSpPr/>
                <p:nvPr/>
              </p:nvGrpSpPr>
              <p:grpSpPr>
                <a:xfrm>
                  <a:off x="4717620" y="4840864"/>
                  <a:ext cx="4085156" cy="4054242"/>
                  <a:chOff x="2345665" y="5908837"/>
                  <a:chExt cx="4085157" cy="4054242"/>
                </a:xfrm>
              </p:grpSpPr>
              <p:sp>
                <p:nvSpPr>
                  <p:cNvPr id="41" name="Arc 40">
                    <a:extLst>
                      <a:ext uri="{FF2B5EF4-FFF2-40B4-BE49-F238E27FC236}">
                        <a16:creationId xmlns:a16="http://schemas.microsoft.com/office/drawing/2014/main" id="{BE6128EB-CAAF-F4B1-1C19-0A11C1ABF94A}"/>
                      </a:ext>
                    </a:extLst>
                  </p:cNvPr>
                  <p:cNvSpPr/>
                  <p:nvPr/>
                </p:nvSpPr>
                <p:spPr>
                  <a:xfrm flipV="1">
                    <a:off x="2345665" y="5908837"/>
                    <a:ext cx="4085157" cy="4019550"/>
                  </a:xfrm>
                  <a:prstGeom prst="arc">
                    <a:avLst>
                      <a:gd name="adj1" fmla="val 17143018"/>
                      <a:gd name="adj2" fmla="val 20059153"/>
                    </a:avLst>
                  </a:prstGeom>
                  <a:ln>
                    <a:solidFill>
                      <a:schemeClr val="bg1">
                        <a:lumMod val="75000"/>
                      </a:schemeClr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  <p:sp>
                <p:nvSpPr>
                  <p:cNvPr id="42" name="Oval 41">
                    <a:extLst>
                      <a:ext uri="{FF2B5EF4-FFF2-40B4-BE49-F238E27FC236}">
                        <a16:creationId xmlns:a16="http://schemas.microsoft.com/office/drawing/2014/main" id="{7C24742E-9620-86F6-0627-B38A7ACE117E}"/>
                      </a:ext>
                    </a:extLst>
                  </p:cNvPr>
                  <p:cNvSpPr/>
                  <p:nvPr/>
                </p:nvSpPr>
                <p:spPr>
                  <a:xfrm>
                    <a:off x="4810500" y="9748418"/>
                    <a:ext cx="214661" cy="214661"/>
                  </a:xfrm>
                  <a:prstGeom prst="ellipse">
                    <a:avLst/>
                  </a:prstGeom>
                  <a:solidFill>
                    <a:srgbClr val="00B8F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</p:grp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0449AFA1-E86E-70F1-2591-4568A4710713}"/>
                  </a:ext>
                </a:extLst>
              </p:cNvPr>
              <p:cNvGrpSpPr/>
              <p:nvPr/>
            </p:nvGrpSpPr>
            <p:grpSpPr>
              <a:xfrm>
                <a:off x="9516193" y="2669374"/>
                <a:ext cx="8821925" cy="4469682"/>
                <a:chOff x="9516193" y="2669374"/>
                <a:chExt cx="8821925" cy="4469682"/>
              </a:xfrm>
            </p:grpSpPr>
            <p:sp>
              <p:nvSpPr>
                <p:cNvPr id="46" name="Frame 45">
                  <a:extLst>
                    <a:ext uri="{FF2B5EF4-FFF2-40B4-BE49-F238E27FC236}">
                      <a16:creationId xmlns:a16="http://schemas.microsoft.com/office/drawing/2014/main" id="{30D65A02-746F-7626-4D8D-0016E2F6BBA3}"/>
                    </a:ext>
                  </a:extLst>
                </p:cNvPr>
                <p:cNvSpPr/>
                <p:nvPr/>
              </p:nvSpPr>
              <p:spPr>
                <a:xfrm>
                  <a:off x="9516193" y="2669374"/>
                  <a:ext cx="4414674" cy="4414674"/>
                </a:xfrm>
                <a:prstGeom prst="frame">
                  <a:avLst/>
                </a:prstGeom>
                <a:effectLst>
                  <a:outerShdw blurRad="1016000" dist="838200" dir="8100000" algn="t" rotWithShape="0">
                    <a:prstClr val="black">
                      <a:alpha val="35000"/>
                    </a:prstClr>
                  </a:outerShdw>
                </a:effectLst>
                <a:scene3d>
                  <a:camera prst="isometricTopUp"/>
                  <a:lightRig rig="threePt" dir="t"/>
                </a:scene3d>
                <a:sp3d extrusionH="666750" prstMaterial="metal">
                  <a:contourClr>
                    <a:schemeClr val="accent1"/>
                  </a:contour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grpSp>
              <p:nvGrpSpPr>
                <p:cNvPr id="49" name="Group 48">
                  <a:extLst>
                    <a:ext uri="{FF2B5EF4-FFF2-40B4-BE49-F238E27FC236}">
                      <a16:creationId xmlns:a16="http://schemas.microsoft.com/office/drawing/2014/main" id="{32103E13-3628-8941-2DF2-FFD3BCA12301}"/>
                    </a:ext>
                  </a:extLst>
                </p:cNvPr>
                <p:cNvGrpSpPr/>
                <p:nvPr/>
              </p:nvGrpSpPr>
              <p:grpSpPr>
                <a:xfrm flipH="1" flipV="1">
                  <a:off x="14252962" y="3084814"/>
                  <a:ext cx="4085156" cy="4054242"/>
                  <a:chOff x="3059082" y="5908837"/>
                  <a:chExt cx="4085157" cy="4054242"/>
                </a:xfrm>
              </p:grpSpPr>
              <p:sp>
                <p:nvSpPr>
                  <p:cNvPr id="50" name="Arc 49">
                    <a:extLst>
                      <a:ext uri="{FF2B5EF4-FFF2-40B4-BE49-F238E27FC236}">
                        <a16:creationId xmlns:a16="http://schemas.microsoft.com/office/drawing/2014/main" id="{71B22454-0241-0B81-F2B6-109916EE5DDB}"/>
                      </a:ext>
                    </a:extLst>
                  </p:cNvPr>
                  <p:cNvSpPr/>
                  <p:nvPr/>
                </p:nvSpPr>
                <p:spPr>
                  <a:xfrm flipV="1">
                    <a:off x="3059082" y="5908837"/>
                    <a:ext cx="4085157" cy="4019550"/>
                  </a:xfrm>
                  <a:prstGeom prst="arc">
                    <a:avLst>
                      <a:gd name="adj1" fmla="val 17143018"/>
                      <a:gd name="adj2" fmla="val 20059153"/>
                    </a:avLst>
                  </a:prstGeom>
                  <a:ln>
                    <a:solidFill>
                      <a:schemeClr val="bg1">
                        <a:lumMod val="75000"/>
                      </a:schemeClr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  <p:sp>
                <p:nvSpPr>
                  <p:cNvPr id="51" name="Oval 50">
                    <a:extLst>
                      <a:ext uri="{FF2B5EF4-FFF2-40B4-BE49-F238E27FC236}">
                        <a16:creationId xmlns:a16="http://schemas.microsoft.com/office/drawing/2014/main" id="{36FA5C56-9935-C033-AABA-CE0B90C4597F}"/>
                      </a:ext>
                    </a:extLst>
                  </p:cNvPr>
                  <p:cNvSpPr/>
                  <p:nvPr/>
                </p:nvSpPr>
                <p:spPr>
                  <a:xfrm>
                    <a:off x="5523918" y="9748418"/>
                    <a:ext cx="214661" cy="214661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</p:grpSp>
          </p:grp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F3876595-8938-5010-3990-B3EC9CA9A79F}"/>
                </a:ext>
              </a:extLst>
            </p:cNvPr>
            <p:cNvSpPr txBox="1"/>
            <p:nvPr/>
          </p:nvSpPr>
          <p:spPr>
            <a:xfrm flipH="1">
              <a:off x="9154231" y="1784949"/>
              <a:ext cx="3578533" cy="7005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500" b="1" dirty="0">
                  <a:solidFill>
                    <a:srgbClr val="1E49E2"/>
                  </a:solidFill>
                  <a:latin typeface="Arial"/>
                </a:rPr>
                <a:t>Международная конвенция об упрощении и гармонизации таможенных процедур </a:t>
              </a:r>
              <a:endPara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D1DED83-E8AC-F8A2-538A-F02B446DE0CC}"/>
                </a:ext>
              </a:extLst>
            </p:cNvPr>
            <p:cNvSpPr txBox="1"/>
            <p:nvPr/>
          </p:nvSpPr>
          <p:spPr>
            <a:xfrm>
              <a:off x="8526445" y="1784949"/>
              <a:ext cx="453650" cy="5816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70000"/>
                </a:lnSpc>
              </a:pPr>
              <a:r>
                <a:rPr lang="en-GB" sz="5400">
                  <a:solidFill>
                    <a:schemeClr val="accent1"/>
                  </a:solidFill>
                  <a:latin typeface="+mj-lt"/>
                </a:rPr>
                <a:t>01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A71C3F47-B1DC-286F-D406-141BA3C1E879}"/>
                </a:ext>
              </a:extLst>
            </p:cNvPr>
            <p:cNvSpPr txBox="1"/>
            <p:nvPr/>
          </p:nvSpPr>
          <p:spPr>
            <a:xfrm flipH="1">
              <a:off x="1678319" y="3190899"/>
              <a:ext cx="2914664" cy="61956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500" b="1" dirty="0">
                  <a:solidFill>
                    <a:srgbClr val="00B8F5"/>
                  </a:solidFill>
                  <a:latin typeface="Arial"/>
                </a:rPr>
                <a:t>Соглашение об упрощении процедур торговли ВТО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B1A9B9A-B4F3-562D-BC8C-54F29F5EE884}"/>
                </a:ext>
              </a:extLst>
            </p:cNvPr>
            <p:cNvSpPr txBox="1"/>
            <p:nvPr/>
          </p:nvSpPr>
          <p:spPr>
            <a:xfrm>
              <a:off x="963868" y="3206369"/>
              <a:ext cx="516168" cy="5816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70000"/>
                </a:lnSpc>
              </a:pPr>
              <a:r>
                <a:rPr lang="en-GB" sz="5400">
                  <a:solidFill>
                    <a:srgbClr val="00B8F5"/>
                  </a:solidFill>
                  <a:latin typeface="+mj-lt"/>
                </a:rPr>
                <a:t>02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3590E301-4464-C6BB-FC03-F510E7CB5A8A}"/>
                </a:ext>
              </a:extLst>
            </p:cNvPr>
            <p:cNvSpPr txBox="1"/>
            <p:nvPr/>
          </p:nvSpPr>
          <p:spPr>
            <a:xfrm flipH="1">
              <a:off x="8825815" y="4334801"/>
              <a:ext cx="2715765" cy="8374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500" b="1" dirty="0">
                  <a:solidFill>
                    <a:schemeClr val="tx2"/>
                  </a:solidFill>
                  <a:latin typeface="Arial"/>
                </a:rPr>
                <a:t>Рекомендация по </a:t>
              </a:r>
              <a:r>
                <a:rPr lang="ru-RU" sz="1500" b="1" dirty="0" err="1">
                  <a:solidFill>
                    <a:schemeClr val="tx2"/>
                  </a:solidFill>
                  <a:latin typeface="Arial"/>
                </a:rPr>
                <a:t>посттаможенному</a:t>
              </a:r>
              <a:r>
                <a:rPr lang="ru-RU" sz="1500" b="1" dirty="0">
                  <a:solidFill>
                    <a:schemeClr val="tx2"/>
                  </a:solidFill>
                  <a:latin typeface="Arial"/>
                </a:rPr>
                <a:t>  контролю </a:t>
              </a:r>
              <a:r>
                <a:rPr lang="ru-RU" sz="1500" b="1" dirty="0" err="1">
                  <a:solidFill>
                    <a:schemeClr val="tx2"/>
                  </a:solidFill>
                  <a:latin typeface="Arial"/>
                </a:rPr>
                <a:t>ВТамО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5EE7779-85CF-45E9-1EC5-8AC8E010EDCA}"/>
                </a:ext>
              </a:extLst>
            </p:cNvPr>
            <p:cNvSpPr txBox="1"/>
            <p:nvPr/>
          </p:nvSpPr>
          <p:spPr>
            <a:xfrm>
              <a:off x="8073114" y="4339463"/>
              <a:ext cx="528992" cy="5816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70000"/>
                </a:lnSpc>
              </a:pPr>
              <a:r>
                <a:rPr lang="en-GB" sz="5400">
                  <a:latin typeface="+mj-lt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9045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FB47E04-A966-047D-C4DE-9C8CDC19F5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65" r="1" b="22530"/>
          <a:stretch/>
        </p:blipFill>
        <p:spPr>
          <a:xfrm flipH="1">
            <a:off x="-1908" y="4936"/>
            <a:ext cx="12193907" cy="587199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600BF3D-FCD7-7586-82B8-05BAE73E9AEF}"/>
              </a:ext>
            </a:extLst>
          </p:cNvPr>
          <p:cNvSpPr/>
          <p:nvPr/>
        </p:nvSpPr>
        <p:spPr>
          <a:xfrm>
            <a:off x="995363" y="1533525"/>
            <a:ext cx="10204450" cy="4343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dirty="0" err="1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9A1A5A4-3BF0-4DAD-0EE1-DC514BD0F0E5}"/>
              </a:ext>
            </a:extLst>
          </p:cNvPr>
          <p:cNvSpPr/>
          <p:nvPr/>
        </p:nvSpPr>
        <p:spPr>
          <a:xfrm>
            <a:off x="6295471" y="3221127"/>
            <a:ext cx="4901163" cy="20038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err="1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5D6BE0-9DE3-40E5-99E3-CFC1F9FF8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364" y="431800"/>
            <a:ext cx="10204450" cy="533400"/>
          </a:xfrm>
        </p:spPr>
        <p:txBody>
          <a:bodyPr/>
          <a:lstStyle/>
          <a:p>
            <a:r>
              <a:rPr lang="ru-RU" altLang="zh-CN" dirty="0"/>
              <a:t>Международная конвенция об упрощении и гармонизации таможенных процедур (глава 6 Таможенный контроль)</a:t>
            </a:r>
            <a:br>
              <a:rPr lang="ru-RU" altLang="zh-CN" dirty="0"/>
            </a:br>
            <a:endParaRPr lang="ru-RU" altLang="zh-CN" dirty="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8619B331-8067-4BB8-8743-D648D8E587F7}"/>
              </a:ext>
            </a:extLst>
          </p:cNvPr>
          <p:cNvSpPr/>
          <p:nvPr/>
        </p:nvSpPr>
        <p:spPr>
          <a:xfrm>
            <a:off x="1937938" y="3094317"/>
            <a:ext cx="385397" cy="385397"/>
          </a:xfrm>
          <a:prstGeom prst="ellipse">
            <a:avLst/>
          </a:prstGeom>
          <a:solidFill>
            <a:schemeClr val="bg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628" tIns="47628" rIns="47628" bIns="4762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8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D95C2D-1E77-19F8-8522-27864146C8FA}"/>
              </a:ext>
            </a:extLst>
          </p:cNvPr>
          <p:cNvSpPr txBox="1"/>
          <p:nvPr/>
        </p:nvSpPr>
        <p:spPr>
          <a:xfrm>
            <a:off x="1104900" y="1632973"/>
            <a:ext cx="9991725" cy="4243951"/>
          </a:xfrm>
          <a:prstGeom prst="rect">
            <a:avLst/>
          </a:prstGeom>
          <a:noFill/>
        </p:spPr>
        <p:txBody>
          <a:bodyPr wrap="square" lIns="54610" tIns="54610" rIns="54610" bIns="54610" numCol="3" spcCol="274320" rtlCol="0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6.1. Стандартное правило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Все товары, включая транспортные средства, ввозимые на таможенную территорию или вывозимые с нее, независимо от того, облагаются ли они таможенными пошлинами и налогами, подлежат таможенному контролю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6.2. Стандартное правило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Таможенный контроль ограничивается минимумом, необходимым для обеспечения соблюдения таможенного законодательства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6.3. Стандартное правило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D349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При выборе форм таможенного контроля используется система управления рисками                                                             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6.4. Стандартное правило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Таможенная служба применяет метод анализа рисков для определения лиц и товаров, включая транспортные средства, подлежащих проверке, и степени такой проверки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6.5. Стандартное правило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Таможенная служба принимает стратегию, базирующуюся на системе мер оценки вероятности несоблюдения законодательства, в целях поддержки системы управления рисками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6.6. Стандартное правило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Система таможенного контроля включает в себя контроль на основе методов аудита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6.7. Стандартное правило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Таможенная служба стремится к сотрудничеству с другими таможенными службами и заключению соглашений о взаимной помощи в целях совершенствования таможенного контроля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6.8. Стандартное правило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Таможенная служба стремится к сотрудничеству с участниками внешней торговли и заключению меморандумов о взаимопонимании в целях совершенствования таможенного контроля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6.9. Стандартное правило с переходным сроком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Таможенная служба, где это возможно, использует информационные технологии и средства электронных коммуникаций для совершенствования таможенного контроля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6.10. Стандартное правило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Таможенная служба оценивает системы электронных коммуникаций участников внешней торговли, используемые при проведении таможенных операций, в целях установления их сопоставимости с требованиями таможенной службы</a:t>
            </a:r>
          </a:p>
        </p:txBody>
      </p:sp>
    </p:spTree>
    <p:extLst>
      <p:ext uri="{BB962C8B-B14F-4D97-AF65-F5344CB8AC3E}">
        <p14:creationId xmlns:p14="http://schemas.microsoft.com/office/powerpoint/2010/main" val="3554055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FADEE-ACA4-544A-84EE-41FA4C166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BDB744-6716-7BF3-239B-CCCB7615DD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09" t="28862" r="1206" b="43331"/>
          <a:stretch>
            <a:fillRect/>
          </a:stretch>
        </p:blipFill>
        <p:spPr>
          <a:xfrm>
            <a:off x="-35494" y="-35026"/>
            <a:ext cx="12227494" cy="197812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96622D4-51ED-A6CF-63D0-AA7C992EA935}"/>
              </a:ext>
            </a:extLst>
          </p:cNvPr>
          <p:cNvSpPr/>
          <p:nvPr/>
        </p:nvSpPr>
        <p:spPr>
          <a:xfrm>
            <a:off x="995363" y="2133599"/>
            <a:ext cx="10204450" cy="37433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dirty="0" err="1">
              <a:solidFill>
                <a:schemeClr val="bg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BBE4EDB-4555-2DA0-4EC7-EED8FAE04C4D}"/>
              </a:ext>
            </a:extLst>
          </p:cNvPr>
          <p:cNvSpPr/>
          <p:nvPr/>
        </p:nvSpPr>
        <p:spPr>
          <a:xfrm>
            <a:off x="8766177" y="380009"/>
            <a:ext cx="2433636" cy="10419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38100" dir="2700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r>
              <a:rPr lang="en-US" sz="1500">
                <a:solidFill>
                  <a:schemeClr val="bg1"/>
                </a:solidFill>
              </a:rPr>
              <a:t> World Trade Organization (WTO) - Overview, Structure, Functions</a:t>
            </a:r>
            <a:endParaRPr lang="en-US" sz="1500" err="1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5F14806-C886-3F47-764F-AAB65A7D2E7C}"/>
              </a:ext>
            </a:extLst>
          </p:cNvPr>
          <p:cNvSpPr/>
          <p:nvPr/>
        </p:nvSpPr>
        <p:spPr>
          <a:xfrm>
            <a:off x="6295471" y="3221127"/>
            <a:ext cx="4901163" cy="20038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err="1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13A602-FDAC-F183-49F6-4124F1B61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364" y="431800"/>
            <a:ext cx="10204450" cy="533400"/>
          </a:xfrm>
        </p:spPr>
        <p:txBody>
          <a:bodyPr/>
          <a:lstStyle/>
          <a:p>
            <a:r>
              <a:rPr lang="ru-RU" altLang="zh-CN" dirty="0">
                <a:solidFill>
                  <a:schemeClr val="bg1"/>
                </a:solidFill>
              </a:rPr>
              <a:t>Соглашение об упрощении процедур </a:t>
            </a:r>
            <a:br>
              <a:rPr lang="en-US" altLang="zh-CN" dirty="0">
                <a:solidFill>
                  <a:schemeClr val="bg1"/>
                </a:solidFill>
              </a:rPr>
            </a:br>
            <a:r>
              <a:rPr lang="ru-RU" altLang="zh-CN" dirty="0">
                <a:solidFill>
                  <a:schemeClr val="bg1"/>
                </a:solidFill>
              </a:rPr>
              <a:t>торговли ВТО (раздел 5)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920605D0-EF30-3157-81ED-08F766654941}"/>
              </a:ext>
            </a:extLst>
          </p:cNvPr>
          <p:cNvSpPr/>
          <p:nvPr/>
        </p:nvSpPr>
        <p:spPr>
          <a:xfrm>
            <a:off x="1937938" y="3094317"/>
            <a:ext cx="385397" cy="385397"/>
          </a:xfrm>
          <a:prstGeom prst="ellipse">
            <a:avLst/>
          </a:prstGeom>
          <a:solidFill>
            <a:schemeClr val="bg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628" tIns="47628" rIns="47628" bIns="4762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8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32EA62-DD14-9A04-395B-D2650A22E0AB}"/>
              </a:ext>
            </a:extLst>
          </p:cNvPr>
          <p:cNvSpPr txBox="1"/>
          <p:nvPr/>
        </p:nvSpPr>
        <p:spPr>
          <a:xfrm>
            <a:off x="1157287" y="2409926"/>
            <a:ext cx="9877426" cy="3360911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 целью ускорения выпуска товаров каждый Член должен создать или применять аудит после таможенной очистки для обеспечения соблюдения своих таможенных и других связанных законов и иных нормативных правовых актов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Каждый Член должен выбирать лицо или поставку для проведения аудита после таможенной очистки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FD349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на основе оценки риска,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которая может включать соответствующие критерии отбора. Каждый Член должен проводить аудит после таможенной очистки транспарентным образом. Если лицо было вовлечено в процесс аудита и были получены итоговые результаты, на основании которых можно сделать вывод, Член должен незамедлительно уведомить лицо, чьи данные проверялись, о результатах проверки, правах и обязанностях такого лица, а также основаниях для сделанных выводов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Информация, полученная при аудите после таможенной очистки, может быть использована в дальнейших административных или судебных разбирательствах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Члены должны, когда это возможно, использовать результаты аудита после таможенной очистки при применении системы управления рисками</a:t>
            </a:r>
          </a:p>
        </p:txBody>
      </p:sp>
      <p:pic>
        <p:nvPicPr>
          <p:cNvPr id="4" name="Picture 6" descr="World Trade Organization (WTO) - Overview, Structure, Functions">
            <a:extLst>
              <a:ext uri="{FF2B5EF4-FFF2-40B4-BE49-F238E27FC236}">
                <a16:creationId xmlns:a16="http://schemas.microsoft.com/office/drawing/2014/main" id="{B4B6BB4F-BACB-EC12-AA97-7B185107EF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13037" y="431800"/>
            <a:ext cx="2252661" cy="97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416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01DFD-E698-950B-219D-5BE43E5F10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076DC6B-7147-1CC0-D1EC-AB8E12DC35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65" r="1" b="22530"/>
          <a:stretch/>
        </p:blipFill>
        <p:spPr>
          <a:xfrm flipH="1">
            <a:off x="-1908" y="4936"/>
            <a:ext cx="12193907" cy="58719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A3A5FE-8B10-05CC-1A12-4142998CDC9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109" t="28862" r="1206" b="43331"/>
          <a:stretch>
            <a:fillRect/>
          </a:stretch>
        </p:blipFill>
        <p:spPr>
          <a:xfrm>
            <a:off x="-35494" y="-35026"/>
            <a:ext cx="12227494" cy="197812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F12F5F5-4285-0460-627C-960E30A354E0}"/>
              </a:ext>
            </a:extLst>
          </p:cNvPr>
          <p:cNvSpPr/>
          <p:nvPr/>
        </p:nvSpPr>
        <p:spPr>
          <a:xfrm>
            <a:off x="8766177" y="380009"/>
            <a:ext cx="2433636" cy="10419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38100" dir="2700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r>
              <a:rPr lang="en-US" sz="1500">
                <a:solidFill>
                  <a:schemeClr val="bg1"/>
                </a:solidFill>
              </a:rPr>
              <a:t> World Trade Organization (WTO) - Overview, Structure, Functions</a:t>
            </a:r>
            <a:endParaRPr lang="en-US" sz="1500" err="1">
              <a:solidFill>
                <a:schemeClr val="bg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6973319-8C68-F3F1-E07A-10B2E8733E3A}"/>
              </a:ext>
            </a:extLst>
          </p:cNvPr>
          <p:cNvSpPr/>
          <p:nvPr/>
        </p:nvSpPr>
        <p:spPr>
          <a:xfrm>
            <a:off x="995363" y="2219325"/>
            <a:ext cx="10204450" cy="3657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dirty="0" err="1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F193497-2AA0-9A47-D9B2-7CC92039A158}"/>
              </a:ext>
            </a:extLst>
          </p:cNvPr>
          <p:cNvSpPr/>
          <p:nvPr/>
        </p:nvSpPr>
        <p:spPr>
          <a:xfrm>
            <a:off x="6295471" y="3221127"/>
            <a:ext cx="4901163" cy="20038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err="1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ADE566-35E9-1136-9C7B-6F8AA6458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363" y="431800"/>
            <a:ext cx="7596187" cy="533400"/>
          </a:xfrm>
        </p:spPr>
        <p:txBody>
          <a:bodyPr/>
          <a:lstStyle/>
          <a:p>
            <a:r>
              <a:rPr lang="ru-RU" altLang="zh-CN" dirty="0">
                <a:solidFill>
                  <a:schemeClr val="bg1"/>
                </a:solidFill>
              </a:rPr>
              <a:t> Рекомендации </a:t>
            </a:r>
            <a:r>
              <a:rPr lang="ru-RU" altLang="zh-CN" dirty="0" err="1">
                <a:solidFill>
                  <a:schemeClr val="bg1"/>
                </a:solidFill>
              </a:rPr>
              <a:t>ВТамО</a:t>
            </a:r>
            <a:r>
              <a:rPr lang="ru-RU" altLang="zh-CN" dirty="0">
                <a:solidFill>
                  <a:schemeClr val="bg1"/>
                </a:solidFill>
              </a:rPr>
              <a:t> по </a:t>
            </a:r>
            <a:r>
              <a:rPr lang="ru-RU" altLang="zh-CN" dirty="0" err="1">
                <a:solidFill>
                  <a:schemeClr val="bg1"/>
                </a:solidFill>
              </a:rPr>
              <a:t>посттаможенному</a:t>
            </a:r>
            <a:r>
              <a:rPr lang="ru-RU" altLang="zh-CN" dirty="0">
                <a:solidFill>
                  <a:schemeClr val="bg1"/>
                </a:solidFill>
              </a:rPr>
              <a:t> аудиту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9047713-0C3F-D843-745C-9530AE39B3A6}"/>
              </a:ext>
            </a:extLst>
          </p:cNvPr>
          <p:cNvSpPr/>
          <p:nvPr/>
        </p:nvSpPr>
        <p:spPr>
          <a:xfrm>
            <a:off x="1937938" y="3094317"/>
            <a:ext cx="385397" cy="385397"/>
          </a:xfrm>
          <a:prstGeom prst="ellipse">
            <a:avLst/>
          </a:prstGeom>
          <a:solidFill>
            <a:schemeClr val="bg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628" tIns="47628" rIns="47628" bIns="4762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8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1E203DF-57B8-76CA-813B-B9A8A44D4363}"/>
              </a:ext>
            </a:extLst>
          </p:cNvPr>
          <p:cNvSpPr txBox="1"/>
          <p:nvPr/>
        </p:nvSpPr>
        <p:spPr>
          <a:xfrm>
            <a:off x="1218245" y="2694758"/>
            <a:ext cx="9753599" cy="2656061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Современная международная торговля работает в сжатые сроки, и национальные экономические выгоды могут быть получены в результате беспрепятственного и своевременного оформления товаров. Кроме того, международная торговли включает в себя крупные корпорации с глобальными сетями и сложными бизнес-системами и цепочками поставок. Ограниченное количество документов, требуемое на момент ввоза, не дает полной картины условий коммерческой транзакции, которые необходимо знать для правильного определения таможенной стоимости, классификации товара, а так же права на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преференци</a:t>
            </a:r>
            <a:r>
              <a:rPr lang="ru-RU" sz="1400" dirty="0" err="1">
                <a:solidFill>
                  <a:srgbClr val="00338D"/>
                </a:solidFill>
                <a:latin typeface="Arial"/>
              </a:rPr>
              <a:t>альное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происхождение товара.</a:t>
            </a:r>
            <a:r>
              <a:rPr lang="ru-RU" sz="1400" dirty="0">
                <a:solidFill>
                  <a:srgbClr val="00338D"/>
                </a:solidFill>
                <a:latin typeface="Arial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Следовательно, для таможни становится невозможным принять убедительное решение, касающиеся обязанности уплаты таможенных пошлин в ограниченных временных рамках. Отложить оформление товаров не является целесообразным при решении таких запросов, если только нет подозрений в мошенничестве. Поэтому многие таможенные администрации в настоящее время  фокусируют свой контроль на пространстве после ввоза товаров, сохраняя при этом выборочную и целенаправленную проверку на границе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22358E4-E3EF-E931-87B6-B423BF5B47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713" b="-8713"/>
          <a:stretch>
            <a:fillRect/>
          </a:stretch>
        </p:blipFill>
        <p:spPr>
          <a:xfrm>
            <a:off x="9342337" y="380009"/>
            <a:ext cx="1433069" cy="1071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836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65C3B0-8A08-2F52-0630-19A7DEBFA9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2CE8F59-1A21-F2CE-1CD0-05C189AB63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65" r="1" b="22530"/>
          <a:stretch/>
        </p:blipFill>
        <p:spPr>
          <a:xfrm flipH="1">
            <a:off x="-1" y="428351"/>
            <a:ext cx="12193907" cy="544857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46AFF80-295E-0ACB-A479-F16AF22F7659}"/>
              </a:ext>
            </a:extLst>
          </p:cNvPr>
          <p:cNvSpPr/>
          <p:nvPr/>
        </p:nvSpPr>
        <p:spPr>
          <a:xfrm>
            <a:off x="995363" y="2219325"/>
            <a:ext cx="10204450" cy="3657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dirty="0" err="1">
              <a:solidFill>
                <a:schemeClr val="bg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D7E1925-4127-7AA8-DA3E-2EABDB7C4F3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109" t="28862" r="1206" b="43331"/>
          <a:stretch>
            <a:fillRect/>
          </a:stretch>
        </p:blipFill>
        <p:spPr>
          <a:xfrm>
            <a:off x="-35494" y="-35026"/>
            <a:ext cx="12227494" cy="197812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C303A12-DFF7-6FAA-226D-56A3CE015D48}"/>
              </a:ext>
            </a:extLst>
          </p:cNvPr>
          <p:cNvSpPr/>
          <p:nvPr/>
        </p:nvSpPr>
        <p:spPr>
          <a:xfrm>
            <a:off x="8766177" y="380009"/>
            <a:ext cx="2433636" cy="10419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38100" dir="2700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r>
              <a:rPr lang="en-US" sz="1500">
                <a:solidFill>
                  <a:schemeClr val="bg1"/>
                </a:solidFill>
              </a:rPr>
              <a:t> World Trade Organization (WTO) - Overview, Structure, Functions</a:t>
            </a:r>
            <a:endParaRPr lang="en-US" sz="1500" err="1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1A92ECB-17CE-0C75-09A6-F3128426F3BC}"/>
              </a:ext>
            </a:extLst>
          </p:cNvPr>
          <p:cNvSpPr/>
          <p:nvPr/>
        </p:nvSpPr>
        <p:spPr>
          <a:xfrm>
            <a:off x="6295471" y="3221127"/>
            <a:ext cx="4901163" cy="20038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err="1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04DD7B-9129-CA35-9228-B4B7D3C7B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363" y="380009"/>
            <a:ext cx="7481887" cy="585191"/>
          </a:xfrm>
        </p:spPr>
        <p:txBody>
          <a:bodyPr/>
          <a:lstStyle/>
          <a:p>
            <a:r>
              <a:rPr lang="ru-RU" altLang="zh-CN" dirty="0">
                <a:solidFill>
                  <a:schemeClr val="bg1"/>
                </a:solidFill>
              </a:rPr>
              <a:t>Рекомендации </a:t>
            </a:r>
            <a:r>
              <a:rPr lang="ru-RU" altLang="zh-CN" dirty="0" err="1">
                <a:solidFill>
                  <a:schemeClr val="bg1"/>
                </a:solidFill>
              </a:rPr>
              <a:t>ВТамО</a:t>
            </a:r>
            <a:r>
              <a:rPr lang="ru-RU" altLang="zh-CN" dirty="0">
                <a:solidFill>
                  <a:schemeClr val="bg1"/>
                </a:solidFill>
              </a:rPr>
              <a:t> по </a:t>
            </a:r>
            <a:r>
              <a:rPr lang="ru-RU" altLang="zh-CN" dirty="0" err="1">
                <a:solidFill>
                  <a:schemeClr val="bg1"/>
                </a:solidFill>
              </a:rPr>
              <a:t>посттаможенному</a:t>
            </a:r>
            <a:r>
              <a:rPr lang="ru-RU" altLang="zh-CN" dirty="0">
                <a:solidFill>
                  <a:schemeClr val="bg1"/>
                </a:solidFill>
              </a:rPr>
              <a:t> аудиту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4305672-7451-A121-2771-7CEFFC9D8F62}"/>
              </a:ext>
            </a:extLst>
          </p:cNvPr>
          <p:cNvSpPr/>
          <p:nvPr/>
        </p:nvSpPr>
        <p:spPr>
          <a:xfrm>
            <a:off x="1937938" y="3094317"/>
            <a:ext cx="385397" cy="385397"/>
          </a:xfrm>
          <a:prstGeom prst="ellipse">
            <a:avLst/>
          </a:prstGeom>
          <a:solidFill>
            <a:schemeClr val="bg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628" tIns="47628" rIns="47628" bIns="4762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8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6EA698D-BD55-0B2F-886A-240AB9DB0A75}"/>
              </a:ext>
            </a:extLst>
          </p:cNvPr>
          <p:cNvSpPr txBox="1"/>
          <p:nvPr/>
        </p:nvSpPr>
        <p:spPr>
          <a:xfrm>
            <a:off x="1273418" y="3094317"/>
            <a:ext cx="9777409" cy="2434341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Получить гарантии того, что таможенные декларации были заполнены в соответствии с требованиями Таможни посредством проверки системы трейдера (УВЭД), бухгалтерского учета и помещений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Убедиться, что сумма выплат была правомерно определена и уплачена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FD349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Облегчить международное передвижение товаров совместимых секторов торговли разных стран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Гарантировать, что товары, подлежащие импорту / экспорту правильно декларированы, в том числе определены запреты и ограничения, лицензии, квоты, CITES, и т.д.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обеспечить соблюдение условий, касающихся конкретных согласований и разрешений, например, предварительную аутентификацию транзитных документов, преференциальные сертификаты происхождения / передвижения, лицензии, квоты, таможенные и акцизные склады и обеспечение других упрощенных процедур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989B51-D015-3187-2243-97754ADB77DE}"/>
              </a:ext>
            </a:extLst>
          </p:cNvPr>
          <p:cNvSpPr txBox="1"/>
          <p:nvPr/>
        </p:nvSpPr>
        <p:spPr>
          <a:xfrm rot="5400000">
            <a:off x="1574702" y="519296"/>
            <a:ext cx="580659" cy="4229099"/>
          </a:xfrm>
          <a:prstGeom prst="rect">
            <a:avLst/>
          </a:prstGeom>
          <a:noFill/>
        </p:spPr>
        <p:txBody>
          <a:bodyPr vert="vert270" wrap="square" lIns="54610" tIns="54610" rIns="54610" bIns="5461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D349C"/>
                </a:solidFill>
                <a:effectLst/>
                <a:uLnTx/>
                <a:uFillTx/>
                <a:latin typeface="KPMG Cyrillic Bold" panose="020B0803030202040204" pitchFamily="34" charset="0"/>
              </a:rPr>
              <a:t>ЦЕЛИ ПТА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9675DEB-B395-8EA2-617E-4BA4F8D45C6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713" b="-8713"/>
          <a:stretch>
            <a:fillRect/>
          </a:stretch>
        </p:blipFill>
        <p:spPr>
          <a:xfrm>
            <a:off x="9266460" y="350045"/>
            <a:ext cx="1433069" cy="1071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9625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80F1E0-4FF1-A9D9-383A-C56D1CAF84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3B92D6E-8895-43D2-9947-8590CE217B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65" r="1" b="22530"/>
          <a:stretch/>
        </p:blipFill>
        <p:spPr>
          <a:xfrm flipH="1">
            <a:off x="-1908" y="4936"/>
            <a:ext cx="12193907" cy="58719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FF84F7A-C4FB-C4A2-6098-D9B10C55C444}"/>
              </a:ext>
            </a:extLst>
          </p:cNvPr>
          <p:cNvSpPr/>
          <p:nvPr/>
        </p:nvSpPr>
        <p:spPr>
          <a:xfrm>
            <a:off x="995363" y="1943099"/>
            <a:ext cx="10204450" cy="3933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dirty="0" err="1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8970AC-9603-7522-1E47-52D923839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363" y="431800"/>
            <a:ext cx="10204450" cy="533400"/>
          </a:xfrm>
        </p:spPr>
        <p:txBody>
          <a:bodyPr/>
          <a:lstStyle/>
          <a:p>
            <a:r>
              <a:rPr lang="ru-RU" altLang="zh-CN" dirty="0"/>
              <a:t>Система управления рисками в новом Налоговом кодексе РК (Статья 93) </a:t>
            </a:r>
            <a:br>
              <a:rPr lang="ru-RU" altLang="zh-CN" dirty="0"/>
            </a:br>
            <a:br>
              <a:rPr lang="ru-RU" altLang="zh-CN" dirty="0"/>
            </a:br>
            <a:r>
              <a:rPr lang="ru-RU" altLang="zh-CN" dirty="0"/>
              <a:t> 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086C194E-3030-450F-A7D5-B3BF5F4BDBBF}"/>
              </a:ext>
            </a:extLst>
          </p:cNvPr>
          <p:cNvSpPr/>
          <p:nvPr/>
        </p:nvSpPr>
        <p:spPr>
          <a:xfrm>
            <a:off x="1937938" y="3094317"/>
            <a:ext cx="385397" cy="385397"/>
          </a:xfrm>
          <a:prstGeom prst="ellipse">
            <a:avLst/>
          </a:prstGeom>
          <a:solidFill>
            <a:schemeClr val="bg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7628" tIns="47628" rIns="47628" bIns="4762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8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D0EA4FE-759B-D3AE-0061-633BF96FD4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7763859"/>
              </p:ext>
            </p:extLst>
          </p:nvPr>
        </p:nvGraphicFramePr>
        <p:xfrm>
          <a:off x="1303178" y="2743200"/>
          <a:ext cx="9583734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4578">
                  <a:extLst>
                    <a:ext uri="{9D8B030D-6E8A-4147-A177-3AD203B41FA5}">
                      <a16:colId xmlns:a16="http://schemas.microsoft.com/office/drawing/2014/main" val="3117739148"/>
                    </a:ext>
                  </a:extLst>
                </a:gridCol>
                <a:gridCol w="3194578">
                  <a:extLst>
                    <a:ext uri="{9D8B030D-6E8A-4147-A177-3AD203B41FA5}">
                      <a16:colId xmlns:a16="http://schemas.microsoft.com/office/drawing/2014/main" val="4239766609"/>
                    </a:ext>
                  </a:extLst>
                </a:gridCol>
                <a:gridCol w="3194578">
                  <a:extLst>
                    <a:ext uri="{9D8B030D-6E8A-4147-A177-3AD203B41FA5}">
                      <a16:colId xmlns:a16="http://schemas.microsoft.com/office/drawing/2014/main" val="970271027"/>
                    </a:ext>
                  </a:extLst>
                </a:gridCol>
              </a:tblGrid>
              <a:tr h="8623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338D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СУР переориентирована с </a:t>
                      </a:r>
                      <a:r>
                        <a:rPr lang="ru-RU" sz="1400" b="0" dirty="0">
                          <a:solidFill>
                            <a:srgbClr val="00338D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ранжирования налогоплательщиков по степеням на выявление рисков неисполнения налогового и иного законодательства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rgbClr val="00338D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Меры по минимизации налогового риска при налоговом администрировании подразделены на предупредительные и контрольные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rgbClr val="00338D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Информация, полученная при управлении налоговыми рисками, а также порядок организации управления налоговыми рисками будет являться конфиденциальной информацией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551930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F0ECBD3-4BF2-B9D9-B0AA-A5FA0A15E166}"/>
              </a:ext>
            </a:extLst>
          </p:cNvPr>
          <p:cNvSpPr txBox="1"/>
          <p:nvPr/>
        </p:nvSpPr>
        <p:spPr>
          <a:xfrm>
            <a:off x="1303178" y="1943100"/>
            <a:ext cx="888996" cy="556857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>
              <a:spcAft>
                <a:spcPts val="600"/>
              </a:spcAft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1E49E2"/>
                </a:solidFill>
                <a:effectLst/>
                <a:uLnTx/>
                <a:uFillTx/>
                <a:latin typeface="KPMG Cyrillic Bold" panose="020B0803030202040204" pitchFamily="34" charset="0"/>
                <a:cs typeface="Arial" panose="020B0604020202020204" pitchFamily="34" charset="0"/>
              </a:rPr>
              <a:t>01</a:t>
            </a:r>
            <a:endParaRPr lang="ru-RU" sz="1400" b="1" dirty="0">
              <a:solidFill>
                <a:srgbClr val="1E49E2"/>
              </a:solidFill>
              <a:latin typeface="KPMG Cyrillic Bold" panose="020B080303020204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70A68F-FD78-6415-235C-2864971AC6CD}"/>
              </a:ext>
            </a:extLst>
          </p:cNvPr>
          <p:cNvSpPr txBox="1"/>
          <p:nvPr/>
        </p:nvSpPr>
        <p:spPr>
          <a:xfrm>
            <a:off x="4608353" y="1943100"/>
            <a:ext cx="888996" cy="556857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>
              <a:spcAft>
                <a:spcPts val="600"/>
              </a:spcAft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1E49E2"/>
                </a:solidFill>
                <a:effectLst/>
                <a:uLnTx/>
                <a:uFillTx/>
                <a:latin typeface="KPMG Cyrillic Bold" panose="020B0803030202040204" pitchFamily="34" charset="0"/>
                <a:cs typeface="Arial" panose="020B0604020202020204" pitchFamily="34" charset="0"/>
              </a:rPr>
              <a:t>02</a:t>
            </a:r>
            <a:endParaRPr lang="ru-RU" sz="1400" b="1" dirty="0">
              <a:solidFill>
                <a:srgbClr val="1E49E2"/>
              </a:solidFill>
              <a:latin typeface="KPMG Cyrillic Bold" panose="020B080303020204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80CF53-A88A-7198-0C65-7AF99DD7065D}"/>
              </a:ext>
            </a:extLst>
          </p:cNvPr>
          <p:cNvSpPr txBox="1"/>
          <p:nvPr/>
        </p:nvSpPr>
        <p:spPr>
          <a:xfrm>
            <a:off x="7747632" y="1943100"/>
            <a:ext cx="888996" cy="556857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>
              <a:spcAft>
                <a:spcPts val="600"/>
              </a:spcAft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1E49E2"/>
                </a:solidFill>
                <a:effectLst/>
                <a:uLnTx/>
                <a:uFillTx/>
                <a:latin typeface="KPMG Cyrillic Bold" panose="020B0803030202040204" pitchFamily="34" charset="0"/>
                <a:cs typeface="Arial" panose="020B0604020202020204" pitchFamily="34" charset="0"/>
              </a:rPr>
              <a:t>03</a:t>
            </a:r>
            <a:endParaRPr lang="ru-RU" sz="1400" b="1" dirty="0">
              <a:solidFill>
                <a:srgbClr val="1E49E2"/>
              </a:solidFill>
              <a:latin typeface="KPMG Cyrillic Bold" panose="020B080303020204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269C14-1170-D773-4E7D-2205410A1259}"/>
              </a:ext>
            </a:extLst>
          </p:cNvPr>
          <p:cNvSpPr/>
          <p:nvPr/>
        </p:nvSpPr>
        <p:spPr>
          <a:xfrm>
            <a:off x="1303178" y="4358043"/>
            <a:ext cx="9593422" cy="1104977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dirty="0" err="1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38B8358-3BEA-28F7-3E2A-CCBD14E1E701}"/>
              </a:ext>
            </a:extLst>
          </p:cNvPr>
          <p:cNvSpPr txBox="1"/>
          <p:nvPr/>
        </p:nvSpPr>
        <p:spPr>
          <a:xfrm>
            <a:off x="1587813" y="4790391"/>
            <a:ext cx="3233899" cy="363106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1) оценка степени (уровня) рисков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9D9F4A0-164B-E81E-F935-660C4AA60B7A}"/>
              </a:ext>
            </a:extLst>
          </p:cNvPr>
          <p:cNvSpPr/>
          <p:nvPr/>
        </p:nvSpPr>
        <p:spPr>
          <a:xfrm>
            <a:off x="1438276" y="4581525"/>
            <a:ext cx="9305924" cy="71178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dirty="0" err="1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9CC5F8-5681-7367-AC8B-42803BDB92E1}"/>
              </a:ext>
            </a:extLst>
          </p:cNvPr>
          <p:cNvSpPr txBox="1"/>
          <p:nvPr/>
        </p:nvSpPr>
        <p:spPr>
          <a:xfrm>
            <a:off x="1747676" y="4434209"/>
            <a:ext cx="1640076" cy="313068"/>
          </a:xfrm>
          <a:prstGeom prst="rect">
            <a:avLst/>
          </a:prstGeom>
          <a:solidFill>
            <a:srgbClr val="1E49E2"/>
          </a:solidFill>
        </p:spPr>
        <p:txBody>
          <a:bodyPr wrap="square" lIns="54610" tIns="54610" rIns="54610" bIns="54610" rtlCol="0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Исключены</a:t>
            </a:r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dirty="0">
              <a:solidFill>
                <a:srgbClr val="0033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45C5741-8FAC-15FF-8FB9-E416EE43CCBE}"/>
              </a:ext>
            </a:extLst>
          </p:cNvPr>
          <p:cNvSpPr txBox="1"/>
          <p:nvPr/>
        </p:nvSpPr>
        <p:spPr>
          <a:xfrm>
            <a:off x="5174429" y="4790391"/>
            <a:ext cx="2307245" cy="363106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2) области применения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41F22FF-27CF-C728-7FA2-E9B908CDEACC}"/>
              </a:ext>
            </a:extLst>
          </p:cNvPr>
          <p:cNvSpPr txBox="1"/>
          <p:nvPr/>
        </p:nvSpPr>
        <p:spPr>
          <a:xfrm>
            <a:off x="7634074" y="4693694"/>
            <a:ext cx="2997888" cy="363106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3) критерии рисков и порядок применения СУР</a:t>
            </a:r>
          </a:p>
        </p:txBody>
      </p:sp>
    </p:spTree>
    <p:extLst>
      <p:ext uri="{BB962C8B-B14F-4D97-AF65-F5344CB8AC3E}">
        <p14:creationId xmlns:p14="http://schemas.microsoft.com/office/powerpoint/2010/main" val="1919211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USED" val="KPMGFONT"/>
  <p:tag name="CREATEDBY" val="Global PowerPoint Toolbar"/>
  <p:tag name="TYPE" val="ScreenWide"/>
  <p:tag name="KEYWORD" val="SCREENWIDE"/>
  <p:tag name="TOOLBARVERSION" val="6.1.2"/>
  <p:tag name="TEMPLATEVERSION" val="06/01/2025 16:54:0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OCUMENTCLASSIFICATIO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OCUMENTCLASSIFICATIO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OCUMENTCLASSIFICATIO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OCUMENTCLASSIFICATIO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OCUMENTCLASSIFICATIO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OCUMENTCLASSIFICATIO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GS_GRID_TYPE" val="Appendix"/>
  <p:tag name="FASLAYOUTGRI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RIGHT1" val="TRUE"/>
</p:tagLst>
</file>

<file path=ppt/theme/theme1.xml><?xml version="1.0" encoding="utf-8"?>
<a:theme xmlns:a="http://schemas.openxmlformats.org/drawingml/2006/main" name="KPMG Widescreen [16:9] Feb 2022">
  <a:themeElements>
    <a:clrScheme name="KPMG_MAR">
      <a:dk1>
        <a:srgbClr val="000000"/>
      </a:dk1>
      <a:lt1>
        <a:srgbClr val="FFFFFF"/>
      </a:lt1>
      <a:dk2>
        <a:srgbClr val="00338D"/>
      </a:dk2>
      <a:lt2>
        <a:srgbClr val="E5E5E5"/>
      </a:lt2>
      <a:accent1>
        <a:srgbClr val="1E49E2"/>
      </a:accent1>
      <a:accent2>
        <a:srgbClr val="00338D"/>
      </a:accent2>
      <a:accent3>
        <a:srgbClr val="0C233C"/>
      </a:accent3>
      <a:accent4>
        <a:srgbClr val="00B8F5"/>
      </a:accent4>
      <a:accent5>
        <a:srgbClr val="7213EA"/>
      </a:accent5>
      <a:accent6>
        <a:srgbClr val="FD349C"/>
      </a:accent6>
      <a:hlink>
        <a:srgbClr val="00B8F5"/>
      </a:hlink>
      <a:folHlink>
        <a:srgbClr val="098E7E"/>
      </a:folHlink>
    </a:clrScheme>
    <a:fontScheme name="Custom 49">
      <a:majorFont>
        <a:latin typeface="KPMG Bold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54610" tIns="54610" rIns="54610" bIns="54610" rtlCol="0" anchor="ctr"/>
      <a:lstStyle>
        <a:defPPr algn="l">
          <a:defRPr sz="15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vert="horz" wrap="square" lIns="0" tIns="0" rIns="0" bIns="0" rtlCol="0" anchor="t" anchorCtr="0">
        <a:noAutofit/>
      </a:bodyPr>
      <a:lstStyle>
        <a:defPPr algn="l">
          <a:spcAft>
            <a:spcPts val="600"/>
          </a:spcAft>
          <a:defRPr sz="1500" b="1" dirty="0" smtClean="0">
            <a:solidFill>
              <a:schemeClr val="tx2"/>
            </a:solidFill>
          </a:defRPr>
        </a:defPPr>
      </a:lstStyle>
    </a:txDef>
  </a:objectDefaults>
  <a:extraClrSchemeLst/>
  <a:custClrLst>
    <a:custClr name="KPMG Blue">
      <a:srgbClr val="00338D"/>
    </a:custClr>
    <a:custClr name="Pacific Blue">
      <a:srgbClr val="00B8F5"/>
    </a:custClr>
    <a:custClr name="Cobalt Blue">
      <a:srgbClr val="1E49E2"/>
    </a:custClr>
    <a:custClr name="Blue">
      <a:srgbClr val="76D2FF"/>
    </a:custClr>
    <a:custClr name="Purple">
      <a:srgbClr val="7213EA"/>
    </a:custClr>
    <a:custClr name="Light Purple">
      <a:srgbClr val="B497FF"/>
    </a:custClr>
    <a:custClr name="Dark Green">
      <a:srgbClr val="098E7E"/>
    </a:custClr>
    <a:custClr name="Green">
      <a:srgbClr val="00C0AE"/>
    </a:custClr>
    <a:custClr name="Dark Pink">
      <a:srgbClr val="AB0D82"/>
    </a:custClr>
    <a:custClr name="Pink">
      <a:srgbClr val="FD349C"/>
    </a:custClr>
    <a:custClr name="Light Pink">
      <a:srgbClr val="FFA3DA"/>
    </a:custClr>
    <a:custClr name="Grey 2">
      <a:srgbClr val="666666"/>
    </a:custClr>
    <a:custClr name="Dark Purple">
      <a:srgbClr val="510DBC"/>
    </a:custClr>
  </a:custClrLst>
  <a:extLst>
    <a:ext uri="{05A4C25C-085E-4340-85A3-A5531E510DB2}">
      <thm15:themeFamily xmlns:thm15="http://schemas.microsoft.com/office/thememl/2012/main" name="Presentation1" id="{CA356739-3F37-4BF7-928B-FE2BA5C91564}" vid="{505B4CF9-061B-403D-A013-3A391CF27D2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D969BD7068F842B996578BAAD8D1B0" ma:contentTypeVersion="6" ma:contentTypeDescription="Create a new document." ma:contentTypeScope="" ma:versionID="3de2c7830a656903532a558fd94fc182">
  <xsd:schema xmlns:xsd="http://www.w3.org/2001/XMLSchema" xmlns:xs="http://www.w3.org/2001/XMLSchema" xmlns:p="http://schemas.microsoft.com/office/2006/metadata/properties" xmlns:ns2="d1811e79-1734-484e-838a-49bb397fac2d" xmlns:ns3="a3122046-9503-40f6-85ff-715b3c0d150f" targetNamespace="http://schemas.microsoft.com/office/2006/metadata/properties" ma:root="true" ma:fieldsID="b92d7e4461789acc663f389e2a9ef6a6" ns2:_="" ns3:_="">
    <xsd:import namespace="d1811e79-1734-484e-838a-49bb397fac2d"/>
    <xsd:import namespace="a3122046-9503-40f6-85ff-715b3c0d150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11e79-1734-484e-838a-49bb397fac2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122046-9503-40f6-85ff-715b3c0d150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92B6B7B-486D-464A-BC39-531D76F67E0E}">
  <ds:schemaRefs>
    <ds:schemaRef ds:uri="http://schemas.openxmlformats.org/package/2006/metadata/core-properties"/>
    <ds:schemaRef ds:uri="d1811e79-1734-484e-838a-49bb397fac2d"/>
    <ds:schemaRef ds:uri="http://purl.org/dc/terms/"/>
    <ds:schemaRef ds:uri="a3122046-9503-40f6-85ff-715b3c0d150f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18B2257-2599-4A79-8A5A-6AD884120C13}">
  <ds:schemaRefs>
    <ds:schemaRef ds:uri="a3122046-9503-40f6-85ff-715b3c0d150f"/>
    <ds:schemaRef ds:uri="d1811e79-1734-484e-838a-49bb397fac2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87A4C26-C253-4569-9963-3A7DF636A8AE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deff24bb-2089-4400-8c8e-f71e680378b2}" enabled="0" method="" siteId="{deff24bb-2089-4400-8c8e-f71e680378b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21914</TotalTime>
  <Words>1908</Words>
  <Application>Microsoft Office PowerPoint</Application>
  <PresentationFormat>Widescreen</PresentationFormat>
  <Paragraphs>156</Paragraphs>
  <Slides>17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Calibri</vt:lpstr>
      <vt:lpstr>Arial</vt:lpstr>
      <vt:lpstr>KPMG Cyrillic Bold</vt:lpstr>
      <vt:lpstr>Wingdings</vt:lpstr>
      <vt:lpstr>KPMG Widescreen [16:9] Feb 2022</vt:lpstr>
      <vt:lpstr>Актуальные вопросы  посттаможенного контроля</vt:lpstr>
      <vt:lpstr>KPMG – международная  сеть фирм-членов</vt:lpstr>
      <vt:lpstr>PowerPoint Presentation</vt:lpstr>
      <vt:lpstr>Международные стандарты проведения посттаможенного контроля     </vt:lpstr>
      <vt:lpstr>Международная конвенция об упрощении и гармонизации таможенных процедур (глава 6 Таможенный контроль) </vt:lpstr>
      <vt:lpstr>Соглашение об упрощении процедур  торговли ВТО (раздел 5)</vt:lpstr>
      <vt:lpstr> Рекомендации ВТамО по посттаможенному аудиту</vt:lpstr>
      <vt:lpstr>Рекомендации ВТамО по посттаможенному аудиту</vt:lpstr>
      <vt:lpstr>Система управления рисками в новом Налоговом кодексе РК (Статья 93)    </vt:lpstr>
      <vt:lpstr>Почему мы говорим об изменениях в налоговом кодексе в части СУР и как это может повлиять на посттаможенный контроль?</vt:lpstr>
      <vt:lpstr>Критерии, используемые для категорирования лиц, совершающих таможенные операции до выпуска товаров (Приказ 321 от 09.04.2021 г) (открытые критерии) </vt:lpstr>
      <vt:lpstr>Изменения в Таможенный кодекс РК  ЗРК от 17.07.25 г. № 213-VIII (введен в действие с 29 июля 2025 г.)</vt:lpstr>
      <vt:lpstr>Статья 411. Проверка таможенных, иных документов и (или) сведений, начатая после выпуска товаров, и в иных случаях (ПДТС)</vt:lpstr>
      <vt:lpstr>Статья 416-1. Недействительность таможенной проверки, проведенной с грубым нарушением требований по организации и проведению таможенной проверки</vt:lpstr>
      <vt:lpstr>Благодарим вас  за внимание!</vt:lpstr>
      <vt:lpstr>PowerPoint Presentation</vt:lpstr>
      <vt:lpstr>PowerPoint Presentation</vt:lpstr>
    </vt:vector>
  </TitlesOfParts>
  <Company>KPMG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Wide screen template</dc:title>
  <dc:creator>Shakirova, Anel</dc:creator>
  <cp:lastModifiedBy>Kadralinova, Kamila</cp:lastModifiedBy>
  <cp:revision>6</cp:revision>
  <dcterms:created xsi:type="dcterms:W3CDTF">2023-01-12T09:45:48Z</dcterms:created>
  <dcterms:modified xsi:type="dcterms:W3CDTF">2025-09-26T04:48:55Z</dcterms:modified>
  <cp:category>KPMG Public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0x0101002CD969BD7068F842B996578BAAD8D1B0</vt:lpwstr>
  </property>
</Properties>
</file>