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80" r:id="rId2"/>
    <p:sldId id="288" r:id="rId3"/>
    <p:sldId id="290" r:id="rId4"/>
    <p:sldId id="291" r:id="rId5"/>
    <p:sldId id="293" r:id="rId6"/>
    <p:sldId id="292" r:id="rId7"/>
    <p:sldId id="281" r:id="rId8"/>
  </p:sldIdLst>
  <p:sldSz cx="9753600" cy="73152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TT Norms Pro 1" panose="020B0604020202020204" charset="0"/>
      <p:regular r:id="rId14"/>
      <p:bold r:id="rId15"/>
      <p:italic r:id="rId16"/>
      <p:boldItalic r:id="rId17"/>
    </p:embeddedFont>
    <p:embeddedFont>
      <p:font typeface="TT Norms Pro 2" panose="020B060402020202020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E972C08-9747-4707-8A7D-39C3050A85C9}">
          <p14:sldIdLst>
            <p14:sldId id="280"/>
            <p14:sldId id="288"/>
            <p14:sldId id="290"/>
            <p14:sldId id="291"/>
            <p14:sldId id="293"/>
            <p14:sldId id="292"/>
            <p14:sldId id="281"/>
          </p14:sldIdLst>
        </p14:section>
        <p14:section name="Раздел без заголовка" id="{662C8834-F8D0-49AE-9B03-AB11ABA7FE1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0" d="100"/>
          <a:sy n="70" d="100"/>
        </p:scale>
        <p:origin x="975" y="-135"/>
      </p:cViewPr>
      <p:guideLst>
        <p:guide orient="horz" pos="2160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24.09.2025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6785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352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6008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2959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644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60675" y="512763"/>
            <a:ext cx="3422650" cy="2566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4057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9288"/>
            <a:ext cx="3407229" cy="1490663"/>
          </a:xfrm>
          <a:prstGeom prst="rect">
            <a:avLst/>
          </a:prstGeom>
        </p:spPr>
      </p:pic>
      <p:sp>
        <p:nvSpPr>
          <p:cNvPr id="7" name="TextBox 11">
            <a:extLst>
              <a:ext uri="{FF2B5EF4-FFF2-40B4-BE49-F238E27FC236}">
                <a16:creationId xmlns:a16="http://schemas.microsoft.com/office/drawing/2014/main" id="{094CC536-69D9-47C9-BDB4-405D5C1771FD}"/>
              </a:ext>
            </a:extLst>
          </p:cNvPr>
          <p:cNvSpPr txBox="1"/>
          <p:nvPr/>
        </p:nvSpPr>
        <p:spPr>
          <a:xfrm>
            <a:off x="1524000" y="2209800"/>
            <a:ext cx="6934200" cy="2592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3"/>
              </a:lnSpc>
            </a:pPr>
            <a:r>
              <a:rPr lang="ru-RU" sz="3645" dirty="0">
                <a:solidFill>
                  <a:srgbClr val="000438"/>
                </a:solidFill>
                <a:latin typeface="TT Norms Pro 1"/>
                <a:ea typeface="TT Norms Pro 1"/>
                <a:cs typeface="TT Norms Pro 1"/>
                <a:sym typeface="TT Norms Pro 1"/>
              </a:rPr>
              <a:t>Судебная и досудебная практика. Инструменты защиты прав импортеров и экспортеров.</a:t>
            </a:r>
            <a:endParaRPr lang="en-US" sz="3645" dirty="0">
              <a:solidFill>
                <a:srgbClr val="000438"/>
              </a:solidFill>
              <a:latin typeface="TT Norms Pro 1"/>
              <a:ea typeface="TT Norms Pro 1"/>
              <a:cs typeface="TT Norms Pro 1"/>
              <a:sym typeface="TT Norms Pro 1"/>
            </a:endParaRPr>
          </a:p>
        </p:txBody>
      </p:sp>
    </p:spTree>
    <p:extLst>
      <p:ext uri="{BB962C8B-B14F-4D97-AF65-F5344CB8AC3E}">
        <p14:creationId xmlns:p14="http://schemas.microsoft.com/office/powerpoint/2010/main" val="3311232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366" y="6604886"/>
            <a:ext cx="1479492" cy="647278"/>
          </a:xfrm>
          <a:prstGeom prst="rect">
            <a:avLst/>
          </a:prstGeom>
        </p:spPr>
      </p:pic>
      <p:grpSp>
        <p:nvGrpSpPr>
          <p:cNvPr id="7" name="Group 10">
            <a:extLst>
              <a:ext uri="{FF2B5EF4-FFF2-40B4-BE49-F238E27FC236}">
                <a16:creationId xmlns:a16="http://schemas.microsoft.com/office/drawing/2014/main" id="{AADDD2BC-77A0-4258-B4CC-20E42FAE1690}"/>
              </a:ext>
            </a:extLst>
          </p:cNvPr>
          <p:cNvGrpSpPr/>
          <p:nvPr/>
        </p:nvGrpSpPr>
        <p:grpSpPr>
          <a:xfrm>
            <a:off x="0" y="237087"/>
            <a:ext cx="7630886" cy="652578"/>
            <a:chOff x="0" y="0"/>
            <a:chExt cx="2194835" cy="30413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8CFEEB-E3EA-43C4-A682-886C0EA7AE39}"/>
                </a:ext>
              </a:extLst>
            </p:cNvPr>
            <p:cNvSpPr/>
            <p:nvPr/>
          </p:nvSpPr>
          <p:spPr>
            <a:xfrm>
              <a:off x="0" y="0"/>
              <a:ext cx="2194835" cy="304133"/>
            </a:xfrm>
            <a:custGeom>
              <a:avLst/>
              <a:gdLst/>
              <a:ahLst/>
              <a:cxnLst/>
              <a:rect l="l" t="t" r="r" b="b"/>
              <a:pathLst>
                <a:path w="2194835" h="304133">
                  <a:moveTo>
                    <a:pt x="0" y="0"/>
                  </a:moveTo>
                  <a:lnTo>
                    <a:pt x="2194835" y="0"/>
                  </a:lnTo>
                  <a:lnTo>
                    <a:pt x="2194835" y="304133"/>
                  </a:lnTo>
                  <a:lnTo>
                    <a:pt x="0" y="304133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276DF-A86B-4653-9E68-71034598A1DB}"/>
                </a:ext>
              </a:extLst>
            </p:cNvPr>
            <p:cNvSpPr txBox="1"/>
            <p:nvPr/>
          </p:nvSpPr>
          <p:spPr>
            <a:xfrm>
              <a:off x="0" y="-9525"/>
              <a:ext cx="2194835" cy="313658"/>
            </a:xfrm>
            <a:prstGeom prst="rect">
              <a:avLst/>
            </a:prstGeom>
          </p:spPr>
          <p:txBody>
            <a:bodyPr lIns="28708" tIns="28708" rIns="28708" bIns="28708" rtlCol="0" anchor="ctr"/>
            <a:lstStyle/>
            <a:p>
              <a:pPr algn="ctr">
                <a:lnSpc>
                  <a:spcPts val="1281"/>
                </a:lnSpc>
              </a:pPr>
              <a:endParaRPr>
                <a:highlight>
                  <a:srgbClr val="FFFF00"/>
                </a:highlight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D2A4E8B-F18A-4943-9788-0A22F059602F}"/>
              </a:ext>
            </a:extLst>
          </p:cNvPr>
          <p:cNvSpPr txBox="1"/>
          <p:nvPr/>
        </p:nvSpPr>
        <p:spPr>
          <a:xfrm>
            <a:off x="152400" y="292707"/>
            <a:ext cx="6934200" cy="596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1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ПОЧЕМУ ОБЖАЛОВАНИЕ АКТОВ ГОСОРГАНА НЕ ФОРМАЛЬНОСТЬ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6C16B5A8-F02F-4EB9-A76B-14BEBA637934}"/>
              </a:ext>
            </a:extLst>
          </p:cNvPr>
          <p:cNvSpPr txBox="1"/>
          <p:nvPr/>
        </p:nvSpPr>
        <p:spPr>
          <a:xfrm>
            <a:off x="130628" y="1219200"/>
            <a:ext cx="9172260" cy="5740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ВЫСОКАЯ ДОЛЯ СУДЕБНЫХ РЕШЕНИЙ ВЫНОСИТСЯ В ПОЛЬЗУ УЧАСТНИКОВ ВЭД</a:t>
            </a:r>
          </a:p>
          <a:p>
            <a:pPr marL="536575" indent="-180975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2023 год – 4 457 проверок = (2 328 ПДТС) + 482 (КТП, ВТП, КВТП (100))</a:t>
            </a:r>
          </a:p>
          <a:p>
            <a:pPr marL="536575" indent="-180975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2024 год -  1 443 проверок = (990 ПДТС) + 453 (КТП, ВТП, КВТП (50+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TT Norms Pro 1"/>
                <a:sym typeface="TT Norms Pro 1"/>
              </a:rPr>
              <a:t>78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))</a:t>
            </a:r>
          </a:p>
          <a:p>
            <a:pPr marL="536575" indent="-180975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2025 год - ? проверок (КВТП 139 (65 +74))</a:t>
            </a:r>
          </a:p>
          <a:p>
            <a:pPr marL="536575" indent="-180975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 СУД АППК – 66% в пользу ВЭД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ВНУТРИВЕДОМСТВЕННОЕ ОБЖАЛОВАНИЕ (Апелляционная комиссия)</a:t>
            </a:r>
          </a:p>
          <a:p>
            <a:pPr marL="536575" indent="-180975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2025 год – 31 % результаты проверки отменены полностью или в части</a:t>
            </a:r>
          </a:p>
          <a:p>
            <a:pPr marL="536575" indent="-180975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Быстрее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!?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и дешевле, НО помним про стратегию!!!</a:t>
            </a: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536575" indent="-180975">
              <a:lnSpc>
                <a:spcPct val="200000"/>
              </a:lnSpc>
              <a:buFont typeface="Courier New" panose="02070309020205020404" pitchFamily="49" charset="0"/>
              <a:buChar char="o"/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5DE8EA6-8C8B-4659-8438-54BA9E65F683}"/>
              </a:ext>
            </a:extLst>
          </p:cNvPr>
          <p:cNvSpPr/>
          <p:nvPr/>
        </p:nvSpPr>
        <p:spPr>
          <a:xfrm>
            <a:off x="-609600" y="2514600"/>
            <a:ext cx="3503107" cy="29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3"/>
              </a:rPr>
              <a:t>1 полугодие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3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AF7EF7-78C3-4C60-97C8-E31F217E8B9A}"/>
              </a:ext>
            </a:extLst>
          </p:cNvPr>
          <p:cNvSpPr txBox="1"/>
          <p:nvPr/>
        </p:nvSpPr>
        <p:spPr>
          <a:xfrm>
            <a:off x="237300" y="7055150"/>
            <a:ext cx="50097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T Norms Pro 1"/>
              </a:rPr>
              <a:t>КТП – камеральная проверка, ВТП – выездная проверка, КВТП – комплексная проверка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95E40C-053C-4D6E-9C1B-73CF4AF89F6A}"/>
              </a:ext>
            </a:extLst>
          </p:cNvPr>
          <p:cNvSpPr txBox="1"/>
          <p:nvPr/>
        </p:nvSpPr>
        <p:spPr>
          <a:xfrm>
            <a:off x="7516586" y="1800713"/>
            <a:ext cx="228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TT Norms Pro 1"/>
              </a:rPr>
              <a:t>1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4DDDA4E-4C6E-45EB-9CF3-53DA22A119D4}"/>
              </a:ext>
            </a:extLst>
          </p:cNvPr>
          <p:cNvSpPr/>
          <p:nvPr/>
        </p:nvSpPr>
        <p:spPr>
          <a:xfrm>
            <a:off x="3352800" y="3340205"/>
            <a:ext cx="5791200" cy="31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ЕСЛИ БЫ ВСЕ СУДИЛИСЬ: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45EA4CA-7FB9-4582-A037-67DAAF45C82F}"/>
              </a:ext>
            </a:extLst>
          </p:cNvPr>
          <p:cNvSpPr/>
          <p:nvPr/>
        </p:nvSpPr>
        <p:spPr>
          <a:xfrm>
            <a:off x="5409153" y="3340204"/>
            <a:ext cx="5791200" cy="31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2023 – 2 942 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B1880B4-23C9-4864-96B2-CBAFDDC95AD8}"/>
              </a:ext>
            </a:extLst>
          </p:cNvPr>
          <p:cNvSpPr/>
          <p:nvPr/>
        </p:nvSpPr>
        <p:spPr>
          <a:xfrm>
            <a:off x="1163724" y="5011989"/>
            <a:ext cx="3503107" cy="29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3"/>
              </a:rPr>
              <a:t>( налоговые и таможенные споры)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3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C3AF176-DA1B-46BD-844D-C1F08A188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794" y="5517497"/>
            <a:ext cx="1401376" cy="991985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6687EB0-0F66-47B3-9B95-B37F97F9C18C}"/>
              </a:ext>
            </a:extLst>
          </p:cNvPr>
          <p:cNvSpPr/>
          <p:nvPr/>
        </p:nvSpPr>
        <p:spPr>
          <a:xfrm>
            <a:off x="762000" y="5809540"/>
            <a:ext cx="6022076" cy="753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ДЕЛО №1: Антидемпинговые пошлины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Базовая ставка – 31% и  Индивидуальная ставка – 23,18%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</p:spTree>
    <p:extLst>
      <p:ext uri="{BB962C8B-B14F-4D97-AF65-F5344CB8AC3E}">
        <p14:creationId xmlns:p14="http://schemas.microsoft.com/office/powerpoint/2010/main" val="209829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366" y="6604886"/>
            <a:ext cx="1479492" cy="647278"/>
          </a:xfrm>
          <a:prstGeom prst="rect">
            <a:avLst/>
          </a:prstGeom>
        </p:spPr>
      </p:pic>
      <p:grpSp>
        <p:nvGrpSpPr>
          <p:cNvPr id="7" name="Group 10">
            <a:extLst>
              <a:ext uri="{FF2B5EF4-FFF2-40B4-BE49-F238E27FC236}">
                <a16:creationId xmlns:a16="http://schemas.microsoft.com/office/drawing/2014/main" id="{AADDD2BC-77A0-4258-B4CC-20E42FAE1690}"/>
              </a:ext>
            </a:extLst>
          </p:cNvPr>
          <p:cNvGrpSpPr/>
          <p:nvPr/>
        </p:nvGrpSpPr>
        <p:grpSpPr>
          <a:xfrm>
            <a:off x="0" y="237087"/>
            <a:ext cx="7630886" cy="652578"/>
            <a:chOff x="0" y="0"/>
            <a:chExt cx="2194835" cy="30413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8CFEEB-E3EA-43C4-A682-886C0EA7AE39}"/>
                </a:ext>
              </a:extLst>
            </p:cNvPr>
            <p:cNvSpPr/>
            <p:nvPr/>
          </p:nvSpPr>
          <p:spPr>
            <a:xfrm>
              <a:off x="0" y="0"/>
              <a:ext cx="2194835" cy="304133"/>
            </a:xfrm>
            <a:custGeom>
              <a:avLst/>
              <a:gdLst/>
              <a:ahLst/>
              <a:cxnLst/>
              <a:rect l="l" t="t" r="r" b="b"/>
              <a:pathLst>
                <a:path w="2194835" h="304133">
                  <a:moveTo>
                    <a:pt x="0" y="0"/>
                  </a:moveTo>
                  <a:lnTo>
                    <a:pt x="2194835" y="0"/>
                  </a:lnTo>
                  <a:lnTo>
                    <a:pt x="2194835" y="304133"/>
                  </a:lnTo>
                  <a:lnTo>
                    <a:pt x="0" y="304133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276DF-A86B-4653-9E68-71034598A1DB}"/>
                </a:ext>
              </a:extLst>
            </p:cNvPr>
            <p:cNvSpPr txBox="1"/>
            <p:nvPr/>
          </p:nvSpPr>
          <p:spPr>
            <a:xfrm>
              <a:off x="0" y="-9525"/>
              <a:ext cx="2194835" cy="313658"/>
            </a:xfrm>
            <a:prstGeom prst="rect">
              <a:avLst/>
            </a:prstGeom>
          </p:spPr>
          <p:txBody>
            <a:bodyPr lIns="28708" tIns="28708" rIns="28708" bIns="28708" rtlCol="0" anchor="ctr"/>
            <a:lstStyle/>
            <a:p>
              <a:pPr algn="ctr">
                <a:lnSpc>
                  <a:spcPts val="1281"/>
                </a:lnSpc>
              </a:pPr>
              <a:endParaRPr>
                <a:highlight>
                  <a:srgbClr val="FFFF00"/>
                </a:highlight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D2A4E8B-F18A-4943-9788-0A22F059602F}"/>
              </a:ext>
            </a:extLst>
          </p:cNvPr>
          <p:cNvSpPr txBox="1"/>
          <p:nvPr/>
        </p:nvSpPr>
        <p:spPr>
          <a:xfrm>
            <a:off x="152400" y="292707"/>
            <a:ext cx="6934200" cy="596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1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ПОЧЕМУ ОБЖАЛОВАНИЕ АКТОВ ГОСОРГАНА НЕ ФОРМАЛЬНОСТЬ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6C16B5A8-F02F-4EB9-A76B-14BEBA637934}"/>
              </a:ext>
            </a:extLst>
          </p:cNvPr>
          <p:cNvSpPr txBox="1"/>
          <p:nvPr/>
        </p:nvSpPr>
        <p:spPr>
          <a:xfrm>
            <a:off x="130628" y="1219200"/>
            <a:ext cx="9172260" cy="5986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ФОРМИРОВАНИЕ ДОКАЗАТЕЛЬНОЙ БАЗЫ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  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!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(АКТУАЛЬНО как при обжаловании предварительных актов, так и внутриведомственном рассмотрении административного акта )</a:t>
            </a:r>
          </a:p>
          <a:p>
            <a:pPr marL="641350" indent="-28575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Возможность направить ходатайства, запросы госоргану</a:t>
            </a:r>
          </a:p>
          <a:p>
            <a:pPr marL="641350" indent="-28575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«Узаконить» новые доказательства </a:t>
            </a: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6687EB0-0F66-47B3-9B95-B37F97F9C18C}"/>
              </a:ext>
            </a:extLst>
          </p:cNvPr>
          <p:cNvSpPr/>
          <p:nvPr/>
        </p:nvSpPr>
        <p:spPr>
          <a:xfrm>
            <a:off x="1628526" y="3724701"/>
            <a:ext cx="5172379" cy="53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ДЕЛО №2: Мазут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B486748-4A62-4233-BD7F-9885BA59A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4038600"/>
            <a:ext cx="1438275" cy="1409700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FAF82B4-934E-4737-83C7-137395F2DE07}"/>
              </a:ext>
            </a:extLst>
          </p:cNvPr>
          <p:cNvSpPr/>
          <p:nvPr/>
        </p:nvSpPr>
        <p:spPr>
          <a:xfrm>
            <a:off x="450712" y="4038600"/>
            <a:ext cx="7006161" cy="2533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2710 19 620 1 (мазут 30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$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) или 2710 19 620 9 (дистиллят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60$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)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Температура </a:t>
            </a:r>
            <a:r>
              <a:rPr lang="ru-KZ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начала кипения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200 С и более (показатель)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ПОЗИЦИЯ о нарушении процедуры подготовки пробы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Запросы на нефтеперерабатывающие заводы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Запросы в КТРМ 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Экспертиза проб независимой лабораторией (</a:t>
            </a:r>
            <a:r>
              <a:rPr lang="ru-RU" sz="1600" strike="sngStrike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экспертиза в суде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)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</p:spTree>
    <p:extLst>
      <p:ext uri="{BB962C8B-B14F-4D97-AF65-F5344CB8AC3E}">
        <p14:creationId xmlns:p14="http://schemas.microsoft.com/office/powerpoint/2010/main" val="85890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366" y="6604886"/>
            <a:ext cx="1479492" cy="647278"/>
          </a:xfrm>
          <a:prstGeom prst="rect">
            <a:avLst/>
          </a:prstGeom>
        </p:spPr>
      </p:pic>
      <p:grpSp>
        <p:nvGrpSpPr>
          <p:cNvPr id="7" name="Group 10">
            <a:extLst>
              <a:ext uri="{FF2B5EF4-FFF2-40B4-BE49-F238E27FC236}">
                <a16:creationId xmlns:a16="http://schemas.microsoft.com/office/drawing/2014/main" id="{AADDD2BC-77A0-4258-B4CC-20E42FAE1690}"/>
              </a:ext>
            </a:extLst>
          </p:cNvPr>
          <p:cNvGrpSpPr/>
          <p:nvPr/>
        </p:nvGrpSpPr>
        <p:grpSpPr>
          <a:xfrm>
            <a:off x="0" y="237087"/>
            <a:ext cx="7630886" cy="652578"/>
            <a:chOff x="0" y="0"/>
            <a:chExt cx="2194835" cy="30413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8CFEEB-E3EA-43C4-A682-886C0EA7AE39}"/>
                </a:ext>
              </a:extLst>
            </p:cNvPr>
            <p:cNvSpPr/>
            <p:nvPr/>
          </p:nvSpPr>
          <p:spPr>
            <a:xfrm>
              <a:off x="0" y="0"/>
              <a:ext cx="2194835" cy="304133"/>
            </a:xfrm>
            <a:custGeom>
              <a:avLst/>
              <a:gdLst/>
              <a:ahLst/>
              <a:cxnLst/>
              <a:rect l="l" t="t" r="r" b="b"/>
              <a:pathLst>
                <a:path w="2194835" h="304133">
                  <a:moveTo>
                    <a:pt x="0" y="0"/>
                  </a:moveTo>
                  <a:lnTo>
                    <a:pt x="2194835" y="0"/>
                  </a:lnTo>
                  <a:lnTo>
                    <a:pt x="2194835" y="304133"/>
                  </a:lnTo>
                  <a:lnTo>
                    <a:pt x="0" y="304133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276DF-A86B-4653-9E68-71034598A1DB}"/>
                </a:ext>
              </a:extLst>
            </p:cNvPr>
            <p:cNvSpPr txBox="1"/>
            <p:nvPr/>
          </p:nvSpPr>
          <p:spPr>
            <a:xfrm>
              <a:off x="0" y="-9525"/>
              <a:ext cx="2194835" cy="313658"/>
            </a:xfrm>
            <a:prstGeom prst="rect">
              <a:avLst/>
            </a:prstGeom>
          </p:spPr>
          <p:txBody>
            <a:bodyPr lIns="28708" tIns="28708" rIns="28708" bIns="28708" rtlCol="0" anchor="ctr"/>
            <a:lstStyle/>
            <a:p>
              <a:pPr algn="ctr">
                <a:lnSpc>
                  <a:spcPts val="1281"/>
                </a:lnSpc>
              </a:pPr>
              <a:endParaRPr>
                <a:highlight>
                  <a:srgbClr val="FFFF00"/>
                </a:highlight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D2A4E8B-F18A-4943-9788-0A22F059602F}"/>
              </a:ext>
            </a:extLst>
          </p:cNvPr>
          <p:cNvSpPr txBox="1"/>
          <p:nvPr/>
        </p:nvSpPr>
        <p:spPr>
          <a:xfrm>
            <a:off x="152400" y="292707"/>
            <a:ext cx="6934200" cy="5931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1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СЛАБЫЕ МЕСТА И СКРЫТЫЕ ВОЗМОЖНОСТИ ДОСУДЕБНОГО ОБЖАЛОВАНИЯ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6C16B5A8-F02F-4EB9-A76B-14BEBA637934}"/>
              </a:ext>
            </a:extLst>
          </p:cNvPr>
          <p:cNvSpPr txBox="1"/>
          <p:nvPr/>
        </p:nvSpPr>
        <p:spPr>
          <a:xfrm>
            <a:off x="227946" y="843588"/>
            <a:ext cx="9296401" cy="84489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НИЗКАЯ ИНФОРМИРОВАННОСТЬ О ПРОЦЕДУРЕ</a:t>
            </a:r>
          </a:p>
          <a:p>
            <a:pPr marL="641350" indent="-28575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Что является административной процедурой?  (Назначение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КП??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)</a:t>
            </a:r>
          </a:p>
          <a:p>
            <a:pPr marL="641350" indent="-28575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Основание для назначение проверки статьи 417.3 (1) и 418.10 (1) Таможенного кодекса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Статья 4 АППК: </a:t>
            </a:r>
            <a:r>
              <a:rPr lang="ru-RU" sz="1600" i="1" dirty="0"/>
              <a:t>«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</a:rPr>
              <a:t>административная процедура </a:t>
            </a:r>
            <a:r>
              <a:rPr lang="ru-RU" sz="1600" i="1" dirty="0"/>
              <a:t>– деятельность административного органа, должностного лица по рассмотрению административного дела, принятию и исполнению по нему решения, совершаемая на основании обращения или по собственной инициативе, а также деятельность, осуществляемая в порядке упрощенной административной процедуры»;</a:t>
            </a:r>
            <a:endParaRPr lang="ru-KZ" sz="1600" dirty="0"/>
          </a:p>
          <a:p>
            <a:pPr algn="just">
              <a:lnSpc>
                <a:spcPct val="150000"/>
              </a:lnSpc>
            </a:pPr>
            <a:r>
              <a:rPr lang="ru-RU" sz="1600" i="1" dirty="0"/>
              <a:t>«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</a:rPr>
              <a:t>административное дело </a:t>
            </a:r>
            <a:r>
              <a:rPr lang="ru-RU" sz="1600" i="1" dirty="0"/>
              <a:t>– материалы, фиксирующие ход и результаты осуществления административной процедуры и (или) рассмотрение публично-правового спора в суде».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Статья 22.2 АППК: «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Права заявителя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»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быть заслушанным перед принятием решения по административной процедуре;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b="1" u="sng" dirty="0"/>
              <a:t>ознакомиться с административным делом</a:t>
            </a:r>
            <a:r>
              <a:rPr lang="ru-RU" sz="1600" dirty="0"/>
              <a:t>, делать выписки и снимать копии как в ходе, так и после рассмотрения административного дела;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b="1" u="sng" dirty="0"/>
              <a:t>заявлять ходатайства</a:t>
            </a:r>
            <a:r>
              <a:rPr lang="ru-RU" sz="1600" dirty="0"/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в ходе обжалования </a:t>
            </a:r>
            <a:r>
              <a:rPr lang="ru-RU" sz="1600" b="1" u="sng" dirty="0"/>
              <a:t>представлять доказательства и участвовать в их исследовании</a:t>
            </a:r>
            <a:r>
              <a:rPr lang="ru-RU" sz="1600" dirty="0"/>
              <a:t>, в том числе давать объяснения, представлять вещественные доказательства и иные документы</a:t>
            </a:r>
          </a:p>
          <a:p>
            <a:pPr algn="just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6DB6D0-4B0F-4613-A7B9-A922D0E14ED0}"/>
              </a:ext>
            </a:extLst>
          </p:cNvPr>
          <p:cNvSpPr/>
          <p:nvPr/>
        </p:nvSpPr>
        <p:spPr>
          <a:xfrm>
            <a:off x="1600200" y="6283829"/>
            <a:ext cx="7467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! Мотивированное возражение на решение о назначении проверки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! Ходатайство об ознакомлении с материалами дела и получение 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1"/>
              </a:rPr>
              <a:t>анализа, на основании которого усматриваются признаки нарушения  </a:t>
            </a:r>
          </a:p>
        </p:txBody>
      </p:sp>
    </p:spTree>
    <p:extLst>
      <p:ext uri="{BB962C8B-B14F-4D97-AF65-F5344CB8AC3E}">
        <p14:creationId xmlns:p14="http://schemas.microsoft.com/office/powerpoint/2010/main" val="37673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508" y="6368703"/>
            <a:ext cx="1479492" cy="647278"/>
          </a:xfrm>
          <a:prstGeom prst="rect">
            <a:avLst/>
          </a:prstGeom>
        </p:spPr>
      </p:pic>
      <p:grpSp>
        <p:nvGrpSpPr>
          <p:cNvPr id="7" name="Group 10">
            <a:extLst>
              <a:ext uri="{FF2B5EF4-FFF2-40B4-BE49-F238E27FC236}">
                <a16:creationId xmlns:a16="http://schemas.microsoft.com/office/drawing/2014/main" id="{AADDD2BC-77A0-4258-B4CC-20E42FAE1690}"/>
              </a:ext>
            </a:extLst>
          </p:cNvPr>
          <p:cNvGrpSpPr/>
          <p:nvPr/>
        </p:nvGrpSpPr>
        <p:grpSpPr>
          <a:xfrm>
            <a:off x="0" y="237087"/>
            <a:ext cx="7630886" cy="652578"/>
            <a:chOff x="0" y="0"/>
            <a:chExt cx="2194835" cy="30413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8CFEEB-E3EA-43C4-A682-886C0EA7AE39}"/>
                </a:ext>
              </a:extLst>
            </p:cNvPr>
            <p:cNvSpPr/>
            <p:nvPr/>
          </p:nvSpPr>
          <p:spPr>
            <a:xfrm>
              <a:off x="0" y="0"/>
              <a:ext cx="2194835" cy="304133"/>
            </a:xfrm>
            <a:custGeom>
              <a:avLst/>
              <a:gdLst/>
              <a:ahLst/>
              <a:cxnLst/>
              <a:rect l="l" t="t" r="r" b="b"/>
              <a:pathLst>
                <a:path w="2194835" h="304133">
                  <a:moveTo>
                    <a:pt x="0" y="0"/>
                  </a:moveTo>
                  <a:lnTo>
                    <a:pt x="2194835" y="0"/>
                  </a:lnTo>
                  <a:lnTo>
                    <a:pt x="2194835" y="304133"/>
                  </a:lnTo>
                  <a:lnTo>
                    <a:pt x="0" y="304133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276DF-A86B-4653-9E68-71034598A1DB}"/>
                </a:ext>
              </a:extLst>
            </p:cNvPr>
            <p:cNvSpPr txBox="1"/>
            <p:nvPr/>
          </p:nvSpPr>
          <p:spPr>
            <a:xfrm>
              <a:off x="0" y="-9525"/>
              <a:ext cx="2194835" cy="313658"/>
            </a:xfrm>
            <a:prstGeom prst="rect">
              <a:avLst/>
            </a:prstGeom>
          </p:spPr>
          <p:txBody>
            <a:bodyPr lIns="28708" tIns="28708" rIns="28708" bIns="28708" rtlCol="0" anchor="ctr"/>
            <a:lstStyle/>
            <a:p>
              <a:pPr algn="ctr">
                <a:lnSpc>
                  <a:spcPts val="1281"/>
                </a:lnSpc>
              </a:pPr>
              <a:endParaRPr>
                <a:highlight>
                  <a:srgbClr val="FFFF00"/>
                </a:highlight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D2A4E8B-F18A-4943-9788-0A22F059602F}"/>
              </a:ext>
            </a:extLst>
          </p:cNvPr>
          <p:cNvSpPr txBox="1"/>
          <p:nvPr/>
        </p:nvSpPr>
        <p:spPr>
          <a:xfrm>
            <a:off x="152400" y="292707"/>
            <a:ext cx="6934200" cy="5931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1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СЛАБЫЕ МЕСТА И СКРЫТЫЕ ВОЗМОЖНОСТИ ДОСУДЕБНОГО ОБЖАЛОВАНИЯ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6C16B5A8-F02F-4EB9-A76B-14BEBA637934}"/>
              </a:ext>
            </a:extLst>
          </p:cNvPr>
          <p:cNvSpPr txBox="1"/>
          <p:nvPr/>
        </p:nvSpPr>
        <p:spPr>
          <a:xfrm>
            <a:off x="228599" y="946497"/>
            <a:ext cx="9296401" cy="43863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ВОЗМОЖНОСТЬ ПОВЛИЯТЬ НА ПРАКТИКУ</a:t>
            </a:r>
          </a:p>
          <a:p>
            <a:pPr marL="641350" indent="-28575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Жалоба – это черновик административного иска</a:t>
            </a:r>
          </a:p>
          <a:p>
            <a:pPr marL="641350" indent="-28575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Анализ и исследование доказательств!!! Готовимся как в суд!!!</a:t>
            </a:r>
          </a:p>
          <a:p>
            <a:pPr marL="355600" algn="just">
              <a:lnSpc>
                <a:spcPct val="15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DA99F28-20F4-443A-870E-FD5C728DB623}"/>
              </a:ext>
            </a:extLst>
          </p:cNvPr>
          <p:cNvSpPr/>
          <p:nvPr/>
        </p:nvSpPr>
        <p:spPr>
          <a:xfrm>
            <a:off x="1295400" y="2743200"/>
            <a:ext cx="5172379" cy="53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ДЕЛО №3: Печь парового риформинга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FFE39BC-207E-4201-8B9C-FC2D6B3DC380}"/>
              </a:ext>
            </a:extLst>
          </p:cNvPr>
          <p:cNvSpPr/>
          <p:nvPr/>
        </p:nvSpPr>
        <p:spPr>
          <a:xfrm>
            <a:off x="440455" y="3135112"/>
            <a:ext cx="7249886" cy="337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8419 90 850 9 (прочие части 0%) или 7304 49 930 9 (трубы 7,5%)</a:t>
            </a:r>
            <a:endParaRPr lang="en-US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  <a:p>
            <a:pPr marL="285750" indent="-285750" algn="just">
              <a:lnSpc>
                <a:spcPts val="1917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2"/>
              </a:rPr>
              <a:t>Защитный файл: </a:t>
            </a:r>
          </a:p>
          <a:p>
            <a:pPr marL="285750" indent="-17463" algn="just">
              <a:lnSpc>
                <a:spcPts val="1917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по материалу – раздел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</a:rPr>
              <a:t>XV (недрагоценные металлы и изделия из них) – группы 72 -83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(исключения)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</a:endParaRPr>
          </a:p>
          <a:p>
            <a:pPr marL="285750" indent="-17463" algn="just">
              <a:lnSpc>
                <a:spcPts val="1917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по функции –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</a:rPr>
              <a:t>раздел XVI (машины, оборудование и механизмы, электрическое оборудование; их части)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– группы 84 и 85</a:t>
            </a:r>
          </a:p>
          <a:p>
            <a:pPr marL="285750" indent="-17463" algn="just">
              <a:lnSpc>
                <a:spcPts val="1917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примечание к товарным позициям</a:t>
            </a:r>
          </a:p>
          <a:p>
            <a:pPr marL="285750" indent="-17463" algn="just">
              <a:lnSpc>
                <a:spcPts val="1917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правила классификации частей машин и оборудования к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</a:rPr>
              <a:t>разделу XVI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Pro 2"/>
                <a:sym typeface="TT Norms Pro 2"/>
              </a:rPr>
              <a:t> (части общего назначения и специального назначения)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2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Экспертное заключение по функциональному назначению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База классификационных решений 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BTI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293A6493-CEAD-4E9B-980C-C9BF71D377DF}"/>
              </a:ext>
            </a:extLst>
          </p:cNvPr>
          <p:cNvSpPr/>
          <p:nvPr/>
        </p:nvSpPr>
        <p:spPr>
          <a:xfrm>
            <a:off x="7902196" y="2133600"/>
            <a:ext cx="1600200" cy="4038600"/>
          </a:xfrm>
          <a:custGeom>
            <a:avLst/>
            <a:gdLst/>
            <a:ahLst/>
            <a:cxnLst/>
            <a:rect l="l" t="t" r="r" b="b"/>
            <a:pathLst>
              <a:path w="3144612" h="4395571">
                <a:moveTo>
                  <a:pt x="0" y="0"/>
                </a:moveTo>
                <a:lnTo>
                  <a:pt x="3144612" y="0"/>
                </a:lnTo>
                <a:lnTo>
                  <a:pt x="3144612" y="4395571"/>
                </a:lnTo>
                <a:lnTo>
                  <a:pt x="0" y="43955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604366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72FBA1-2C60-4D68-B7FF-EC8E5323B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366" y="6604886"/>
            <a:ext cx="1479492" cy="647278"/>
          </a:xfrm>
          <a:prstGeom prst="rect">
            <a:avLst/>
          </a:prstGeom>
        </p:spPr>
      </p:pic>
      <p:grpSp>
        <p:nvGrpSpPr>
          <p:cNvPr id="7" name="Group 10">
            <a:extLst>
              <a:ext uri="{FF2B5EF4-FFF2-40B4-BE49-F238E27FC236}">
                <a16:creationId xmlns:a16="http://schemas.microsoft.com/office/drawing/2014/main" id="{AADDD2BC-77A0-4258-B4CC-20E42FAE1690}"/>
              </a:ext>
            </a:extLst>
          </p:cNvPr>
          <p:cNvGrpSpPr/>
          <p:nvPr/>
        </p:nvGrpSpPr>
        <p:grpSpPr>
          <a:xfrm>
            <a:off x="0" y="237087"/>
            <a:ext cx="7630886" cy="652578"/>
            <a:chOff x="0" y="0"/>
            <a:chExt cx="2194835" cy="30413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8CFEEB-E3EA-43C4-A682-886C0EA7AE39}"/>
                </a:ext>
              </a:extLst>
            </p:cNvPr>
            <p:cNvSpPr/>
            <p:nvPr/>
          </p:nvSpPr>
          <p:spPr>
            <a:xfrm>
              <a:off x="0" y="0"/>
              <a:ext cx="2194835" cy="304133"/>
            </a:xfrm>
            <a:custGeom>
              <a:avLst/>
              <a:gdLst/>
              <a:ahLst/>
              <a:cxnLst/>
              <a:rect l="l" t="t" r="r" b="b"/>
              <a:pathLst>
                <a:path w="2194835" h="304133">
                  <a:moveTo>
                    <a:pt x="0" y="0"/>
                  </a:moveTo>
                  <a:lnTo>
                    <a:pt x="2194835" y="0"/>
                  </a:lnTo>
                  <a:lnTo>
                    <a:pt x="2194835" y="304133"/>
                  </a:lnTo>
                  <a:lnTo>
                    <a:pt x="0" y="304133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276DF-A86B-4653-9E68-71034598A1DB}"/>
                </a:ext>
              </a:extLst>
            </p:cNvPr>
            <p:cNvSpPr txBox="1"/>
            <p:nvPr/>
          </p:nvSpPr>
          <p:spPr>
            <a:xfrm>
              <a:off x="0" y="-9525"/>
              <a:ext cx="2194835" cy="313658"/>
            </a:xfrm>
            <a:prstGeom prst="rect">
              <a:avLst/>
            </a:prstGeom>
          </p:spPr>
          <p:txBody>
            <a:bodyPr lIns="28708" tIns="28708" rIns="28708" bIns="28708" rtlCol="0" anchor="ctr"/>
            <a:lstStyle/>
            <a:p>
              <a:pPr algn="ctr">
                <a:lnSpc>
                  <a:spcPts val="1281"/>
                </a:lnSpc>
              </a:pPr>
              <a:endParaRPr>
                <a:highlight>
                  <a:srgbClr val="FFFF00"/>
                </a:highlight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D2A4E8B-F18A-4943-9788-0A22F059602F}"/>
              </a:ext>
            </a:extLst>
          </p:cNvPr>
          <p:cNvSpPr txBox="1"/>
          <p:nvPr/>
        </p:nvSpPr>
        <p:spPr>
          <a:xfrm>
            <a:off x="152400" y="292707"/>
            <a:ext cx="6934200" cy="5931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31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НАПРАВЛЕНИЕ АДМИНИСТРАТИВНОГО ИСКА В СУД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6C16B5A8-F02F-4EB9-A76B-14BEBA637934}"/>
              </a:ext>
            </a:extLst>
          </p:cNvPr>
          <p:cNvSpPr txBox="1"/>
          <p:nvPr/>
        </p:nvSpPr>
        <p:spPr>
          <a:xfrm>
            <a:off x="130628" y="1143000"/>
            <a:ext cx="9394372" cy="101725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АДМИНИСТРАТИВНЫЙ ИСК ДОЛЖЕН БЫТЬ ПОНЯТНЫЙ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Исключить основания для возврата иска (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пошлина+адмакт+сроки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)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Не надо «жаловаться». Чем яснее формулировки, тем понятнее суду: «</a:t>
            </a:r>
            <a:r>
              <a:rPr lang="ru-RU" sz="1600" i="1" dirty="0"/>
              <a:t>Признать незаконным, отменить, обязать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».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Иск как маршрутный лист: </a:t>
            </a:r>
          </a:p>
          <a:p>
            <a:pPr marL="64770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Сначала  - кто против кого</a:t>
            </a:r>
          </a:p>
          <a:p>
            <a:pPr marL="64770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Потом - что случилось и какие нормы нарушены</a:t>
            </a:r>
          </a:p>
          <a:p>
            <a:pPr marL="64770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В конце – чего вы просите  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Доказательная база: все должно быть пронумеровано и читаемо.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Роль судебной практики и прецедентов 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Используйте «бонусы»: ходатайства, приостановления решений, экспертизы,</a:t>
            </a:r>
          </a:p>
          <a:p>
            <a:pPr marL="361950" algn="just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    приобщение доказательств</a:t>
            </a:r>
          </a:p>
          <a:p>
            <a:pPr marL="539750" indent="-177800" algn="just">
              <a:lnSpc>
                <a:spcPct val="200000"/>
              </a:lnSpc>
              <a:buFont typeface="Courier New" panose="02070309020205020404" pitchFamily="49" charset="0"/>
              <a:buChar char="o"/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 algn="just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355600">
              <a:lnSpc>
                <a:spcPct val="20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1A50835-A3A0-4785-9F42-AC614090E36F}"/>
              </a:ext>
            </a:extLst>
          </p:cNvPr>
          <p:cNvSpPr/>
          <p:nvPr/>
        </p:nvSpPr>
        <p:spPr>
          <a:xfrm>
            <a:off x="4581221" y="4114800"/>
            <a:ext cx="5172379" cy="53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Без эмоций, только факты и ссылки на закон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34AAEEF-30B2-4285-A999-9CD4E6241282}"/>
              </a:ext>
            </a:extLst>
          </p:cNvPr>
          <p:cNvSpPr/>
          <p:nvPr/>
        </p:nvSpPr>
        <p:spPr>
          <a:xfrm>
            <a:off x="2458507" y="2152007"/>
            <a:ext cx="5172379" cy="753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T Norms Pro 1"/>
                <a:sym typeface="TT Norms Pro 3"/>
              </a:rPr>
              <a:t>Думайте: Если это будет первый документ, который увидит судья, он все поймет?</a:t>
            </a:r>
          </a:p>
          <a:p>
            <a:pPr algn="ctr">
              <a:lnSpc>
                <a:spcPts val="1680"/>
              </a:lnSpc>
            </a:pPr>
            <a:endParaRPr lang="ru-RU" sz="1600" dirty="0">
              <a:solidFill>
                <a:schemeClr val="accent2">
                  <a:lumMod val="75000"/>
                </a:schemeClr>
              </a:solidFill>
              <a:latin typeface="TT Norms Pro 1"/>
              <a:sym typeface="TT Norms Pro 3"/>
            </a:endParaRPr>
          </a:p>
        </p:txBody>
      </p:sp>
    </p:spTree>
    <p:extLst>
      <p:ext uri="{BB962C8B-B14F-4D97-AF65-F5344CB8AC3E}">
        <p14:creationId xmlns:p14="http://schemas.microsoft.com/office/powerpoint/2010/main" val="132045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4572000" y="1028094"/>
            <a:ext cx="5085038" cy="5338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T Norms Pro 1"/>
              <a:sym typeface="TT Norms Pro 1"/>
            </a:endParaRP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ТАМОЖЕННОЕ ОФОРМЛЕНИЕ ТОВАРОВ И ТРАНСПОРТНЫХ СРЕДСТВ</a:t>
            </a: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КОНСУЛЬТИРОВАНИЕ ПО ТАМОЖЕННЫМ ВОПРОСАМ</a:t>
            </a: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ПОДГОТОВКА ЮРИДИЧЕСКИХ ЗАКЛЮЧЕНИЙ</a:t>
            </a: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СОПРОВОЖДЕНИЕ ТАМОЖЕННЫХ ПРОВЕРОК</a:t>
            </a: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ОБЖАЛОВАНИЕ РЕЗУЛЬТАТОВ ТАМОЖЕННЫХ ПРОВЕРОК </a:t>
            </a:r>
          </a:p>
          <a:p>
            <a:pPr marL="269875" indent="-2698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T Norms Pro 1"/>
                <a:sym typeface="TT Norms Pro 1"/>
              </a:rPr>
              <a:t>ОБЖАЛОВАНИЕ НЕЗАКОННЫХ ДЕЙСТВИЙ И БЕЗДЕЙСТВИЙ ТАМОЖЕННОГО ОРГАНА </a:t>
            </a:r>
          </a:p>
          <a:p>
            <a:pPr marL="571500" indent="-571500">
              <a:lnSpc>
                <a:spcPts val="5103"/>
              </a:lnSpc>
              <a:buFont typeface="Wingdings" panose="05000000000000000000" pitchFamily="2" charset="2"/>
              <a:buChar char="§"/>
            </a:pPr>
            <a:endParaRPr lang="en-US" sz="1599" dirty="0">
              <a:solidFill>
                <a:schemeClr val="tx1">
                  <a:lumMod val="65000"/>
                  <a:lumOff val="35000"/>
                </a:schemeClr>
              </a:solidFill>
              <a:latin typeface="TT Norms Pro 2"/>
              <a:sym typeface="TT Norms Pro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4685" y="5702855"/>
            <a:ext cx="300118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9"/>
              </a:lnSpc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customs.urazalina@gmail.com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47E9074-0F6B-4E2A-8C60-9D7D7E1B5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21" y="5686500"/>
            <a:ext cx="457541" cy="45754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5C6FEB-D5F8-4743-9D1E-71F05B1345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r="16366"/>
          <a:stretch/>
        </p:blipFill>
        <p:spPr>
          <a:xfrm>
            <a:off x="-12631" y="322021"/>
            <a:ext cx="2779237" cy="275263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EEE4D07-6C09-4736-9CAF-CFB56005EFDE}"/>
              </a:ext>
            </a:extLst>
          </p:cNvPr>
          <p:cNvSpPr/>
          <p:nvPr/>
        </p:nvSpPr>
        <p:spPr>
          <a:xfrm>
            <a:off x="1938139" y="4342219"/>
            <a:ext cx="16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70C3A"/>
                </a:solidFill>
                <a:latin typeface="Arial" panose="020B0604020202020204" pitchFamily="34" charset="0"/>
              </a:rPr>
              <a:t>Legal 500 EMEA, 2025</a:t>
            </a:r>
            <a:endParaRPr lang="ru-KZ" sz="1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153B0F-B4BD-4B4B-A45F-6ACA882321D5}"/>
              </a:ext>
            </a:extLst>
          </p:cNvPr>
          <p:cNvSpPr/>
          <p:nvPr/>
        </p:nvSpPr>
        <p:spPr>
          <a:xfrm>
            <a:off x="239858" y="4327047"/>
            <a:ext cx="1503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70C3A"/>
                </a:solidFill>
                <a:latin typeface="Arial" panose="020B0604020202020204" pitchFamily="34" charset="0"/>
              </a:rPr>
              <a:t>Legal 500 EMEA, 2024</a:t>
            </a:r>
            <a:endParaRPr lang="ru-KZ" sz="1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C08A6C-97D0-4990-9E33-3E13E082AE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424" y="3177755"/>
            <a:ext cx="1128713" cy="11644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DE3A8FD-4CC0-4045-AC2D-A15A41382C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29" y="3177755"/>
            <a:ext cx="1098733" cy="1133534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8ADD09A-FF53-44B3-AEEE-BB08E899CF33}"/>
              </a:ext>
            </a:extLst>
          </p:cNvPr>
          <p:cNvSpPr/>
          <p:nvPr/>
        </p:nvSpPr>
        <p:spPr>
          <a:xfrm>
            <a:off x="152311" y="4849786"/>
            <a:ext cx="15183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5A5A5A"/>
                </a:solidFill>
                <a:latin typeface="TT Norms"/>
              </a:rPr>
              <a:t>Next Generation Partners</a:t>
            </a:r>
            <a:endParaRPr lang="ru-KZ" sz="10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03F941-FCCC-44CE-AD3A-97787E96C4AD}"/>
              </a:ext>
            </a:extLst>
          </p:cNvPr>
          <p:cNvSpPr/>
          <p:nvPr/>
        </p:nvSpPr>
        <p:spPr>
          <a:xfrm>
            <a:off x="1862800" y="4849785"/>
            <a:ext cx="15183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5A5A5A"/>
                </a:solidFill>
                <a:latin typeface="TT Norms"/>
              </a:rPr>
              <a:t>Next Generation Partners</a:t>
            </a:r>
            <a:endParaRPr lang="ru-KZ" sz="10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BB268D-1A68-445C-A632-94129BA4EF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1" y="6194006"/>
            <a:ext cx="561001" cy="528001"/>
          </a:xfrm>
          <a:prstGeom prst="rect">
            <a:avLst/>
          </a:prstGeom>
        </p:spPr>
      </p:pic>
      <p:sp>
        <p:nvSpPr>
          <p:cNvPr id="17" name="TextBox 12">
            <a:extLst>
              <a:ext uri="{FF2B5EF4-FFF2-40B4-BE49-F238E27FC236}">
                <a16:creationId xmlns:a16="http://schemas.microsoft.com/office/drawing/2014/main" id="{2C645C80-D447-4F13-823A-1B2575EA1E3A}"/>
              </a:ext>
            </a:extLst>
          </p:cNvPr>
          <p:cNvSpPr txBox="1"/>
          <p:nvPr/>
        </p:nvSpPr>
        <p:spPr>
          <a:xfrm>
            <a:off x="688269" y="6819027"/>
            <a:ext cx="300118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9"/>
              </a:lnSpc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+ 7 701 031 23 93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9E49222-F85C-4E39-ABF5-5E39949F79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257" y="6526040"/>
            <a:ext cx="1752600" cy="766763"/>
          </a:xfrm>
          <a:prstGeom prst="rect">
            <a:avLst/>
          </a:prstGeom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BCAB685E-B402-4002-A168-5AB44AC1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80" y="317055"/>
            <a:ext cx="2090737" cy="268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063400B-B461-4F3D-9AA2-014C69BDB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21" y="5106242"/>
            <a:ext cx="457541" cy="457541"/>
          </a:xfrm>
          <a:prstGeom prst="rect">
            <a:avLst/>
          </a:prstGeom>
        </p:spPr>
      </p:pic>
      <p:sp>
        <p:nvSpPr>
          <p:cNvPr id="26" name="TextBox 12">
            <a:extLst>
              <a:ext uri="{FF2B5EF4-FFF2-40B4-BE49-F238E27FC236}">
                <a16:creationId xmlns:a16="http://schemas.microsoft.com/office/drawing/2014/main" id="{5055DB45-27F2-40E9-8BD0-FC0A7D539CB5}"/>
              </a:ext>
            </a:extLst>
          </p:cNvPr>
          <p:cNvSpPr txBox="1"/>
          <p:nvPr/>
        </p:nvSpPr>
        <p:spPr>
          <a:xfrm>
            <a:off x="725822" y="5193624"/>
            <a:ext cx="300118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9"/>
              </a:lnSpc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abdina@spaarmann.kz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90A7EF1-0E1B-4E01-89A9-E6672344D6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2" y="6734233"/>
            <a:ext cx="561001" cy="528001"/>
          </a:xfrm>
          <a:prstGeom prst="rect">
            <a:avLst/>
          </a:prstGeom>
        </p:spPr>
      </p:pic>
      <p:sp>
        <p:nvSpPr>
          <p:cNvPr id="28" name="TextBox 12">
            <a:extLst>
              <a:ext uri="{FF2B5EF4-FFF2-40B4-BE49-F238E27FC236}">
                <a16:creationId xmlns:a16="http://schemas.microsoft.com/office/drawing/2014/main" id="{E454AC43-F917-4388-9589-356A8004E567}"/>
              </a:ext>
            </a:extLst>
          </p:cNvPr>
          <p:cNvSpPr txBox="1"/>
          <p:nvPr/>
        </p:nvSpPr>
        <p:spPr>
          <a:xfrm>
            <a:off x="724684" y="6276825"/>
            <a:ext cx="300118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9"/>
              </a:lnSpc>
              <a:spcBef>
                <a:spcPct val="0"/>
              </a:spcBef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+ 7 7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77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811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55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</a:t>
            </a:r>
          </a:p>
        </p:txBody>
      </p:sp>
    </p:spTree>
    <p:extLst>
      <p:ext uri="{BB962C8B-B14F-4D97-AF65-F5344CB8AC3E}">
        <p14:creationId xmlns:p14="http://schemas.microsoft.com/office/powerpoint/2010/main" val="3500822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11220</TotalTime>
  <Words>789</Words>
  <Application>Microsoft Office PowerPoint</Application>
  <PresentationFormat>Произвольный</PresentationFormat>
  <Paragraphs>118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TT Norms</vt:lpstr>
      <vt:lpstr>Wingdings</vt:lpstr>
      <vt:lpstr>TT Norms Pro 1</vt:lpstr>
      <vt:lpstr>Calibri</vt:lpstr>
      <vt:lpstr>TT Norms Pro 2</vt:lpstr>
      <vt:lpstr>Courier New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Реклассификация кодов ТН ВЭД и таможенная стоимость_2024.pptx</dc:title>
  <dc:creator>Kamila</dc:creator>
  <cp:lastModifiedBy>Kamila</cp:lastModifiedBy>
  <cp:revision>231</cp:revision>
  <dcterms:created xsi:type="dcterms:W3CDTF">2006-08-16T00:00:00Z</dcterms:created>
  <dcterms:modified xsi:type="dcterms:W3CDTF">2025-09-26T11:10:30Z</dcterms:modified>
  <dc:identifier>DAGXvoqxXbs</dc:identifier>
</cp:coreProperties>
</file>