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1" r:id="rId2"/>
    <p:sldId id="822" r:id="rId3"/>
    <p:sldId id="264" r:id="rId4"/>
    <p:sldId id="263" r:id="rId5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B9EC"/>
    <a:srgbClr val="00006E"/>
    <a:srgbClr val="E5F0F9"/>
    <a:srgbClr val="9BBC85"/>
    <a:srgbClr val="809AAB"/>
    <a:srgbClr val="AF6809"/>
    <a:srgbClr val="085CBC"/>
    <a:srgbClr val="338191"/>
    <a:srgbClr val="6BBBCA"/>
    <a:srgbClr val="085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18" autoAdjust="0"/>
    <p:restoredTop sz="96370" autoAdjust="0"/>
  </p:normalViewPr>
  <p:slideViewPr>
    <p:cSldViewPr snapToGrid="0">
      <p:cViewPr varScale="1">
        <p:scale>
          <a:sx n="126" d="100"/>
          <a:sy n="126" d="100"/>
        </p:scale>
        <p:origin x="13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33009666146416E-2"/>
          <c:y val="0"/>
          <c:w val="0.90152633558416406"/>
          <c:h val="0.997836670733749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46000">
                    <a:schemeClr val="accent2">
                      <a:lumMod val="75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path path="circle">
                  <a:fillToRect l="50000" t="130000" r="50000" b="-30000"/>
                </a:path>
              </a:gradFill>
            </c:spPr>
            <c:extLst>
              <c:ext xmlns:c16="http://schemas.microsoft.com/office/drawing/2014/chart" uri="{C3380CC4-5D6E-409C-BE32-E72D297353CC}">
                <c16:uniqueId val="{00000001-1769-47B8-8E61-16274D0E7FC3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1769-47B8-8E61-16274D0E7FC3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769-47B8-8E61-16274D0E7F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33009666146416E-2"/>
          <c:y val="0"/>
          <c:w val="0.90152633558416406"/>
          <c:h val="0.997836670733749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>
                      <a:lumMod val="50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c:spPr>
            <c:extLst>
              <c:ext xmlns:c16="http://schemas.microsoft.com/office/drawing/2014/chart" uri="{C3380CC4-5D6E-409C-BE32-E72D297353CC}">
                <c16:uniqueId val="{00000001-7341-4F41-AF18-15FE5506CDD6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7341-4F41-AF18-15FE5506CDD6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341-4F41-AF18-15FE5506CD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33009666146416E-2"/>
          <c:y val="0"/>
          <c:w val="0.90152633558416406"/>
          <c:h val="0.997836670733749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rgbClr val="00EA8B"/>
                  </a:gs>
                  <a:gs pos="23000">
                    <a:srgbClr val="00EA8B"/>
                  </a:gs>
                  <a:gs pos="69000">
                    <a:schemeClr val="accent1">
                      <a:lumMod val="75000"/>
                    </a:schemeClr>
                  </a:gs>
                  <a:gs pos="97000">
                    <a:srgbClr val="00EA8B"/>
                  </a:gs>
                </a:gsLst>
                <a:path path="circle">
                  <a:fillToRect l="50000" t="50000" r="50000" b="50000"/>
                </a:path>
              </a:gradFill>
            </c:spPr>
            <c:extLst>
              <c:ext xmlns:c16="http://schemas.microsoft.com/office/drawing/2014/chart" uri="{C3380CC4-5D6E-409C-BE32-E72D297353CC}">
                <c16:uniqueId val="{00000001-30A1-42D1-9CBA-13BD6EE4731A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30A1-42D1-9CBA-13BD6EE4731A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0A1-42D1-9CBA-13BD6EE473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33009666146416E-2"/>
          <c:y val="0"/>
          <c:w val="0.90152633558416406"/>
          <c:h val="0.997836670733749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flip="none" rotWithShape="1">
                <a:gsLst>
                  <a:gs pos="0">
                    <a:schemeClr val="accent4">
                      <a:lumMod val="67000"/>
                    </a:schemeClr>
                  </a:gs>
                  <a:gs pos="48000">
                    <a:schemeClr val="accent4">
                      <a:lumMod val="97000"/>
                      <a:lumOff val="3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</c:spPr>
            <c:extLst>
              <c:ext xmlns:c16="http://schemas.microsoft.com/office/drawing/2014/chart" uri="{C3380CC4-5D6E-409C-BE32-E72D297353CC}">
                <c16:uniqueId val="{00000001-27BB-4738-91FE-34818608498B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27BB-4738-91FE-34818608498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7BB-4738-91FE-3481860849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33009666146416E-2"/>
          <c:y val="0"/>
          <c:w val="0.90152633558416406"/>
          <c:h val="0.997836670733749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flip="none" rotWithShape="1">
                <a:gsLst>
                  <a:gs pos="0">
                    <a:srgbClr val="2A6396"/>
                  </a:gs>
                  <a:gs pos="48000">
                    <a:srgbClr val="4E79C7"/>
                  </a:gs>
                  <a:gs pos="100000">
                    <a:schemeClr val="tx2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</c:spPr>
            <c:extLst>
              <c:ext xmlns:c16="http://schemas.microsoft.com/office/drawing/2014/chart" uri="{C3380CC4-5D6E-409C-BE32-E72D297353CC}">
                <c16:uniqueId val="{00000001-B09D-4DD7-8C4E-73BEF0AC9EF8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B09D-4DD7-8C4E-73BEF0AC9EF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09D-4DD7-8C4E-73BEF0AC9E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9987C-8E24-45C5-8EB4-A5886D6F61D6}" type="datetimeFigureOut">
              <a:rPr lang="ru-RU" smtClean="0"/>
              <a:t>19.09.2025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6233DF-B779-4A84-904A-2A4544843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172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6FD87-AE55-4336-B189-9B9456618E28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466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6233DF-B779-4A84-904A-2A454484391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96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6233DF-B779-4A84-904A-2A454484391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96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0DBD0-36E5-4874-B804-BC668AB6A0DE}" type="datetimeFigureOut">
              <a:rPr lang="ru-RU" smtClean="0"/>
              <a:t>19.09.2025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ECCE0-C20B-449E-9F69-EFA19EB14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995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0DBD0-36E5-4874-B804-BC668AB6A0DE}" type="datetimeFigureOut">
              <a:rPr lang="ru-RU" smtClean="0"/>
              <a:t>19.09.2025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ECCE0-C20B-449E-9F69-EFA19EB14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530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0DBD0-36E5-4874-B804-BC668AB6A0DE}" type="datetimeFigureOut">
              <a:rPr lang="ru-RU" smtClean="0"/>
              <a:t>19.09.2025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ECCE0-C20B-449E-9F69-EFA19EB14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202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9/19/2025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87569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rgbClr val="2D5395"/>
                </a:solidFill>
                <a:latin typeface="Courier New"/>
                <a:cs typeface="Courier Ne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A0CCF-5D3C-470E-97C5-9AB9289E70A4}" type="datetime1">
              <a:rPr lang="ru-RU" smtClean="0"/>
              <a:t>19.09.2025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8827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0DBD0-36E5-4874-B804-BC668AB6A0DE}" type="datetimeFigureOut">
              <a:rPr lang="ru-RU" smtClean="0"/>
              <a:t>19.09.2025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ECCE0-C20B-449E-9F69-EFA19EB14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97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0DBD0-36E5-4874-B804-BC668AB6A0DE}" type="datetimeFigureOut">
              <a:rPr lang="ru-RU" smtClean="0"/>
              <a:t>19.09.2025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ECCE0-C20B-449E-9F69-EFA19EB14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18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0DBD0-36E5-4874-B804-BC668AB6A0DE}" type="datetimeFigureOut">
              <a:rPr lang="ru-RU" smtClean="0"/>
              <a:t>19.09.2025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ECCE0-C20B-449E-9F69-EFA19EB14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76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0DBD0-36E5-4874-B804-BC668AB6A0DE}" type="datetimeFigureOut">
              <a:rPr lang="ru-RU" smtClean="0"/>
              <a:t>19.09.2025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ECCE0-C20B-449E-9F69-EFA19EB14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598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0DBD0-36E5-4874-B804-BC668AB6A0DE}" type="datetimeFigureOut">
              <a:rPr lang="ru-RU" smtClean="0"/>
              <a:t>19.09.2025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ECCE0-C20B-449E-9F69-EFA19EB14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260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0DBD0-36E5-4874-B804-BC668AB6A0DE}" type="datetimeFigureOut">
              <a:rPr lang="ru-RU" smtClean="0"/>
              <a:t>19.09.2025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ECCE0-C20B-449E-9F69-EFA19EB14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391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0DBD0-36E5-4874-B804-BC668AB6A0DE}" type="datetimeFigureOut">
              <a:rPr lang="ru-RU" smtClean="0"/>
              <a:t>19.09.2025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ECCE0-C20B-449E-9F69-EFA19EB14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732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0DBD0-36E5-4874-B804-BC668AB6A0DE}" type="datetimeFigureOut">
              <a:rPr lang="ru-RU" smtClean="0"/>
              <a:t>19.09.2025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ECCE0-C20B-449E-9F69-EFA19EB14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536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0DBD0-36E5-4874-B804-BC668AB6A0DE}" type="datetimeFigureOut">
              <a:rPr lang="ru-RU" smtClean="0"/>
              <a:t>19.09.2025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ECCE0-C20B-449E-9F69-EFA19EB14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254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5C4D2D0-5B14-4F8E-9726-74BCA88A4B1D}"/>
              </a:ext>
            </a:extLst>
          </p:cNvPr>
          <p:cNvSpPr txBox="1"/>
          <p:nvPr/>
        </p:nvSpPr>
        <p:spPr>
          <a:xfrm>
            <a:off x="1" y="-1582057"/>
            <a:ext cx="14499770" cy="667657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prstTxWarp prst="textWave1">
              <a:avLst/>
            </a:prstTxWarp>
            <a:spAutoFit/>
          </a:bodyPr>
          <a:lstStyle/>
          <a:p>
            <a:r>
              <a:rPr lang="ru-RU" sz="400000" spc="-300" dirty="0">
                <a:blipFill>
                  <a:blip r:embed="rId2"/>
                  <a:stretch>
                    <a:fillRect/>
                  </a:stretch>
                </a:blipFill>
                <a:latin typeface="Arista Pro Alternate Hairline" panose="00000500000000000000" pitchFamily="2" charset="0"/>
              </a:rPr>
              <a:t>--------------</a:t>
            </a:r>
          </a:p>
        </p:txBody>
      </p:sp>
      <p:pic>
        <p:nvPicPr>
          <p:cNvPr id="5" name="object 6">
            <a:extLst>
              <a:ext uri="{FF2B5EF4-FFF2-40B4-BE49-F238E27FC236}">
                <a16:creationId xmlns:a16="http://schemas.microsoft.com/office/drawing/2014/main" id="{0566B81C-E4F3-4613-BC37-1D2A6F4B178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40528" y="3694883"/>
            <a:ext cx="1210055" cy="1242060"/>
          </a:xfrm>
          <a:prstGeom prst="rect">
            <a:avLst/>
          </a:prstGeom>
        </p:spPr>
      </p:pic>
      <p:sp>
        <p:nvSpPr>
          <p:cNvPr id="6" name="object 3">
            <a:extLst>
              <a:ext uri="{FF2B5EF4-FFF2-40B4-BE49-F238E27FC236}">
                <a16:creationId xmlns:a16="http://schemas.microsoft.com/office/drawing/2014/main" id="{4D5DF145-01B3-4917-ADCD-87B1A30879F7}"/>
              </a:ext>
            </a:extLst>
          </p:cNvPr>
          <p:cNvSpPr txBox="1"/>
          <p:nvPr/>
        </p:nvSpPr>
        <p:spPr>
          <a:xfrm>
            <a:off x="932669" y="5080989"/>
            <a:ext cx="4625774" cy="147540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20955" algn="ctr">
              <a:lnSpc>
                <a:spcPct val="100000"/>
              </a:lnSpc>
              <a:spcBef>
                <a:spcPts val="105"/>
              </a:spcBef>
            </a:pPr>
            <a:r>
              <a:rPr sz="2000" b="1" spc="-40" dirty="0">
                <a:latin typeface="Roboto"/>
                <a:cs typeface="Roboto"/>
              </a:rPr>
              <a:t>«ҒАРЫШ</a:t>
            </a:r>
            <a:r>
              <a:rPr lang="kk-KZ" sz="2000" b="1" spc="-40" dirty="0">
                <a:latin typeface="Roboto"/>
                <a:cs typeface="Roboto"/>
              </a:rPr>
              <a:t>ТЫҚ</a:t>
            </a:r>
            <a:r>
              <a:rPr sz="2000" b="1" spc="-85" dirty="0">
                <a:latin typeface="Roboto"/>
                <a:cs typeface="Roboto"/>
              </a:rPr>
              <a:t> </a:t>
            </a:r>
            <a:r>
              <a:rPr sz="2000" b="1" dirty="0">
                <a:latin typeface="Roboto"/>
                <a:cs typeface="Roboto"/>
              </a:rPr>
              <a:t>ТЕХНИКА</a:t>
            </a:r>
            <a:r>
              <a:rPr sz="2000" b="1" spc="-105" dirty="0">
                <a:latin typeface="Roboto"/>
                <a:cs typeface="Roboto"/>
              </a:rPr>
              <a:t> </a:t>
            </a:r>
            <a:r>
              <a:rPr sz="2000" b="1" spc="-20" dirty="0">
                <a:latin typeface="Roboto"/>
                <a:cs typeface="Roboto"/>
              </a:rPr>
              <a:t>ЖӘНЕ</a:t>
            </a:r>
            <a:endParaRPr sz="2000" dirty="0">
              <a:latin typeface="Roboto"/>
              <a:cs typeface="Roboto"/>
            </a:endParaRPr>
          </a:p>
          <a:p>
            <a:pPr marR="17780" algn="ctr">
              <a:lnSpc>
                <a:spcPct val="100000"/>
              </a:lnSpc>
              <a:spcBef>
                <a:spcPts val="5"/>
              </a:spcBef>
            </a:pPr>
            <a:r>
              <a:rPr sz="2000" b="1" spc="-20" dirty="0">
                <a:latin typeface="Roboto"/>
                <a:cs typeface="Roboto"/>
              </a:rPr>
              <a:t>ТЕХНОЛОГИЯ</a:t>
            </a:r>
            <a:r>
              <a:rPr lang="kk-KZ" sz="2000" b="1" spc="-20" dirty="0">
                <a:latin typeface="Roboto"/>
                <a:cs typeface="Roboto"/>
              </a:rPr>
              <a:t>ЛАР</a:t>
            </a:r>
            <a:r>
              <a:rPr sz="2000" b="1" spc="-55" dirty="0">
                <a:latin typeface="Roboto"/>
                <a:cs typeface="Roboto"/>
              </a:rPr>
              <a:t> </a:t>
            </a:r>
            <a:r>
              <a:rPr sz="2000" b="1" dirty="0">
                <a:latin typeface="Roboto"/>
                <a:cs typeface="Roboto"/>
              </a:rPr>
              <a:t>ИНСТИТУТЫ»</a:t>
            </a:r>
            <a:r>
              <a:rPr sz="2000" b="1" spc="-30" dirty="0">
                <a:latin typeface="Roboto"/>
                <a:cs typeface="Roboto"/>
              </a:rPr>
              <a:t> </a:t>
            </a:r>
            <a:r>
              <a:rPr sz="2000" b="1" spc="-25" dirty="0">
                <a:latin typeface="Roboto"/>
                <a:cs typeface="Roboto"/>
              </a:rPr>
              <a:t>ЖШС</a:t>
            </a:r>
            <a:endParaRPr sz="2000" dirty="0">
              <a:latin typeface="Roboto"/>
              <a:cs typeface="Roboto"/>
            </a:endParaRPr>
          </a:p>
          <a:p>
            <a:pPr marL="104139" algn="ctr">
              <a:lnSpc>
                <a:spcPct val="100000"/>
              </a:lnSpc>
              <a:spcBef>
                <a:spcPts val="1800"/>
              </a:spcBef>
            </a:pPr>
            <a:r>
              <a:rPr sz="2000" b="1" dirty="0">
                <a:latin typeface="Roboto"/>
                <a:cs typeface="Roboto"/>
              </a:rPr>
              <a:t>ТОО</a:t>
            </a:r>
            <a:r>
              <a:rPr sz="2000" b="1" spc="70" dirty="0">
                <a:latin typeface="Roboto"/>
                <a:cs typeface="Roboto"/>
              </a:rPr>
              <a:t> </a:t>
            </a:r>
            <a:r>
              <a:rPr sz="2000" b="1" dirty="0">
                <a:latin typeface="Roboto"/>
                <a:cs typeface="Roboto"/>
              </a:rPr>
              <a:t>«ИНСТИТУТ</a:t>
            </a:r>
            <a:r>
              <a:rPr lang="ru-RU" sz="2000" b="1" spc="60" dirty="0">
                <a:latin typeface="Roboto"/>
                <a:cs typeface="Roboto"/>
              </a:rPr>
              <a:t> </a:t>
            </a:r>
            <a:r>
              <a:rPr sz="2000" b="1" spc="-10" dirty="0">
                <a:latin typeface="Roboto"/>
                <a:cs typeface="Roboto"/>
              </a:rPr>
              <a:t>КОСМИЧЕСКОЙ</a:t>
            </a:r>
            <a:endParaRPr sz="2000" dirty="0">
              <a:latin typeface="Roboto"/>
              <a:cs typeface="Roboto"/>
            </a:endParaRPr>
          </a:p>
          <a:p>
            <a:pPr marR="19685" algn="ctr">
              <a:lnSpc>
                <a:spcPct val="100000"/>
              </a:lnSpc>
            </a:pPr>
            <a:r>
              <a:rPr sz="2000" b="1" dirty="0">
                <a:latin typeface="Roboto"/>
                <a:cs typeface="Roboto"/>
              </a:rPr>
              <a:t>ТЕХНИКИ</a:t>
            </a:r>
            <a:r>
              <a:rPr sz="2000" b="1" spc="-30" dirty="0">
                <a:latin typeface="Roboto"/>
                <a:cs typeface="Roboto"/>
              </a:rPr>
              <a:t> </a:t>
            </a:r>
            <a:r>
              <a:rPr sz="2000" b="1" dirty="0">
                <a:latin typeface="Roboto"/>
                <a:cs typeface="Roboto"/>
              </a:rPr>
              <a:t>И</a:t>
            </a:r>
            <a:r>
              <a:rPr sz="2000" b="1" spc="-15" dirty="0">
                <a:latin typeface="Roboto"/>
                <a:cs typeface="Roboto"/>
              </a:rPr>
              <a:t> </a:t>
            </a:r>
            <a:r>
              <a:rPr sz="2000" b="1" spc="-10" dirty="0">
                <a:latin typeface="Roboto"/>
                <a:cs typeface="Roboto"/>
              </a:rPr>
              <a:t>ТЕХНОЛОГИЙ»</a:t>
            </a:r>
            <a:endParaRPr sz="2000" dirty="0">
              <a:latin typeface="Roboto"/>
              <a:cs typeface="Roboto"/>
            </a:endParaRPr>
          </a:p>
        </p:txBody>
      </p:sp>
      <p:sp>
        <p:nvSpPr>
          <p:cNvPr id="2" name="object 12">
            <a:extLst>
              <a:ext uri="{FF2B5EF4-FFF2-40B4-BE49-F238E27FC236}">
                <a16:creationId xmlns:a16="http://schemas.microsoft.com/office/drawing/2014/main" id="{01C6891A-99EB-F6D0-E50D-9D9C662E1F56}"/>
              </a:ext>
            </a:extLst>
          </p:cNvPr>
          <p:cNvSpPr txBox="1"/>
          <p:nvPr/>
        </p:nvSpPr>
        <p:spPr>
          <a:xfrm>
            <a:off x="6324600" y="5536344"/>
            <a:ext cx="5311775" cy="62901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Roboto"/>
                <a:cs typeface="Roboto"/>
              </a:rPr>
              <a:t>ТЕКУЩИЙ СТАТУС ПРОЕКТА</a:t>
            </a:r>
          </a:p>
          <a:p>
            <a:pPr marL="2540" algn="ctr">
              <a:lnSpc>
                <a:spcPct val="100000"/>
              </a:lnSpc>
            </a:pPr>
            <a:r>
              <a:rPr sz="2000" b="1" dirty="0">
                <a:latin typeface="Roboto"/>
                <a:cs typeface="Roboto"/>
              </a:rPr>
              <a:t>«ТРАНЗИТ»</a:t>
            </a:r>
          </a:p>
        </p:txBody>
      </p:sp>
      <p:pic>
        <p:nvPicPr>
          <p:cNvPr id="3" name="object 13">
            <a:extLst>
              <a:ext uri="{FF2B5EF4-FFF2-40B4-BE49-F238E27FC236}">
                <a16:creationId xmlns:a16="http://schemas.microsoft.com/office/drawing/2014/main" id="{CA3F2723-20FA-9D96-9181-A5B55647AA8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174223" y="6340907"/>
            <a:ext cx="2017777" cy="430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51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Номер слайда 1"/>
          <p:cNvSpPr txBox="1">
            <a:spLocks/>
          </p:cNvSpPr>
          <p:nvPr/>
        </p:nvSpPr>
        <p:spPr>
          <a:xfrm>
            <a:off x="9419306" y="6466309"/>
            <a:ext cx="2743200" cy="365125"/>
          </a:xfrm>
          <a:prstGeom prst="rect">
            <a:avLst/>
          </a:prstGeom>
        </p:spPr>
        <p:txBody>
          <a:bodyPr vert="horz" lIns="91394" tIns="45710" rIns="91394" bIns="45710" rtlCol="0" anchor="ctr"/>
          <a:lstStyle>
            <a:defPPr>
              <a:defRPr lang="ru-RU"/>
            </a:defPPr>
            <a:lvl1pPr marL="0" algn="r" defTabSz="914185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092" algn="l" defTabSz="91418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85" algn="l" defTabSz="91418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76" algn="l" defTabSz="91418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69" algn="l" defTabSz="91418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60" algn="l" defTabSz="91418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52" algn="l" defTabSz="91418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45" algn="l" defTabSz="91418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36" algn="l" defTabSz="91418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12731E-802E-497C-A0C1-72DC90F92F3A}" type="slidenum">
              <a:rPr lang="ru-RU">
                <a:solidFill>
                  <a:schemeClr val="bg1"/>
                </a:solidFill>
              </a:rPr>
              <a:pPr/>
              <a:t>2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39" name="Номер слайда 1"/>
          <p:cNvSpPr txBox="1">
            <a:spLocks/>
          </p:cNvSpPr>
          <p:nvPr/>
        </p:nvSpPr>
        <p:spPr>
          <a:xfrm>
            <a:off x="9430881" y="6501034"/>
            <a:ext cx="2743200" cy="365125"/>
          </a:xfrm>
          <a:prstGeom prst="rect">
            <a:avLst/>
          </a:prstGeom>
        </p:spPr>
        <p:txBody>
          <a:bodyPr vert="horz" lIns="91394" tIns="45710" rIns="91394" bIns="45710" rtlCol="0" anchor="ctr"/>
          <a:lstStyle>
            <a:defPPr>
              <a:defRPr lang="ru-RU"/>
            </a:defPPr>
            <a:lvl1pPr marL="0" algn="r" defTabSz="914185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092" algn="l" defTabSz="91418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85" algn="l" defTabSz="91418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76" algn="l" defTabSz="91418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69" algn="l" defTabSz="91418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60" algn="l" defTabSz="91418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52" algn="l" defTabSz="91418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45" algn="l" defTabSz="91418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36" algn="l" defTabSz="91418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12731E-802E-497C-A0C1-72DC90F92F3A}" type="slidenum">
              <a:rPr lang="ru-RU">
                <a:solidFill>
                  <a:srgbClr val="002060"/>
                </a:solidFill>
              </a:rPr>
              <a:pPr/>
              <a:t>2</a:t>
            </a:fld>
            <a:endParaRPr lang="ru-RU" dirty="0">
              <a:solidFill>
                <a:srgbClr val="002060"/>
              </a:solidFill>
            </a:endParaRP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2A0A0B3B-55CC-4586-A35F-F56F840A4F38}"/>
              </a:ext>
            </a:extLst>
          </p:cNvPr>
          <p:cNvGrpSpPr/>
          <p:nvPr/>
        </p:nvGrpSpPr>
        <p:grpSpPr>
          <a:xfrm>
            <a:off x="105781" y="1327367"/>
            <a:ext cx="5726150" cy="5388842"/>
            <a:chOff x="197731" y="1666417"/>
            <a:chExt cx="4879758" cy="4956144"/>
          </a:xfrm>
          <a:noFill/>
        </p:grpSpPr>
        <p:sp>
          <p:nvSpPr>
            <p:cNvPr id="16" name="Блок-схема: альтернативный процесс 15">
              <a:extLst>
                <a:ext uri="{FF2B5EF4-FFF2-40B4-BE49-F238E27FC236}">
                  <a16:creationId xmlns:a16="http://schemas.microsoft.com/office/drawing/2014/main" id="{71A83E51-2B25-4ABE-A1E0-67CB5491E834}"/>
                </a:ext>
              </a:extLst>
            </p:cNvPr>
            <p:cNvSpPr/>
            <p:nvPr/>
          </p:nvSpPr>
          <p:spPr>
            <a:xfrm>
              <a:off x="197731" y="1666417"/>
              <a:ext cx="4879758" cy="4956144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Скругленный прямоугольник 47">
              <a:extLst>
                <a:ext uri="{FF2B5EF4-FFF2-40B4-BE49-F238E27FC236}">
                  <a16:creationId xmlns:a16="http://schemas.microsoft.com/office/drawing/2014/main" id="{10026E32-AA19-49D3-BF5E-03DD45EB97D8}"/>
                </a:ext>
              </a:extLst>
            </p:cNvPr>
            <p:cNvSpPr/>
            <p:nvPr/>
          </p:nvSpPr>
          <p:spPr>
            <a:xfrm>
              <a:off x="302104" y="2293209"/>
              <a:ext cx="4749075" cy="1260794"/>
            </a:xfrm>
            <a:prstGeom prst="roundRect">
              <a:avLst>
                <a:gd name="adj" fmla="val 50000"/>
              </a:avLst>
            </a:prstGeom>
            <a:grpFill/>
            <a:ln w="5715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Прямоугольник: скругленные углы 18">
              <a:extLst>
                <a:ext uri="{FF2B5EF4-FFF2-40B4-BE49-F238E27FC236}">
                  <a16:creationId xmlns:a16="http://schemas.microsoft.com/office/drawing/2014/main" id="{27C6BCC4-09A4-41D7-8DE1-3B1633D0A959}"/>
                </a:ext>
              </a:extLst>
            </p:cNvPr>
            <p:cNvSpPr/>
            <p:nvPr/>
          </p:nvSpPr>
          <p:spPr>
            <a:xfrm>
              <a:off x="636875" y="2472791"/>
              <a:ext cx="4006320" cy="970848"/>
            </a:xfrm>
            <a:prstGeom prst="round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Соглашение о применении в Евразийском экономическом союзе навигационных пломб для отслеживания перевозок от 19 апреля 2022 года </a:t>
              </a:r>
              <a:endParaRPr lang="en-US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  <a:p>
              <a:pPr algn="ctr">
                <a:defRPr/>
              </a:pPr>
              <a:r>
                <a:rPr lang="ru-RU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(и соответствующие Решения к Соглашению)</a:t>
              </a:r>
            </a:p>
          </p:txBody>
        </p:sp>
        <p:sp>
          <p:nvSpPr>
            <p:cNvPr id="20" name="Скругленный прямоугольник 53">
              <a:extLst>
                <a:ext uri="{FF2B5EF4-FFF2-40B4-BE49-F238E27FC236}">
                  <a16:creationId xmlns:a16="http://schemas.microsoft.com/office/drawing/2014/main" id="{B4D3CFEE-FA09-4BF1-886D-B79437DC2152}"/>
                </a:ext>
              </a:extLst>
            </p:cNvPr>
            <p:cNvSpPr/>
            <p:nvPr/>
          </p:nvSpPr>
          <p:spPr>
            <a:xfrm>
              <a:off x="290938" y="3674643"/>
              <a:ext cx="4749075" cy="2680728"/>
            </a:xfrm>
            <a:prstGeom prst="roundRect">
              <a:avLst>
                <a:gd name="adj" fmla="val 50000"/>
              </a:avLst>
            </a:prstGeom>
            <a:grpFill/>
            <a:ln w="5715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Прямоугольник: скругленные углы 21">
              <a:extLst>
                <a:ext uri="{FF2B5EF4-FFF2-40B4-BE49-F238E27FC236}">
                  <a16:creationId xmlns:a16="http://schemas.microsoft.com/office/drawing/2014/main" id="{2144E26E-3B51-473A-80A0-ED8381D73B74}"/>
                </a:ext>
              </a:extLst>
            </p:cNvPr>
            <p:cNvSpPr/>
            <p:nvPr/>
          </p:nvSpPr>
          <p:spPr>
            <a:xfrm>
              <a:off x="636874" y="3578051"/>
              <a:ext cx="4006320" cy="2542995"/>
            </a:xfrm>
            <a:prstGeom prst="round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 fontAlgn="base"/>
              <a:r>
                <a:rPr lang="ru-RU" altLang="en-US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Закон Республики Казахстан </a:t>
              </a:r>
              <a:br>
                <a:rPr lang="ru-RU" altLang="en-US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</a:br>
              <a:r>
                <a:rPr lang="ru-RU" altLang="en-US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«О транспорте в Республики Казахстан» </a:t>
              </a:r>
              <a:br>
                <a:rPr lang="ru-RU" altLang="en-US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</a:br>
              <a:r>
                <a:rPr lang="ru-RU" altLang="en-US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(статья 6-1, статья 6-2)</a:t>
              </a:r>
              <a:br>
                <a:rPr lang="ru-RU" altLang="en-US" sz="16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</a:br>
              <a:endParaRPr lang="ru-RU" alt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  <a:p>
              <a:pPr algn="ctr" fontAlgn="base"/>
              <a:r>
                <a:rPr lang="ru-RU" altLang="en-US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Постановлением Правительства Республики Казахстан от 10.09.2024г. № 731, ТОО «Институт космической техники и технологий» Аэрокосмического комитета </a:t>
              </a:r>
              <a:r>
                <a:rPr lang="ru-RU" altLang="en-US" sz="1400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МЦРиАП</a:t>
              </a:r>
              <a:r>
                <a:rPr lang="ru-RU" altLang="en-US" sz="14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 РК определен национальным оператором информационной системы отслеживания.</a:t>
              </a:r>
              <a:endParaRPr lang="ru-RU" sz="1000" dirty="0">
                <a:solidFill>
                  <a:srgbClr val="000000"/>
                </a:solidFill>
                <a:effectLst/>
                <a:latin typeface="Courier New" panose="02070309020205020404" pitchFamily="49" charset="0"/>
              </a:endParaRPr>
            </a:p>
            <a:p>
              <a:pPr lvl="0" algn="ctr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defRPr/>
              </a:pPr>
              <a:endParaRPr lang="ru-RU" altLang="en-U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30" name="Блок-схема: альтернативный процесс 29">
              <a:extLst>
                <a:ext uri="{FF2B5EF4-FFF2-40B4-BE49-F238E27FC236}">
                  <a16:creationId xmlns:a16="http://schemas.microsoft.com/office/drawing/2014/main" id="{409D246C-321A-424C-ACDF-1E3D6CA7F19F}"/>
                </a:ext>
              </a:extLst>
            </p:cNvPr>
            <p:cNvSpPr/>
            <p:nvPr/>
          </p:nvSpPr>
          <p:spPr>
            <a:xfrm>
              <a:off x="869054" y="1815860"/>
              <a:ext cx="3537112" cy="327086"/>
            </a:xfrm>
            <a:prstGeom prst="flowChartAlternateProcess">
              <a:avLst/>
            </a:prstGeom>
            <a:solidFill>
              <a:srgbClr val="E5F0F9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1600" b="1" dirty="0">
                  <a:solidFill>
                    <a:srgbClr val="0000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НОРМАТИВНО-ПРАВОВАЯ БАЗА</a:t>
              </a:r>
            </a:p>
          </p:txBody>
        </p:sp>
      </p:grp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56161EDF-642D-4E92-B020-0E4CB9A629AF}"/>
              </a:ext>
            </a:extLst>
          </p:cNvPr>
          <p:cNvGrpSpPr/>
          <p:nvPr/>
        </p:nvGrpSpPr>
        <p:grpSpPr>
          <a:xfrm>
            <a:off x="6360070" y="1813641"/>
            <a:ext cx="5304228" cy="1269126"/>
            <a:chOff x="191516" y="914142"/>
            <a:chExt cx="4534822" cy="1269126"/>
          </a:xfrm>
        </p:grpSpPr>
        <p:sp>
          <p:nvSpPr>
            <p:cNvPr id="33" name="Блок-схема: альтернативный процесс 32">
              <a:extLst>
                <a:ext uri="{FF2B5EF4-FFF2-40B4-BE49-F238E27FC236}">
                  <a16:creationId xmlns:a16="http://schemas.microsoft.com/office/drawing/2014/main" id="{86C7009F-2939-4CC5-A0FA-ED83985E0A01}"/>
                </a:ext>
              </a:extLst>
            </p:cNvPr>
            <p:cNvSpPr/>
            <p:nvPr/>
          </p:nvSpPr>
          <p:spPr>
            <a:xfrm>
              <a:off x="191516" y="914142"/>
              <a:ext cx="4534822" cy="1269126"/>
            </a:xfrm>
            <a:prstGeom prst="flowChartAlternateProcess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 sz="1400" b="1" dirty="0">
                <a:solidFill>
                  <a:srgbClr val="00006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altLang="en-US" sz="1400" b="1" dirty="0">
                <a:solidFill>
                  <a:srgbClr val="00006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2" algn="ctr"/>
              <a:r>
                <a:rPr lang="ru-RU" altLang="en-US" sz="1400" dirty="0">
                  <a:solidFill>
                    <a:srgbClr val="0000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Комитет государственных доходов </a:t>
              </a:r>
            </a:p>
            <a:p>
              <a:pPr lvl="2" algn="ctr"/>
              <a:r>
                <a:rPr lang="ru-RU" altLang="en-US" sz="1400" dirty="0">
                  <a:solidFill>
                    <a:srgbClr val="0000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Министерства финансов Республики Казахстан </a:t>
              </a:r>
            </a:p>
            <a:p>
              <a:pPr lvl="2" algn="ctr"/>
              <a:r>
                <a:rPr lang="ru-RU" altLang="en-US" sz="1400" dirty="0">
                  <a:solidFill>
                    <a:srgbClr val="0000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лице таможенных и налоговых органов</a:t>
              </a:r>
            </a:p>
          </p:txBody>
        </p:sp>
        <p:sp>
          <p:nvSpPr>
            <p:cNvPr id="34" name="Блок-схема: альтернативный процесс 33">
              <a:extLst>
                <a:ext uri="{FF2B5EF4-FFF2-40B4-BE49-F238E27FC236}">
                  <a16:creationId xmlns:a16="http://schemas.microsoft.com/office/drawing/2014/main" id="{45D3841A-7838-4B65-947C-C5B06BAFA7BF}"/>
                </a:ext>
              </a:extLst>
            </p:cNvPr>
            <p:cNvSpPr/>
            <p:nvPr/>
          </p:nvSpPr>
          <p:spPr>
            <a:xfrm>
              <a:off x="1057561" y="1007599"/>
              <a:ext cx="3087686" cy="416760"/>
            </a:xfrm>
            <a:prstGeom prst="flowChartAlternateProcess">
              <a:avLst/>
            </a:prstGeom>
            <a:solidFill>
              <a:srgbClr val="E5F0F9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1400" b="1" dirty="0">
                  <a:solidFill>
                    <a:srgbClr val="0000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ГОСУДАРСТВЕННЫЙ ОРГАН</a:t>
              </a:r>
            </a:p>
          </p:txBody>
        </p:sp>
      </p:grp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281C6CEA-9DCB-4A12-950B-2FE68D82DF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442" y="1929675"/>
            <a:ext cx="641147" cy="618472"/>
          </a:xfrm>
          <a:prstGeom prst="rect">
            <a:avLst/>
          </a:prstGeom>
        </p:spPr>
      </p:pic>
      <p:grpSp>
        <p:nvGrpSpPr>
          <p:cNvPr id="36" name="Группа 35">
            <a:extLst>
              <a:ext uri="{FF2B5EF4-FFF2-40B4-BE49-F238E27FC236}">
                <a16:creationId xmlns:a16="http://schemas.microsoft.com/office/drawing/2014/main" id="{42EA9F8E-8E2B-42F5-A41B-39BDB5449430}"/>
              </a:ext>
            </a:extLst>
          </p:cNvPr>
          <p:cNvGrpSpPr/>
          <p:nvPr/>
        </p:nvGrpSpPr>
        <p:grpSpPr>
          <a:xfrm>
            <a:off x="6360070" y="3418042"/>
            <a:ext cx="5304228" cy="1269126"/>
            <a:chOff x="191516" y="914142"/>
            <a:chExt cx="4534822" cy="1269126"/>
          </a:xfrm>
        </p:grpSpPr>
        <p:sp>
          <p:nvSpPr>
            <p:cNvPr id="37" name="Блок-схема: альтернативный процесс 36">
              <a:extLst>
                <a:ext uri="{FF2B5EF4-FFF2-40B4-BE49-F238E27FC236}">
                  <a16:creationId xmlns:a16="http://schemas.microsoft.com/office/drawing/2014/main" id="{63726609-5CDE-4DA4-A81C-DD7CD69C3428}"/>
                </a:ext>
              </a:extLst>
            </p:cNvPr>
            <p:cNvSpPr/>
            <p:nvPr/>
          </p:nvSpPr>
          <p:spPr>
            <a:xfrm>
              <a:off x="191516" y="914142"/>
              <a:ext cx="4534822" cy="1269126"/>
            </a:xfrm>
            <a:prstGeom prst="flowChartAlternateProcess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alt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2" algn="ctr"/>
              <a:r>
                <a:rPr lang="ru-RU" altLang="en-US" sz="1400" dirty="0">
                  <a:solidFill>
                    <a:srgbClr val="0000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ТОО «Институт космической техники и технологий»</a:t>
              </a:r>
            </a:p>
          </p:txBody>
        </p:sp>
        <p:sp>
          <p:nvSpPr>
            <p:cNvPr id="38" name="Блок-схема: альтернативный процесс 37">
              <a:extLst>
                <a:ext uri="{FF2B5EF4-FFF2-40B4-BE49-F238E27FC236}">
                  <a16:creationId xmlns:a16="http://schemas.microsoft.com/office/drawing/2014/main" id="{C3C2436C-B663-4C39-A3E0-40A7A9EAA59D}"/>
                </a:ext>
              </a:extLst>
            </p:cNvPr>
            <p:cNvSpPr/>
            <p:nvPr/>
          </p:nvSpPr>
          <p:spPr>
            <a:xfrm>
              <a:off x="1105269" y="1075051"/>
              <a:ext cx="3087686" cy="416760"/>
            </a:xfrm>
            <a:prstGeom prst="flowChartAlternateProcess">
              <a:avLst/>
            </a:prstGeom>
            <a:solidFill>
              <a:srgbClr val="E5F0F9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ru-RU" sz="1400" b="1" dirty="0">
                  <a:solidFill>
                    <a:srgbClr val="0000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НАЦИОНАЛЬНЫЙ ОПЕРАТОР </a:t>
              </a:r>
            </a:p>
          </p:txBody>
        </p:sp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FD96245B-7F47-4701-B246-162653D42D5E}"/>
              </a:ext>
            </a:extLst>
          </p:cNvPr>
          <p:cNvGrpSpPr/>
          <p:nvPr/>
        </p:nvGrpSpPr>
        <p:grpSpPr>
          <a:xfrm>
            <a:off x="6360070" y="4987049"/>
            <a:ext cx="5304228" cy="1717347"/>
            <a:chOff x="191516" y="914142"/>
            <a:chExt cx="4534822" cy="1269126"/>
          </a:xfrm>
        </p:grpSpPr>
        <p:sp>
          <p:nvSpPr>
            <p:cNvPr id="41" name="Блок-схема: альтернативный процесс 40">
              <a:extLst>
                <a:ext uri="{FF2B5EF4-FFF2-40B4-BE49-F238E27FC236}">
                  <a16:creationId xmlns:a16="http://schemas.microsoft.com/office/drawing/2014/main" id="{3E16E4C1-3F3D-479C-A881-851CF0CF05EC}"/>
                </a:ext>
              </a:extLst>
            </p:cNvPr>
            <p:cNvSpPr/>
            <p:nvPr/>
          </p:nvSpPr>
          <p:spPr>
            <a:xfrm>
              <a:off x="191516" y="914142"/>
              <a:ext cx="4534822" cy="1269126"/>
            </a:xfrm>
            <a:prstGeom prst="flowChartAlternateProcess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alt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2" algn="ctr"/>
              <a:r>
                <a:rPr lang="ru-RU" altLang="en-US" sz="1400" dirty="0">
                  <a:solidFill>
                    <a:srgbClr val="0000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Заказчики (потребители) услуг по отслеживанию перевозки с применением навигационных пломб (отправитель, экспедитор, перевозчик, получатель) </a:t>
              </a:r>
              <a:r>
                <a:rPr lang="ru-RU" altLang="en-US" sz="1000" dirty="0">
                  <a:solidFill>
                    <a:srgbClr val="0000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(128 Решение ЕЭК, пункт 2)</a:t>
              </a:r>
            </a:p>
          </p:txBody>
        </p:sp>
        <p:sp>
          <p:nvSpPr>
            <p:cNvPr id="42" name="Блок-схема: альтернативный процесс 41">
              <a:extLst>
                <a:ext uri="{FF2B5EF4-FFF2-40B4-BE49-F238E27FC236}">
                  <a16:creationId xmlns:a16="http://schemas.microsoft.com/office/drawing/2014/main" id="{F3FECE7D-71C4-485D-9D44-5C1E13F1AB88}"/>
                </a:ext>
              </a:extLst>
            </p:cNvPr>
            <p:cNvSpPr/>
            <p:nvPr/>
          </p:nvSpPr>
          <p:spPr>
            <a:xfrm>
              <a:off x="1081573" y="1028921"/>
              <a:ext cx="3087686" cy="310829"/>
            </a:xfrm>
            <a:prstGeom prst="flowChartAlternateProcess">
              <a:avLst/>
            </a:prstGeom>
            <a:solidFill>
              <a:srgbClr val="E5F0F9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1400" b="1" dirty="0">
                  <a:solidFill>
                    <a:srgbClr val="0000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ЗАКАЗЧИКИ УСЛУГ</a:t>
              </a:r>
            </a:p>
          </p:txBody>
        </p:sp>
      </p:grpSp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742016D1-A928-4AC8-BC5C-D3832FFF4D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9839" y="3549258"/>
            <a:ext cx="573803" cy="58928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CD3575C-F858-410C-8B98-B55C4EC388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030" y="5122035"/>
            <a:ext cx="573803" cy="573803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Блок-схема: альтернативный процесс 51">
            <a:extLst>
              <a:ext uri="{FF2B5EF4-FFF2-40B4-BE49-F238E27FC236}">
                <a16:creationId xmlns:a16="http://schemas.microsoft.com/office/drawing/2014/main" id="{A242AF85-1ACC-4437-A650-4698D1D1F950}"/>
              </a:ext>
            </a:extLst>
          </p:cNvPr>
          <p:cNvSpPr/>
          <p:nvPr/>
        </p:nvSpPr>
        <p:spPr>
          <a:xfrm>
            <a:off x="7115339" y="1238218"/>
            <a:ext cx="3734322" cy="366528"/>
          </a:xfrm>
          <a:prstGeom prst="flowChartAlternateProcess">
            <a:avLst/>
          </a:prstGeom>
          <a:solidFill>
            <a:srgbClr val="E5F0F9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1600" b="1" dirty="0">
                <a:solidFill>
                  <a:srgbClr val="0000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УЧАСТНИКИ ПРОЦЕССА</a:t>
            </a:r>
          </a:p>
        </p:txBody>
      </p:sp>
      <p:sp>
        <p:nvSpPr>
          <p:cNvPr id="43" name="Google Shape;85;p2">
            <a:extLst>
              <a:ext uri="{FF2B5EF4-FFF2-40B4-BE49-F238E27FC236}">
                <a16:creationId xmlns:a16="http://schemas.microsoft.com/office/drawing/2014/main" id="{45A6191C-6C80-45AA-ADCB-8999089187C4}"/>
              </a:ext>
            </a:extLst>
          </p:cNvPr>
          <p:cNvSpPr/>
          <p:nvPr/>
        </p:nvSpPr>
        <p:spPr>
          <a:xfrm flipH="1">
            <a:off x="-79874" y="35909"/>
            <a:ext cx="12192118" cy="606296"/>
          </a:xfrm>
          <a:prstGeom prst="rect">
            <a:avLst/>
          </a:prstGeom>
          <a:gradFill flip="none" rotWithShape="1">
            <a:gsLst>
              <a:gs pos="73000">
                <a:srgbClr val="F5F7FC">
                  <a:alpha val="15686"/>
                </a:srgbClr>
              </a:gs>
              <a:gs pos="18000">
                <a:srgbClr val="F5F7FC">
                  <a:alpha val="15686"/>
                </a:srgbClr>
              </a:gs>
              <a:gs pos="100000">
                <a:srgbClr val="D8D8D8"/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lIns="91425" tIns="45700" rIns="91425" bIns="457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400" dirty="0">
              <a:solidFill>
                <a:schemeClr val="lt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090AD8BB-FE8E-4C5E-827F-CFC52D7D30E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9714" y="77523"/>
            <a:ext cx="2300041" cy="539266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81C62835-F4B4-4B37-9052-DA5BD55FC95F}"/>
              </a:ext>
            </a:extLst>
          </p:cNvPr>
          <p:cNvSpPr txBox="1"/>
          <p:nvPr/>
        </p:nvSpPr>
        <p:spPr>
          <a:xfrm>
            <a:off x="105781" y="110715"/>
            <a:ext cx="110516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НПА И УЧАСТНИКИ ПРОЦЕССА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7D1F98D3-1C62-4A2E-82FD-91AEE0B80BF9}"/>
              </a:ext>
            </a:extLst>
          </p:cNvPr>
          <p:cNvSpPr/>
          <p:nvPr/>
        </p:nvSpPr>
        <p:spPr>
          <a:xfrm>
            <a:off x="792480" y="2008881"/>
            <a:ext cx="4296652" cy="3904239"/>
          </a:xfrm>
          <a:prstGeom prst="roundRect">
            <a:avLst>
              <a:gd name="adj" fmla="val 1834"/>
            </a:avLst>
          </a:prstGeom>
          <a:noFill/>
          <a:ln>
            <a:solidFill>
              <a:srgbClr val="6BB9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: скругленные углы 43">
            <a:extLst>
              <a:ext uri="{FF2B5EF4-FFF2-40B4-BE49-F238E27FC236}">
                <a16:creationId xmlns:a16="http://schemas.microsoft.com/office/drawing/2014/main" id="{67F7FE47-216A-40FB-8659-F5D46739B6DA}"/>
              </a:ext>
            </a:extLst>
          </p:cNvPr>
          <p:cNvSpPr/>
          <p:nvPr/>
        </p:nvSpPr>
        <p:spPr>
          <a:xfrm>
            <a:off x="6396044" y="1715635"/>
            <a:ext cx="5176814" cy="1393419"/>
          </a:xfrm>
          <a:prstGeom prst="roundRect">
            <a:avLst>
              <a:gd name="adj" fmla="val 1834"/>
            </a:avLst>
          </a:prstGeom>
          <a:noFill/>
          <a:ln>
            <a:solidFill>
              <a:srgbClr val="6BB9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: скругленные углы 47">
            <a:extLst>
              <a:ext uri="{FF2B5EF4-FFF2-40B4-BE49-F238E27FC236}">
                <a16:creationId xmlns:a16="http://schemas.microsoft.com/office/drawing/2014/main" id="{3D9CE9A7-24DD-4D8C-8EF4-3F537485E643}"/>
              </a:ext>
            </a:extLst>
          </p:cNvPr>
          <p:cNvSpPr/>
          <p:nvPr/>
        </p:nvSpPr>
        <p:spPr>
          <a:xfrm>
            <a:off x="6396044" y="3385759"/>
            <a:ext cx="5176814" cy="1393419"/>
          </a:xfrm>
          <a:prstGeom prst="roundRect">
            <a:avLst>
              <a:gd name="adj" fmla="val 1834"/>
            </a:avLst>
          </a:prstGeom>
          <a:noFill/>
          <a:ln>
            <a:solidFill>
              <a:srgbClr val="6BB9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: скругленные углы 48">
            <a:extLst>
              <a:ext uri="{FF2B5EF4-FFF2-40B4-BE49-F238E27FC236}">
                <a16:creationId xmlns:a16="http://schemas.microsoft.com/office/drawing/2014/main" id="{FB6F608E-8E0B-49FD-B12C-844139CD53C3}"/>
              </a:ext>
            </a:extLst>
          </p:cNvPr>
          <p:cNvSpPr/>
          <p:nvPr/>
        </p:nvSpPr>
        <p:spPr>
          <a:xfrm>
            <a:off x="6394093" y="5032273"/>
            <a:ext cx="5176814" cy="1526046"/>
          </a:xfrm>
          <a:prstGeom prst="roundRect">
            <a:avLst>
              <a:gd name="adj" fmla="val 1834"/>
            </a:avLst>
          </a:prstGeom>
          <a:noFill/>
          <a:ln>
            <a:solidFill>
              <a:srgbClr val="6BB9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24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7602B428-2CC9-4A15-BC6E-D4D06BEAC5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537" y="-158177"/>
            <a:ext cx="9092101" cy="608407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19341" y="4535774"/>
            <a:ext cx="3572659" cy="2311295"/>
          </a:xfrm>
          <a:prstGeom prst="rect">
            <a:avLst/>
          </a:prstGeom>
        </p:spPr>
      </p:pic>
      <p:sp>
        <p:nvSpPr>
          <p:cNvPr id="11" name="object 4">
            <a:extLst>
              <a:ext uri="{FF2B5EF4-FFF2-40B4-BE49-F238E27FC236}">
                <a16:creationId xmlns:a16="http://schemas.microsoft.com/office/drawing/2014/main" id="{4C50DB1B-426F-4179-808B-0C7D9D4443F5}"/>
              </a:ext>
            </a:extLst>
          </p:cNvPr>
          <p:cNvSpPr txBox="1">
            <a:spLocks/>
          </p:cNvSpPr>
          <p:nvPr/>
        </p:nvSpPr>
        <p:spPr>
          <a:xfrm>
            <a:off x="92763" y="248197"/>
            <a:ext cx="9849853" cy="324875"/>
          </a:xfrm>
          <a:prstGeom prst="rect">
            <a:avLst/>
          </a:prstGeom>
        </p:spPr>
        <p:txBody>
          <a:bodyPr vert="horz" wrap="square" lIns="0" tIns="16933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572">
              <a:lnSpc>
                <a:spcPct val="100000"/>
              </a:lnSpc>
              <a:spcBef>
                <a:spcPts val="133"/>
              </a:spcBef>
            </a:pPr>
            <a:r>
              <a:rPr lang="ru-RU" sz="2000" b="1" dirty="0">
                <a:solidFill>
                  <a:srgbClr val="0C4EC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ИНФОРМАЦИОННАЯ СИСТЕМА ПО ОТСЛЕЖИВАНИЮ ПЕРЕВОЗОК</a:t>
            </a:r>
          </a:p>
        </p:txBody>
      </p:sp>
      <p:sp>
        <p:nvSpPr>
          <p:cNvPr id="12" name="object 9">
            <a:extLst>
              <a:ext uri="{FF2B5EF4-FFF2-40B4-BE49-F238E27FC236}">
                <a16:creationId xmlns:a16="http://schemas.microsoft.com/office/drawing/2014/main" id="{E19E2268-A1CF-4889-BFD8-210CDE24E9DD}"/>
              </a:ext>
            </a:extLst>
          </p:cNvPr>
          <p:cNvSpPr txBox="1"/>
          <p:nvPr/>
        </p:nvSpPr>
        <p:spPr>
          <a:xfrm>
            <a:off x="261049" y="5198419"/>
            <a:ext cx="3882801" cy="576226"/>
          </a:xfrm>
          <a:prstGeom prst="rect">
            <a:avLst/>
          </a:prstGeom>
        </p:spPr>
        <p:txBody>
          <a:bodyPr vert="horz" wrap="square" lIns="0" tIns="22013" rIns="0" bIns="0" rtlCol="0">
            <a:spAutoFit/>
          </a:bodyPr>
          <a:lstStyle/>
          <a:p>
            <a:pPr defTabSz="1219170">
              <a:spcBef>
                <a:spcPts val="173"/>
              </a:spcBef>
              <a:defRPr/>
            </a:pPr>
            <a:r>
              <a:rPr lang="ru-RU" sz="3600" b="1" dirty="0">
                <a:solidFill>
                  <a:srgbClr val="085CB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27</a:t>
            </a:r>
            <a:r>
              <a:rPr lang="ru-RU" sz="2000" b="1" dirty="0">
                <a:solidFill>
                  <a:srgbClr val="085CB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ЖД стыковых станций </a:t>
            </a:r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8C358E65-B717-4B0B-88F2-96950871D68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77" t="-10560" r="26246" b="-18092"/>
          <a:stretch/>
        </p:blipFill>
        <p:spPr>
          <a:xfrm rot="10800000" flipV="1">
            <a:off x="158801" y="4192590"/>
            <a:ext cx="299880" cy="416499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F08EB298-A0B4-49DF-8F55-7C970513528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367"/>
          <a:stretch/>
        </p:blipFill>
        <p:spPr>
          <a:xfrm>
            <a:off x="143751" y="3870180"/>
            <a:ext cx="299881" cy="295243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850708D1-D312-49B8-A5E6-1A4359EA5DB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64" r="50000"/>
          <a:stretch/>
        </p:blipFill>
        <p:spPr>
          <a:xfrm>
            <a:off x="158800" y="4667713"/>
            <a:ext cx="284832" cy="294170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7E8C2EC-FE69-475A-A3C4-D05243036904}"/>
              </a:ext>
            </a:extLst>
          </p:cNvPr>
          <p:cNvSpPr txBox="1"/>
          <p:nvPr/>
        </p:nvSpPr>
        <p:spPr>
          <a:xfrm>
            <a:off x="473730" y="3878592"/>
            <a:ext cx="111841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chemeClr val="bg2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ЖД станции</a:t>
            </a:r>
            <a:endParaRPr lang="ru-RU" sz="11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EB50D96-B435-4649-B6AC-77FFD58771F2}"/>
              </a:ext>
            </a:extLst>
          </p:cNvPr>
          <p:cNvSpPr txBox="1"/>
          <p:nvPr/>
        </p:nvSpPr>
        <p:spPr>
          <a:xfrm>
            <a:off x="473730" y="4172926"/>
            <a:ext cx="205561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chemeClr val="bg2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Пункты пропуска на внешней границе ЕАЭС</a:t>
            </a:r>
            <a:endParaRPr lang="ru-RU" sz="11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DAEE9FA-72D0-470C-962A-EE9B1668ECE6}"/>
              </a:ext>
            </a:extLst>
          </p:cNvPr>
          <p:cNvSpPr txBox="1"/>
          <p:nvPr/>
        </p:nvSpPr>
        <p:spPr>
          <a:xfrm>
            <a:off x="473730" y="4593354"/>
            <a:ext cx="233868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chemeClr val="bg2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Пункты пропуска на внутренней границе ЕАЭС</a:t>
            </a:r>
            <a:endParaRPr lang="ru-RU" sz="11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FC4AD9B-695D-4DB0-8F81-52A2D5023B36}"/>
              </a:ext>
            </a:extLst>
          </p:cNvPr>
          <p:cNvSpPr txBox="1"/>
          <p:nvPr/>
        </p:nvSpPr>
        <p:spPr>
          <a:xfrm>
            <a:off x="162865" y="6030413"/>
            <a:ext cx="41694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spcBef>
                <a:spcPts val="173"/>
              </a:spcBef>
              <a:defRPr/>
            </a:pPr>
            <a:r>
              <a:rPr lang="ru-RU" sz="3600" b="1" dirty="0">
                <a:solidFill>
                  <a:srgbClr val="085CB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</a:t>
            </a:r>
            <a:r>
              <a:rPr lang="ru-RU" sz="2000" b="1" dirty="0">
                <a:solidFill>
                  <a:srgbClr val="085CB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из них на внешней границе ЕАЭС</a:t>
            </a:r>
            <a:endParaRPr lang="ru-RU" sz="12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Прямоугольник: скругленные углы 69">
            <a:extLst>
              <a:ext uri="{FF2B5EF4-FFF2-40B4-BE49-F238E27FC236}">
                <a16:creationId xmlns:a16="http://schemas.microsoft.com/office/drawing/2014/main" id="{3E0FA158-DBE0-4408-B318-786D387CA244}"/>
              </a:ext>
            </a:extLst>
          </p:cNvPr>
          <p:cNvSpPr/>
          <p:nvPr/>
        </p:nvSpPr>
        <p:spPr>
          <a:xfrm>
            <a:off x="143751" y="5142349"/>
            <a:ext cx="4188577" cy="680164"/>
          </a:xfrm>
          <a:prstGeom prst="roundRect">
            <a:avLst/>
          </a:prstGeom>
          <a:ln w="19049">
            <a:solidFill>
              <a:srgbClr val="B0C5D6"/>
            </a:solidFill>
          </a:ln>
        </p:spPr>
        <p:txBody>
          <a:bodyPr wrap="square" lIns="0" tIns="0" rIns="0" bIns="0" rtlCol="0"/>
          <a:lstStyle/>
          <a:p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71" name="Прямоугольник: скругленные углы 70">
            <a:extLst>
              <a:ext uri="{FF2B5EF4-FFF2-40B4-BE49-F238E27FC236}">
                <a16:creationId xmlns:a16="http://schemas.microsoft.com/office/drawing/2014/main" id="{6ED54445-B9B8-478F-BE59-115645819698}"/>
              </a:ext>
            </a:extLst>
          </p:cNvPr>
          <p:cNvSpPr/>
          <p:nvPr/>
        </p:nvSpPr>
        <p:spPr>
          <a:xfrm>
            <a:off x="143752" y="6029852"/>
            <a:ext cx="4188576" cy="680164"/>
          </a:xfrm>
          <a:prstGeom prst="roundRect">
            <a:avLst/>
          </a:prstGeom>
          <a:ln w="19049">
            <a:solidFill>
              <a:srgbClr val="B0C5D6"/>
            </a:solidFill>
          </a:ln>
        </p:spPr>
        <p:txBody>
          <a:bodyPr wrap="square" lIns="0" tIns="0" rIns="0" bIns="0" rtlCol="0"/>
          <a:lstStyle/>
          <a:p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77" name="object 9">
            <a:extLst>
              <a:ext uri="{FF2B5EF4-FFF2-40B4-BE49-F238E27FC236}">
                <a16:creationId xmlns:a16="http://schemas.microsoft.com/office/drawing/2014/main" id="{3FD77E58-33CD-48B1-BFA1-C30BA86351C2}"/>
              </a:ext>
            </a:extLst>
          </p:cNvPr>
          <p:cNvSpPr txBox="1"/>
          <p:nvPr/>
        </p:nvSpPr>
        <p:spPr>
          <a:xfrm>
            <a:off x="4566924" y="5198419"/>
            <a:ext cx="3882801" cy="576226"/>
          </a:xfrm>
          <a:prstGeom prst="rect">
            <a:avLst/>
          </a:prstGeom>
        </p:spPr>
        <p:txBody>
          <a:bodyPr vert="horz" wrap="square" lIns="0" tIns="22013" rIns="0" bIns="0" rtlCol="0">
            <a:spAutoFit/>
          </a:bodyPr>
          <a:lstStyle/>
          <a:p>
            <a:pPr defTabSz="1219170">
              <a:spcBef>
                <a:spcPts val="173"/>
              </a:spcBef>
              <a:defRPr/>
            </a:pPr>
            <a:r>
              <a:rPr lang="ru-RU" sz="3600" b="1" dirty="0">
                <a:solidFill>
                  <a:srgbClr val="085CB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26</a:t>
            </a:r>
            <a:r>
              <a:rPr lang="ru-RU" sz="2000" b="1" dirty="0">
                <a:solidFill>
                  <a:srgbClr val="085CB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авто пунктов пропуска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1D23043-41AE-40E7-9951-9427C3765B51}"/>
              </a:ext>
            </a:extLst>
          </p:cNvPr>
          <p:cNvSpPr txBox="1"/>
          <p:nvPr/>
        </p:nvSpPr>
        <p:spPr>
          <a:xfrm>
            <a:off x="4387459" y="6030413"/>
            <a:ext cx="45025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spcBef>
                <a:spcPts val="173"/>
              </a:spcBef>
              <a:defRPr/>
            </a:pPr>
            <a:r>
              <a:rPr lang="ru-RU" sz="3600" b="1" dirty="0">
                <a:solidFill>
                  <a:srgbClr val="085CB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11</a:t>
            </a:r>
            <a:r>
              <a:rPr lang="ru-RU" b="1" dirty="0">
                <a:solidFill>
                  <a:srgbClr val="085CB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из них на внешней границе ЕАЭС</a:t>
            </a:r>
            <a:endParaRPr lang="ru-RU" sz="12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9" name="Прямоугольник: скругленные углы 78">
            <a:extLst>
              <a:ext uri="{FF2B5EF4-FFF2-40B4-BE49-F238E27FC236}">
                <a16:creationId xmlns:a16="http://schemas.microsoft.com/office/drawing/2014/main" id="{5CDE25BD-D394-43D3-B909-4269B506F9B9}"/>
              </a:ext>
            </a:extLst>
          </p:cNvPr>
          <p:cNvSpPr/>
          <p:nvPr/>
        </p:nvSpPr>
        <p:spPr>
          <a:xfrm>
            <a:off x="4449626" y="5142349"/>
            <a:ext cx="4277815" cy="680164"/>
          </a:xfrm>
          <a:prstGeom prst="roundRect">
            <a:avLst/>
          </a:prstGeom>
          <a:ln w="19049">
            <a:solidFill>
              <a:srgbClr val="B0C5D6"/>
            </a:solidFill>
          </a:ln>
        </p:spPr>
        <p:txBody>
          <a:bodyPr wrap="square" lIns="0" tIns="0" rIns="0" bIns="0" rtlCol="0"/>
          <a:lstStyle/>
          <a:p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80" name="Прямоугольник: скругленные углы 79">
            <a:extLst>
              <a:ext uri="{FF2B5EF4-FFF2-40B4-BE49-F238E27FC236}">
                <a16:creationId xmlns:a16="http://schemas.microsoft.com/office/drawing/2014/main" id="{F13D02FA-1AC2-4617-946E-752C9CC7B84A}"/>
              </a:ext>
            </a:extLst>
          </p:cNvPr>
          <p:cNvSpPr/>
          <p:nvPr/>
        </p:nvSpPr>
        <p:spPr>
          <a:xfrm>
            <a:off x="4449627" y="6029852"/>
            <a:ext cx="4277814" cy="680164"/>
          </a:xfrm>
          <a:prstGeom prst="roundRect">
            <a:avLst/>
          </a:prstGeom>
          <a:ln w="19049">
            <a:solidFill>
              <a:srgbClr val="B0C5D6"/>
            </a:solidFill>
          </a:ln>
        </p:spPr>
        <p:txBody>
          <a:bodyPr wrap="square" lIns="0" tIns="0" rIns="0" bIns="0" rtlCol="0"/>
          <a:lstStyle/>
          <a:p>
            <a:endParaRPr lang="ru-RU" sz="2400">
              <a:solidFill>
                <a:schemeClr val="tx1"/>
              </a:solidFill>
            </a:endParaRPr>
          </a:p>
        </p:txBody>
      </p:sp>
      <p:pic>
        <p:nvPicPr>
          <p:cNvPr id="26" name="object 2">
            <a:extLst>
              <a:ext uri="{FF2B5EF4-FFF2-40B4-BE49-F238E27FC236}">
                <a16:creationId xmlns:a16="http://schemas.microsoft.com/office/drawing/2014/main" id="{048536F1-8E8B-43C1-B5D3-99259C458B81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269757" y="3877"/>
            <a:ext cx="2299716" cy="53949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4">
            <a:extLst>
              <a:ext uri="{FF2B5EF4-FFF2-40B4-BE49-F238E27FC236}">
                <a16:creationId xmlns:a16="http://schemas.microsoft.com/office/drawing/2014/main" id="{4C50DB1B-426F-4179-808B-0C7D9D4443F5}"/>
              </a:ext>
            </a:extLst>
          </p:cNvPr>
          <p:cNvSpPr txBox="1">
            <a:spLocks/>
          </p:cNvSpPr>
          <p:nvPr/>
        </p:nvSpPr>
        <p:spPr>
          <a:xfrm>
            <a:off x="92763" y="248197"/>
            <a:ext cx="9849853" cy="324875"/>
          </a:xfrm>
          <a:prstGeom prst="rect">
            <a:avLst/>
          </a:prstGeom>
        </p:spPr>
        <p:txBody>
          <a:bodyPr vert="horz" wrap="square" lIns="0" tIns="16933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572">
              <a:lnSpc>
                <a:spcPct val="100000"/>
              </a:lnSpc>
              <a:spcBef>
                <a:spcPts val="133"/>
              </a:spcBef>
            </a:pPr>
            <a:r>
              <a:rPr lang="ru-RU" sz="2000" b="1" dirty="0">
                <a:solidFill>
                  <a:srgbClr val="0C4EC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ТЕКУЩИЙ СТАТУС ПРОЕКТА ИС «ТРАНЗИТ»</a:t>
            </a:r>
          </a:p>
        </p:txBody>
      </p:sp>
      <p:grpSp>
        <p:nvGrpSpPr>
          <p:cNvPr id="104" name="Google Shape;898;p30">
            <a:extLst>
              <a:ext uri="{FF2B5EF4-FFF2-40B4-BE49-F238E27FC236}">
                <a16:creationId xmlns:a16="http://schemas.microsoft.com/office/drawing/2014/main" id="{CADA370B-0B40-4281-A5CB-2690A65A20FC}"/>
              </a:ext>
            </a:extLst>
          </p:cNvPr>
          <p:cNvGrpSpPr/>
          <p:nvPr/>
        </p:nvGrpSpPr>
        <p:grpSpPr>
          <a:xfrm rot="10800000">
            <a:off x="4277185" y="749512"/>
            <a:ext cx="5380992" cy="6108487"/>
            <a:chOff x="2883625" y="0"/>
            <a:chExt cx="3376739" cy="3744638"/>
          </a:xfrm>
        </p:grpSpPr>
        <p:sp>
          <p:nvSpPr>
            <p:cNvPr id="105" name="Google Shape;899;p30">
              <a:extLst>
                <a:ext uri="{FF2B5EF4-FFF2-40B4-BE49-F238E27FC236}">
                  <a16:creationId xmlns:a16="http://schemas.microsoft.com/office/drawing/2014/main" id="{E2795A50-E539-4583-825A-55986423133F}"/>
                </a:ext>
              </a:extLst>
            </p:cNvPr>
            <p:cNvSpPr/>
            <p:nvPr/>
          </p:nvSpPr>
          <p:spPr>
            <a:xfrm>
              <a:off x="2883625" y="0"/>
              <a:ext cx="3376739" cy="3744638"/>
            </a:xfrm>
            <a:custGeom>
              <a:avLst/>
              <a:gdLst/>
              <a:ahLst/>
              <a:cxnLst/>
              <a:rect l="l" t="t" r="r" b="b"/>
              <a:pathLst>
                <a:path w="128957" h="143007" extrusionOk="0">
                  <a:moveTo>
                    <a:pt x="51650" y="1"/>
                  </a:moveTo>
                  <a:lnTo>
                    <a:pt x="51650" y="12633"/>
                  </a:lnTo>
                  <a:cubicBezTo>
                    <a:pt x="51650" y="14181"/>
                    <a:pt x="50590" y="15527"/>
                    <a:pt x="49090" y="15896"/>
                  </a:cubicBezTo>
                  <a:cubicBezTo>
                    <a:pt x="45780" y="16705"/>
                    <a:pt x="42541" y="17777"/>
                    <a:pt x="39374" y="19122"/>
                  </a:cubicBezTo>
                  <a:cubicBezTo>
                    <a:pt x="31707" y="22373"/>
                    <a:pt x="24801" y="27016"/>
                    <a:pt x="18884" y="32934"/>
                  </a:cubicBezTo>
                  <a:cubicBezTo>
                    <a:pt x="12966" y="38851"/>
                    <a:pt x="8311" y="45757"/>
                    <a:pt x="5072" y="53436"/>
                  </a:cubicBezTo>
                  <a:cubicBezTo>
                    <a:pt x="1703" y="61389"/>
                    <a:pt x="0" y="69831"/>
                    <a:pt x="0" y="78534"/>
                  </a:cubicBezTo>
                  <a:cubicBezTo>
                    <a:pt x="0" y="87238"/>
                    <a:pt x="1703" y="95679"/>
                    <a:pt x="5072" y="103633"/>
                  </a:cubicBezTo>
                  <a:cubicBezTo>
                    <a:pt x="8311" y="111312"/>
                    <a:pt x="12966" y="118206"/>
                    <a:pt x="18884" y="124123"/>
                  </a:cubicBezTo>
                  <a:cubicBezTo>
                    <a:pt x="24801" y="130041"/>
                    <a:pt x="31707" y="134696"/>
                    <a:pt x="39374" y="137946"/>
                  </a:cubicBezTo>
                  <a:cubicBezTo>
                    <a:pt x="47328" y="141304"/>
                    <a:pt x="55781" y="143007"/>
                    <a:pt x="64485" y="143007"/>
                  </a:cubicBezTo>
                  <a:cubicBezTo>
                    <a:pt x="73188" y="143007"/>
                    <a:pt x="81630" y="141304"/>
                    <a:pt x="89583" y="137946"/>
                  </a:cubicBezTo>
                  <a:cubicBezTo>
                    <a:pt x="97263" y="134696"/>
                    <a:pt x="104156" y="130041"/>
                    <a:pt x="110074" y="124123"/>
                  </a:cubicBezTo>
                  <a:cubicBezTo>
                    <a:pt x="115991" y="118206"/>
                    <a:pt x="120646" y="111312"/>
                    <a:pt x="123897" y="103633"/>
                  </a:cubicBezTo>
                  <a:cubicBezTo>
                    <a:pt x="127254" y="95679"/>
                    <a:pt x="128957" y="87238"/>
                    <a:pt x="128957" y="78534"/>
                  </a:cubicBezTo>
                  <a:cubicBezTo>
                    <a:pt x="128957" y="69831"/>
                    <a:pt x="127254" y="61377"/>
                    <a:pt x="123885" y="53436"/>
                  </a:cubicBezTo>
                  <a:cubicBezTo>
                    <a:pt x="120646" y="45757"/>
                    <a:pt x="115991" y="38851"/>
                    <a:pt x="110074" y="32934"/>
                  </a:cubicBezTo>
                  <a:cubicBezTo>
                    <a:pt x="104156" y="27016"/>
                    <a:pt x="97263" y="22373"/>
                    <a:pt x="89583" y="19122"/>
                  </a:cubicBezTo>
                  <a:cubicBezTo>
                    <a:pt x="86416" y="17777"/>
                    <a:pt x="83177" y="16705"/>
                    <a:pt x="79868" y="15896"/>
                  </a:cubicBezTo>
                  <a:cubicBezTo>
                    <a:pt x="78367" y="15527"/>
                    <a:pt x="77308" y="14181"/>
                    <a:pt x="77308" y="12633"/>
                  </a:cubicBezTo>
                  <a:lnTo>
                    <a:pt x="77308" y="1"/>
                  </a:lnTo>
                  <a:lnTo>
                    <a:pt x="67164" y="1"/>
                  </a:lnTo>
                  <a:lnTo>
                    <a:pt x="67164" y="14110"/>
                  </a:lnTo>
                  <a:lnTo>
                    <a:pt x="67164" y="19122"/>
                  </a:lnTo>
                  <a:cubicBezTo>
                    <a:pt x="67164" y="21944"/>
                    <a:pt x="69247" y="24325"/>
                    <a:pt x="72033" y="24718"/>
                  </a:cubicBezTo>
                  <a:cubicBezTo>
                    <a:pt x="98322" y="28385"/>
                    <a:pt x="118634" y="50924"/>
                    <a:pt x="118813" y="78165"/>
                  </a:cubicBezTo>
                  <a:cubicBezTo>
                    <a:pt x="119015" y="108348"/>
                    <a:pt x="94786" y="132803"/>
                    <a:pt x="64604" y="132874"/>
                  </a:cubicBezTo>
                  <a:cubicBezTo>
                    <a:pt x="64567" y="132874"/>
                    <a:pt x="64531" y="132874"/>
                    <a:pt x="64494" y="132874"/>
                  </a:cubicBezTo>
                  <a:cubicBezTo>
                    <a:pt x="34529" y="132874"/>
                    <a:pt x="10145" y="108502"/>
                    <a:pt x="10145" y="78534"/>
                  </a:cubicBezTo>
                  <a:cubicBezTo>
                    <a:pt x="10145" y="51126"/>
                    <a:pt x="30540" y="28385"/>
                    <a:pt x="56948" y="24706"/>
                  </a:cubicBezTo>
                  <a:cubicBezTo>
                    <a:pt x="59734" y="24325"/>
                    <a:pt x="61794" y="21932"/>
                    <a:pt x="61794" y="19122"/>
                  </a:cubicBezTo>
                  <a:lnTo>
                    <a:pt x="61794" y="14110"/>
                  </a:lnTo>
                  <a:lnTo>
                    <a:pt x="61794" y="1"/>
                  </a:lnTo>
                  <a:close/>
                </a:path>
              </a:pathLst>
            </a:custGeom>
            <a:gradFill flip="none" rotWithShape="1">
              <a:gsLst>
                <a:gs pos="68000">
                  <a:srgbClr val="0D8683"/>
                </a:gs>
                <a:gs pos="84000">
                  <a:srgbClr val="36D8DA"/>
                </a:gs>
              </a:gsLst>
              <a:lin ang="6000000" scaled="0"/>
              <a:tileRect/>
            </a:gradFill>
            <a:ln>
              <a:noFill/>
            </a:ln>
            <a:effectLst>
              <a:innerShdw blurRad="114300">
                <a:prstClr val="black">
                  <a:alpha val="79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6" name="Google Shape;900;p30">
              <a:extLst>
                <a:ext uri="{FF2B5EF4-FFF2-40B4-BE49-F238E27FC236}">
                  <a16:creationId xmlns:a16="http://schemas.microsoft.com/office/drawing/2014/main" id="{A46E6D85-BCE1-40AB-82D7-24AC69DA2F2E}"/>
                </a:ext>
              </a:extLst>
            </p:cNvPr>
            <p:cNvSpPr/>
            <p:nvPr/>
          </p:nvSpPr>
          <p:spPr>
            <a:xfrm>
              <a:off x="3010837" y="0"/>
              <a:ext cx="3122352" cy="3617432"/>
            </a:xfrm>
            <a:custGeom>
              <a:avLst/>
              <a:gdLst/>
              <a:ahLst/>
              <a:cxnLst/>
              <a:rect l="l" t="t" r="r" b="b"/>
              <a:pathLst>
                <a:path w="119242" h="138149" extrusionOk="0">
                  <a:moveTo>
                    <a:pt x="67163" y="1"/>
                  </a:moveTo>
                  <a:lnTo>
                    <a:pt x="67163" y="2870"/>
                  </a:lnTo>
                  <a:lnTo>
                    <a:pt x="67592" y="2870"/>
                  </a:lnTo>
                  <a:lnTo>
                    <a:pt x="67592" y="1"/>
                  </a:lnTo>
                  <a:close/>
                  <a:moveTo>
                    <a:pt x="51649" y="1"/>
                  </a:moveTo>
                  <a:lnTo>
                    <a:pt x="51649" y="4263"/>
                  </a:lnTo>
                  <a:lnTo>
                    <a:pt x="52078" y="4263"/>
                  </a:lnTo>
                  <a:lnTo>
                    <a:pt x="52078" y="1"/>
                  </a:lnTo>
                  <a:close/>
                  <a:moveTo>
                    <a:pt x="67163" y="7145"/>
                  </a:moveTo>
                  <a:lnTo>
                    <a:pt x="67163" y="11407"/>
                  </a:lnTo>
                  <a:lnTo>
                    <a:pt x="67592" y="11407"/>
                  </a:lnTo>
                  <a:lnTo>
                    <a:pt x="67592" y="7145"/>
                  </a:lnTo>
                  <a:close/>
                  <a:moveTo>
                    <a:pt x="51649" y="8538"/>
                  </a:moveTo>
                  <a:lnTo>
                    <a:pt x="51649" y="12812"/>
                  </a:lnTo>
                  <a:lnTo>
                    <a:pt x="52078" y="12812"/>
                  </a:lnTo>
                  <a:lnTo>
                    <a:pt x="52078" y="8538"/>
                  </a:lnTo>
                  <a:close/>
                  <a:moveTo>
                    <a:pt x="67163" y="15681"/>
                  </a:moveTo>
                  <a:lnTo>
                    <a:pt x="67163" y="17563"/>
                  </a:lnTo>
                  <a:cubicBezTo>
                    <a:pt x="67163" y="18444"/>
                    <a:pt x="67616" y="19265"/>
                    <a:pt x="68366" y="19753"/>
                  </a:cubicBezTo>
                  <a:lnTo>
                    <a:pt x="68592" y="19396"/>
                  </a:lnTo>
                  <a:cubicBezTo>
                    <a:pt x="67961" y="18991"/>
                    <a:pt x="67592" y="18301"/>
                    <a:pt x="67592" y="17563"/>
                  </a:cubicBezTo>
                  <a:lnTo>
                    <a:pt x="67592" y="15681"/>
                  </a:lnTo>
                  <a:close/>
                  <a:moveTo>
                    <a:pt x="51649" y="17074"/>
                  </a:moveTo>
                  <a:lnTo>
                    <a:pt x="51649" y="17563"/>
                  </a:lnTo>
                  <a:cubicBezTo>
                    <a:pt x="51649" y="18634"/>
                    <a:pt x="50887" y="19539"/>
                    <a:pt x="49840" y="19706"/>
                  </a:cubicBezTo>
                  <a:cubicBezTo>
                    <a:pt x="49697" y="19730"/>
                    <a:pt x="49554" y="19753"/>
                    <a:pt x="49411" y="19777"/>
                  </a:cubicBezTo>
                  <a:lnTo>
                    <a:pt x="49483" y="20194"/>
                  </a:lnTo>
                  <a:cubicBezTo>
                    <a:pt x="49625" y="20170"/>
                    <a:pt x="49768" y="20146"/>
                    <a:pt x="49911" y="20122"/>
                  </a:cubicBezTo>
                  <a:cubicBezTo>
                    <a:pt x="51173" y="19920"/>
                    <a:pt x="52078" y="18837"/>
                    <a:pt x="52078" y="17563"/>
                  </a:cubicBezTo>
                  <a:lnTo>
                    <a:pt x="52078" y="17074"/>
                  </a:lnTo>
                  <a:close/>
                  <a:moveTo>
                    <a:pt x="72664" y="20337"/>
                  </a:moveTo>
                  <a:lnTo>
                    <a:pt x="72569" y="20753"/>
                  </a:lnTo>
                  <a:cubicBezTo>
                    <a:pt x="73950" y="21063"/>
                    <a:pt x="75331" y="21420"/>
                    <a:pt x="76676" y="21825"/>
                  </a:cubicBezTo>
                  <a:lnTo>
                    <a:pt x="76807" y="21420"/>
                  </a:lnTo>
                  <a:cubicBezTo>
                    <a:pt x="75438" y="21015"/>
                    <a:pt x="74045" y="20646"/>
                    <a:pt x="72664" y="20337"/>
                  </a:cubicBezTo>
                  <a:close/>
                  <a:moveTo>
                    <a:pt x="45220" y="20658"/>
                  </a:moveTo>
                  <a:cubicBezTo>
                    <a:pt x="43839" y="21003"/>
                    <a:pt x="42458" y="21396"/>
                    <a:pt x="41101" y="21837"/>
                  </a:cubicBezTo>
                  <a:lnTo>
                    <a:pt x="41231" y="22242"/>
                  </a:lnTo>
                  <a:cubicBezTo>
                    <a:pt x="42577" y="21813"/>
                    <a:pt x="43958" y="21408"/>
                    <a:pt x="45327" y="21075"/>
                  </a:cubicBezTo>
                  <a:lnTo>
                    <a:pt x="45220" y="20658"/>
                  </a:lnTo>
                  <a:close/>
                  <a:moveTo>
                    <a:pt x="80855" y="22801"/>
                  </a:moveTo>
                  <a:lnTo>
                    <a:pt x="80701" y="23194"/>
                  </a:lnTo>
                  <a:cubicBezTo>
                    <a:pt x="82022" y="23706"/>
                    <a:pt x="83344" y="24254"/>
                    <a:pt x="84618" y="24861"/>
                  </a:cubicBezTo>
                  <a:lnTo>
                    <a:pt x="84796" y="24468"/>
                  </a:lnTo>
                  <a:cubicBezTo>
                    <a:pt x="83511" y="23873"/>
                    <a:pt x="82189" y="23301"/>
                    <a:pt x="80855" y="22801"/>
                  </a:cubicBezTo>
                  <a:close/>
                  <a:moveTo>
                    <a:pt x="37076" y="23313"/>
                  </a:moveTo>
                  <a:cubicBezTo>
                    <a:pt x="35767" y="23849"/>
                    <a:pt x="34445" y="24444"/>
                    <a:pt x="33171" y="25075"/>
                  </a:cubicBezTo>
                  <a:lnTo>
                    <a:pt x="33361" y="25468"/>
                  </a:lnTo>
                  <a:cubicBezTo>
                    <a:pt x="34635" y="24837"/>
                    <a:pt x="35933" y="24242"/>
                    <a:pt x="37243" y="23706"/>
                  </a:cubicBezTo>
                  <a:lnTo>
                    <a:pt x="37076" y="23313"/>
                  </a:lnTo>
                  <a:close/>
                  <a:moveTo>
                    <a:pt x="88606" y="26421"/>
                  </a:moveTo>
                  <a:lnTo>
                    <a:pt x="88404" y="26790"/>
                  </a:lnTo>
                  <a:cubicBezTo>
                    <a:pt x="89630" y="27480"/>
                    <a:pt x="90857" y="28219"/>
                    <a:pt x="92035" y="28993"/>
                  </a:cubicBezTo>
                  <a:lnTo>
                    <a:pt x="92274" y="28635"/>
                  </a:lnTo>
                  <a:cubicBezTo>
                    <a:pt x="91083" y="27861"/>
                    <a:pt x="89857" y="27111"/>
                    <a:pt x="88606" y="26421"/>
                  </a:cubicBezTo>
                  <a:close/>
                  <a:moveTo>
                    <a:pt x="29409" y="27123"/>
                  </a:moveTo>
                  <a:cubicBezTo>
                    <a:pt x="28182" y="27838"/>
                    <a:pt x="26968" y="28623"/>
                    <a:pt x="25789" y="29421"/>
                  </a:cubicBezTo>
                  <a:lnTo>
                    <a:pt x="26039" y="29778"/>
                  </a:lnTo>
                  <a:cubicBezTo>
                    <a:pt x="27194" y="28981"/>
                    <a:pt x="28408" y="28207"/>
                    <a:pt x="29623" y="27492"/>
                  </a:cubicBezTo>
                  <a:lnTo>
                    <a:pt x="29409" y="27123"/>
                  </a:lnTo>
                  <a:close/>
                  <a:moveTo>
                    <a:pt x="95762" y="31112"/>
                  </a:moveTo>
                  <a:lnTo>
                    <a:pt x="95512" y="31445"/>
                  </a:lnTo>
                  <a:cubicBezTo>
                    <a:pt x="96631" y="32302"/>
                    <a:pt x="97739" y="33219"/>
                    <a:pt x="98798" y="34148"/>
                  </a:cubicBezTo>
                  <a:lnTo>
                    <a:pt x="99072" y="33826"/>
                  </a:lnTo>
                  <a:cubicBezTo>
                    <a:pt x="98012" y="32886"/>
                    <a:pt x="96893" y="31969"/>
                    <a:pt x="95762" y="31112"/>
                  </a:cubicBezTo>
                  <a:close/>
                  <a:moveTo>
                    <a:pt x="22360" y="31981"/>
                  </a:moveTo>
                  <a:cubicBezTo>
                    <a:pt x="21253" y="32874"/>
                    <a:pt x="20157" y="33815"/>
                    <a:pt x="19110" y="34779"/>
                  </a:cubicBezTo>
                  <a:lnTo>
                    <a:pt x="19407" y="35100"/>
                  </a:lnTo>
                  <a:cubicBezTo>
                    <a:pt x="20443" y="34136"/>
                    <a:pt x="21527" y="33207"/>
                    <a:pt x="22622" y="32314"/>
                  </a:cubicBezTo>
                  <a:lnTo>
                    <a:pt x="22360" y="31981"/>
                  </a:lnTo>
                  <a:close/>
                  <a:moveTo>
                    <a:pt x="102180" y="36779"/>
                  </a:moveTo>
                  <a:lnTo>
                    <a:pt x="101882" y="37077"/>
                  </a:lnTo>
                  <a:cubicBezTo>
                    <a:pt x="102870" y="38089"/>
                    <a:pt x="103835" y="39137"/>
                    <a:pt x="104751" y="40220"/>
                  </a:cubicBezTo>
                  <a:lnTo>
                    <a:pt x="105073" y="39946"/>
                  </a:lnTo>
                  <a:cubicBezTo>
                    <a:pt x="104156" y="38863"/>
                    <a:pt x="103180" y="37791"/>
                    <a:pt x="102180" y="36779"/>
                  </a:cubicBezTo>
                  <a:close/>
                  <a:moveTo>
                    <a:pt x="16074" y="37803"/>
                  </a:moveTo>
                  <a:cubicBezTo>
                    <a:pt x="15109" y="38839"/>
                    <a:pt x="14157" y="39934"/>
                    <a:pt x="13264" y="41030"/>
                  </a:cubicBezTo>
                  <a:lnTo>
                    <a:pt x="13597" y="41304"/>
                  </a:lnTo>
                  <a:cubicBezTo>
                    <a:pt x="14478" y="40208"/>
                    <a:pt x="15419" y="39125"/>
                    <a:pt x="16383" y="38101"/>
                  </a:cubicBezTo>
                  <a:lnTo>
                    <a:pt x="16074" y="37803"/>
                  </a:lnTo>
                  <a:close/>
                  <a:moveTo>
                    <a:pt x="107728" y="43304"/>
                  </a:moveTo>
                  <a:lnTo>
                    <a:pt x="107383" y="43554"/>
                  </a:lnTo>
                  <a:cubicBezTo>
                    <a:pt x="108216" y="44697"/>
                    <a:pt x="109026" y="45876"/>
                    <a:pt x="109776" y="47078"/>
                  </a:cubicBezTo>
                  <a:lnTo>
                    <a:pt x="110133" y="46852"/>
                  </a:lnTo>
                  <a:cubicBezTo>
                    <a:pt x="109383" y="45637"/>
                    <a:pt x="108573" y="44447"/>
                    <a:pt x="107728" y="43304"/>
                  </a:cubicBezTo>
                  <a:close/>
                  <a:moveTo>
                    <a:pt x="10692" y="44459"/>
                  </a:moveTo>
                  <a:cubicBezTo>
                    <a:pt x="9870" y="45626"/>
                    <a:pt x="9097" y="46828"/>
                    <a:pt x="8370" y="48054"/>
                  </a:cubicBezTo>
                  <a:lnTo>
                    <a:pt x="8727" y="48269"/>
                  </a:lnTo>
                  <a:cubicBezTo>
                    <a:pt x="9454" y="47054"/>
                    <a:pt x="10228" y="45864"/>
                    <a:pt x="11037" y="44697"/>
                  </a:cubicBezTo>
                  <a:lnTo>
                    <a:pt x="10692" y="44459"/>
                  </a:lnTo>
                  <a:close/>
                  <a:moveTo>
                    <a:pt x="112288" y="50555"/>
                  </a:moveTo>
                  <a:lnTo>
                    <a:pt x="111907" y="50757"/>
                  </a:lnTo>
                  <a:cubicBezTo>
                    <a:pt x="112574" y="52007"/>
                    <a:pt x="113205" y="53293"/>
                    <a:pt x="113776" y="54579"/>
                  </a:cubicBezTo>
                  <a:lnTo>
                    <a:pt x="114157" y="54412"/>
                  </a:lnTo>
                  <a:cubicBezTo>
                    <a:pt x="113586" y="53103"/>
                    <a:pt x="112955" y="51805"/>
                    <a:pt x="112288" y="50555"/>
                  </a:cubicBezTo>
                  <a:close/>
                  <a:moveTo>
                    <a:pt x="6310" y="51805"/>
                  </a:moveTo>
                  <a:cubicBezTo>
                    <a:pt x="5668" y="53079"/>
                    <a:pt x="5072" y="54389"/>
                    <a:pt x="4525" y="55698"/>
                  </a:cubicBezTo>
                  <a:lnTo>
                    <a:pt x="4917" y="55865"/>
                  </a:lnTo>
                  <a:cubicBezTo>
                    <a:pt x="5465" y="54555"/>
                    <a:pt x="6060" y="53257"/>
                    <a:pt x="6691" y="51995"/>
                  </a:cubicBezTo>
                  <a:lnTo>
                    <a:pt x="6310" y="51805"/>
                  </a:lnTo>
                  <a:close/>
                  <a:moveTo>
                    <a:pt x="115753" y="58389"/>
                  </a:moveTo>
                  <a:lnTo>
                    <a:pt x="115360" y="58532"/>
                  </a:lnTo>
                  <a:cubicBezTo>
                    <a:pt x="115836" y="59865"/>
                    <a:pt x="116265" y="61223"/>
                    <a:pt x="116646" y="62592"/>
                  </a:cubicBezTo>
                  <a:lnTo>
                    <a:pt x="117062" y="62473"/>
                  </a:lnTo>
                  <a:cubicBezTo>
                    <a:pt x="116669" y="61104"/>
                    <a:pt x="116241" y="59723"/>
                    <a:pt x="115753" y="58389"/>
                  </a:cubicBezTo>
                  <a:close/>
                  <a:moveTo>
                    <a:pt x="3024" y="59711"/>
                  </a:moveTo>
                  <a:cubicBezTo>
                    <a:pt x="2584" y="61056"/>
                    <a:pt x="2179" y="62437"/>
                    <a:pt x="1822" y="63818"/>
                  </a:cubicBezTo>
                  <a:lnTo>
                    <a:pt x="2239" y="63925"/>
                  </a:lnTo>
                  <a:cubicBezTo>
                    <a:pt x="2584" y="62556"/>
                    <a:pt x="2989" y="61187"/>
                    <a:pt x="3429" y="59842"/>
                  </a:cubicBezTo>
                  <a:lnTo>
                    <a:pt x="3024" y="59711"/>
                  </a:lnTo>
                  <a:close/>
                  <a:moveTo>
                    <a:pt x="118063" y="66640"/>
                  </a:moveTo>
                  <a:lnTo>
                    <a:pt x="117646" y="66723"/>
                  </a:lnTo>
                  <a:cubicBezTo>
                    <a:pt x="117920" y="68105"/>
                    <a:pt x="118158" y="69509"/>
                    <a:pt x="118336" y="70914"/>
                  </a:cubicBezTo>
                  <a:lnTo>
                    <a:pt x="118753" y="70867"/>
                  </a:lnTo>
                  <a:cubicBezTo>
                    <a:pt x="118574" y="69450"/>
                    <a:pt x="118336" y="68033"/>
                    <a:pt x="118063" y="66640"/>
                  </a:cubicBezTo>
                  <a:close/>
                  <a:moveTo>
                    <a:pt x="929" y="68009"/>
                  </a:moveTo>
                  <a:cubicBezTo>
                    <a:pt x="679" y="69402"/>
                    <a:pt x="476" y="70831"/>
                    <a:pt x="322" y="72248"/>
                  </a:cubicBezTo>
                  <a:lnTo>
                    <a:pt x="750" y="72295"/>
                  </a:lnTo>
                  <a:cubicBezTo>
                    <a:pt x="893" y="70891"/>
                    <a:pt x="1096" y="69474"/>
                    <a:pt x="1346" y="68081"/>
                  </a:cubicBezTo>
                  <a:lnTo>
                    <a:pt x="929" y="68009"/>
                  </a:lnTo>
                  <a:close/>
                  <a:moveTo>
                    <a:pt x="119146" y="75129"/>
                  </a:moveTo>
                  <a:lnTo>
                    <a:pt x="118717" y="75153"/>
                  </a:lnTo>
                  <a:cubicBezTo>
                    <a:pt x="118789" y="76272"/>
                    <a:pt x="118813" y="77403"/>
                    <a:pt x="118813" y="78534"/>
                  </a:cubicBezTo>
                  <a:cubicBezTo>
                    <a:pt x="118813" y="78820"/>
                    <a:pt x="118813" y="79106"/>
                    <a:pt x="118813" y="79404"/>
                  </a:cubicBezTo>
                  <a:lnTo>
                    <a:pt x="119241" y="79404"/>
                  </a:lnTo>
                  <a:cubicBezTo>
                    <a:pt x="119241" y="79118"/>
                    <a:pt x="119241" y="78820"/>
                    <a:pt x="119241" y="78534"/>
                  </a:cubicBezTo>
                  <a:cubicBezTo>
                    <a:pt x="119241" y="77403"/>
                    <a:pt x="119217" y="76248"/>
                    <a:pt x="119146" y="75129"/>
                  </a:cubicBezTo>
                  <a:close/>
                  <a:moveTo>
                    <a:pt x="36" y="76522"/>
                  </a:moveTo>
                  <a:cubicBezTo>
                    <a:pt x="12" y="77189"/>
                    <a:pt x="0" y="77868"/>
                    <a:pt x="0" y="78534"/>
                  </a:cubicBezTo>
                  <a:cubicBezTo>
                    <a:pt x="0" y="78642"/>
                    <a:pt x="0" y="78749"/>
                    <a:pt x="0" y="78868"/>
                  </a:cubicBezTo>
                  <a:cubicBezTo>
                    <a:pt x="0" y="79511"/>
                    <a:pt x="12" y="80166"/>
                    <a:pt x="36" y="80808"/>
                  </a:cubicBezTo>
                  <a:lnTo>
                    <a:pt x="464" y="80785"/>
                  </a:lnTo>
                  <a:cubicBezTo>
                    <a:pt x="441" y="80154"/>
                    <a:pt x="429" y="79499"/>
                    <a:pt x="429" y="78868"/>
                  </a:cubicBezTo>
                  <a:cubicBezTo>
                    <a:pt x="429" y="78749"/>
                    <a:pt x="429" y="78642"/>
                    <a:pt x="429" y="78534"/>
                  </a:cubicBezTo>
                  <a:cubicBezTo>
                    <a:pt x="429" y="77868"/>
                    <a:pt x="441" y="77201"/>
                    <a:pt x="453" y="76534"/>
                  </a:cubicBezTo>
                  <a:lnTo>
                    <a:pt x="36" y="76522"/>
                  </a:lnTo>
                  <a:close/>
                  <a:moveTo>
                    <a:pt x="118598" y="83654"/>
                  </a:moveTo>
                  <a:cubicBezTo>
                    <a:pt x="118479" y="85059"/>
                    <a:pt x="118301" y="86476"/>
                    <a:pt x="118086" y="87869"/>
                  </a:cubicBezTo>
                  <a:lnTo>
                    <a:pt x="118503" y="87940"/>
                  </a:lnTo>
                  <a:cubicBezTo>
                    <a:pt x="118729" y="86535"/>
                    <a:pt x="118908" y="85107"/>
                    <a:pt x="119027" y="83690"/>
                  </a:cubicBezTo>
                  <a:lnTo>
                    <a:pt x="118598" y="83654"/>
                  </a:lnTo>
                  <a:close/>
                  <a:moveTo>
                    <a:pt x="774" y="85023"/>
                  </a:moveTo>
                  <a:lnTo>
                    <a:pt x="345" y="85071"/>
                  </a:lnTo>
                  <a:cubicBezTo>
                    <a:pt x="500" y="86488"/>
                    <a:pt x="715" y="87916"/>
                    <a:pt x="965" y="89309"/>
                  </a:cubicBezTo>
                  <a:lnTo>
                    <a:pt x="1381" y="89238"/>
                  </a:lnTo>
                  <a:cubicBezTo>
                    <a:pt x="1131" y="87845"/>
                    <a:pt x="929" y="86440"/>
                    <a:pt x="774" y="85023"/>
                  </a:cubicBezTo>
                  <a:close/>
                  <a:moveTo>
                    <a:pt x="117265" y="92036"/>
                  </a:moveTo>
                  <a:cubicBezTo>
                    <a:pt x="116943" y="93417"/>
                    <a:pt x="116574" y="94798"/>
                    <a:pt x="116158" y="96144"/>
                  </a:cubicBezTo>
                  <a:lnTo>
                    <a:pt x="116562" y="96275"/>
                  </a:lnTo>
                  <a:cubicBezTo>
                    <a:pt x="116979" y="94917"/>
                    <a:pt x="117360" y="93524"/>
                    <a:pt x="117682" y="92143"/>
                  </a:cubicBezTo>
                  <a:lnTo>
                    <a:pt x="117265" y="92036"/>
                  </a:lnTo>
                  <a:close/>
                  <a:moveTo>
                    <a:pt x="2298" y="93393"/>
                  </a:moveTo>
                  <a:lnTo>
                    <a:pt x="1881" y="93500"/>
                  </a:lnTo>
                  <a:cubicBezTo>
                    <a:pt x="2239" y="94870"/>
                    <a:pt x="2643" y="96251"/>
                    <a:pt x="3096" y="97608"/>
                  </a:cubicBezTo>
                  <a:lnTo>
                    <a:pt x="3501" y="97465"/>
                  </a:lnTo>
                  <a:cubicBezTo>
                    <a:pt x="3048" y="96132"/>
                    <a:pt x="2643" y="94763"/>
                    <a:pt x="2298" y="93393"/>
                  </a:cubicBezTo>
                  <a:close/>
                  <a:moveTo>
                    <a:pt x="114741" y="100156"/>
                  </a:moveTo>
                  <a:cubicBezTo>
                    <a:pt x="114229" y="101466"/>
                    <a:pt x="113657" y="102775"/>
                    <a:pt x="113050" y="104049"/>
                  </a:cubicBezTo>
                  <a:lnTo>
                    <a:pt x="113431" y="104240"/>
                  </a:lnTo>
                  <a:cubicBezTo>
                    <a:pt x="114050" y="102954"/>
                    <a:pt x="114622" y="101632"/>
                    <a:pt x="115145" y="100311"/>
                  </a:cubicBezTo>
                  <a:lnTo>
                    <a:pt x="114741" y="100156"/>
                  </a:lnTo>
                  <a:close/>
                  <a:moveTo>
                    <a:pt x="5001" y="101454"/>
                  </a:moveTo>
                  <a:lnTo>
                    <a:pt x="4608" y="101621"/>
                  </a:lnTo>
                  <a:cubicBezTo>
                    <a:pt x="5156" y="102930"/>
                    <a:pt x="5763" y="104240"/>
                    <a:pt x="6406" y="105514"/>
                  </a:cubicBezTo>
                  <a:lnTo>
                    <a:pt x="6787" y="105311"/>
                  </a:lnTo>
                  <a:cubicBezTo>
                    <a:pt x="6144" y="104049"/>
                    <a:pt x="5548" y="102752"/>
                    <a:pt x="5001" y="101454"/>
                  </a:cubicBezTo>
                  <a:close/>
                  <a:moveTo>
                    <a:pt x="111074" y="107812"/>
                  </a:moveTo>
                  <a:cubicBezTo>
                    <a:pt x="110383" y="109038"/>
                    <a:pt x="109633" y="110253"/>
                    <a:pt x="108847" y="111431"/>
                  </a:cubicBezTo>
                  <a:lnTo>
                    <a:pt x="109192" y="111669"/>
                  </a:lnTo>
                  <a:cubicBezTo>
                    <a:pt x="109990" y="110491"/>
                    <a:pt x="110740" y="109264"/>
                    <a:pt x="111455" y="108026"/>
                  </a:cubicBezTo>
                  <a:lnTo>
                    <a:pt x="111074" y="107812"/>
                  </a:lnTo>
                  <a:close/>
                  <a:moveTo>
                    <a:pt x="8846" y="109038"/>
                  </a:moveTo>
                  <a:lnTo>
                    <a:pt x="8477" y="109264"/>
                  </a:lnTo>
                  <a:cubicBezTo>
                    <a:pt x="9216" y="110479"/>
                    <a:pt x="10001" y="111681"/>
                    <a:pt x="10823" y="112848"/>
                  </a:cubicBezTo>
                  <a:lnTo>
                    <a:pt x="11168" y="112610"/>
                  </a:lnTo>
                  <a:cubicBezTo>
                    <a:pt x="10359" y="111455"/>
                    <a:pt x="9573" y="110253"/>
                    <a:pt x="8846" y="109038"/>
                  </a:cubicBezTo>
                  <a:close/>
                  <a:moveTo>
                    <a:pt x="106347" y="114872"/>
                  </a:moveTo>
                  <a:cubicBezTo>
                    <a:pt x="105490" y="115991"/>
                    <a:pt x="104561" y="117087"/>
                    <a:pt x="103620" y="118134"/>
                  </a:cubicBezTo>
                  <a:lnTo>
                    <a:pt x="103942" y="118420"/>
                  </a:lnTo>
                  <a:cubicBezTo>
                    <a:pt x="104894" y="117361"/>
                    <a:pt x="105811" y="116253"/>
                    <a:pt x="106692" y="115134"/>
                  </a:cubicBezTo>
                  <a:lnTo>
                    <a:pt x="106347" y="114872"/>
                  </a:lnTo>
                  <a:close/>
                  <a:moveTo>
                    <a:pt x="13740" y="115991"/>
                  </a:moveTo>
                  <a:lnTo>
                    <a:pt x="13407" y="116265"/>
                  </a:lnTo>
                  <a:cubicBezTo>
                    <a:pt x="14311" y="117361"/>
                    <a:pt x="15264" y="118444"/>
                    <a:pt x="16240" y="119480"/>
                  </a:cubicBezTo>
                  <a:lnTo>
                    <a:pt x="16550" y="119194"/>
                  </a:lnTo>
                  <a:cubicBezTo>
                    <a:pt x="15574" y="118158"/>
                    <a:pt x="14633" y="117087"/>
                    <a:pt x="13740" y="115991"/>
                  </a:cubicBezTo>
                  <a:close/>
                  <a:moveTo>
                    <a:pt x="100667" y="121194"/>
                  </a:moveTo>
                  <a:cubicBezTo>
                    <a:pt x="99644" y="122171"/>
                    <a:pt x="98584" y="123123"/>
                    <a:pt x="97489" y="124028"/>
                  </a:cubicBezTo>
                  <a:lnTo>
                    <a:pt x="97762" y="124361"/>
                  </a:lnTo>
                  <a:cubicBezTo>
                    <a:pt x="98858" y="123445"/>
                    <a:pt x="99929" y="122480"/>
                    <a:pt x="100953" y="121504"/>
                  </a:cubicBezTo>
                  <a:lnTo>
                    <a:pt x="100667" y="121194"/>
                  </a:lnTo>
                  <a:close/>
                  <a:moveTo>
                    <a:pt x="19574" y="122171"/>
                  </a:moveTo>
                  <a:lnTo>
                    <a:pt x="19288" y="122492"/>
                  </a:lnTo>
                  <a:cubicBezTo>
                    <a:pt x="20336" y="123445"/>
                    <a:pt x="21431" y="124385"/>
                    <a:pt x="22551" y="125266"/>
                  </a:cubicBezTo>
                  <a:lnTo>
                    <a:pt x="22813" y="124933"/>
                  </a:lnTo>
                  <a:cubicBezTo>
                    <a:pt x="21705" y="124064"/>
                    <a:pt x="20622" y="123135"/>
                    <a:pt x="19574" y="122171"/>
                  </a:cubicBezTo>
                  <a:close/>
                  <a:moveTo>
                    <a:pt x="94131" y="126636"/>
                  </a:moveTo>
                  <a:cubicBezTo>
                    <a:pt x="92988" y="127457"/>
                    <a:pt x="91797" y="128255"/>
                    <a:pt x="90595" y="128993"/>
                  </a:cubicBezTo>
                  <a:lnTo>
                    <a:pt x="90809" y="129350"/>
                  </a:lnTo>
                  <a:cubicBezTo>
                    <a:pt x="92024" y="128612"/>
                    <a:pt x="93226" y="127814"/>
                    <a:pt x="94381" y="126981"/>
                  </a:cubicBezTo>
                  <a:lnTo>
                    <a:pt x="94131" y="126636"/>
                  </a:lnTo>
                  <a:close/>
                  <a:moveTo>
                    <a:pt x="26230" y="127457"/>
                  </a:moveTo>
                  <a:lnTo>
                    <a:pt x="25991" y="127814"/>
                  </a:lnTo>
                  <a:cubicBezTo>
                    <a:pt x="27170" y="128612"/>
                    <a:pt x="28385" y="129374"/>
                    <a:pt x="29611" y="130088"/>
                  </a:cubicBezTo>
                  <a:lnTo>
                    <a:pt x="29825" y="129719"/>
                  </a:lnTo>
                  <a:cubicBezTo>
                    <a:pt x="28611" y="129017"/>
                    <a:pt x="27396" y="128255"/>
                    <a:pt x="26230" y="127457"/>
                  </a:cubicBezTo>
                  <a:close/>
                  <a:moveTo>
                    <a:pt x="86892" y="131088"/>
                  </a:moveTo>
                  <a:cubicBezTo>
                    <a:pt x="85630" y="131743"/>
                    <a:pt x="84344" y="132350"/>
                    <a:pt x="83046" y="132910"/>
                  </a:cubicBezTo>
                  <a:lnTo>
                    <a:pt x="83213" y="133303"/>
                  </a:lnTo>
                  <a:cubicBezTo>
                    <a:pt x="84523" y="132743"/>
                    <a:pt x="85820" y="132124"/>
                    <a:pt x="87082" y="131469"/>
                  </a:cubicBezTo>
                  <a:lnTo>
                    <a:pt x="86892" y="131088"/>
                  </a:lnTo>
                  <a:close/>
                  <a:moveTo>
                    <a:pt x="33576" y="131731"/>
                  </a:moveTo>
                  <a:lnTo>
                    <a:pt x="33385" y="132112"/>
                  </a:lnTo>
                  <a:cubicBezTo>
                    <a:pt x="34659" y="132731"/>
                    <a:pt x="35981" y="133327"/>
                    <a:pt x="37302" y="133851"/>
                  </a:cubicBezTo>
                  <a:lnTo>
                    <a:pt x="37457" y="133458"/>
                  </a:lnTo>
                  <a:cubicBezTo>
                    <a:pt x="36148" y="132934"/>
                    <a:pt x="34838" y="132350"/>
                    <a:pt x="33576" y="131731"/>
                  </a:cubicBezTo>
                  <a:close/>
                  <a:moveTo>
                    <a:pt x="79070" y="134458"/>
                  </a:moveTo>
                  <a:cubicBezTo>
                    <a:pt x="77736" y="134922"/>
                    <a:pt x="76379" y="135339"/>
                    <a:pt x="75010" y="135708"/>
                  </a:cubicBezTo>
                  <a:lnTo>
                    <a:pt x="75117" y="136125"/>
                  </a:lnTo>
                  <a:cubicBezTo>
                    <a:pt x="76498" y="135756"/>
                    <a:pt x="77867" y="135327"/>
                    <a:pt x="79212" y="134863"/>
                  </a:cubicBezTo>
                  <a:lnTo>
                    <a:pt x="79070" y="134458"/>
                  </a:lnTo>
                  <a:close/>
                  <a:moveTo>
                    <a:pt x="41458" y="134898"/>
                  </a:moveTo>
                  <a:lnTo>
                    <a:pt x="41327" y="135303"/>
                  </a:lnTo>
                  <a:cubicBezTo>
                    <a:pt x="42684" y="135744"/>
                    <a:pt x="44065" y="136137"/>
                    <a:pt x="45446" y="136470"/>
                  </a:cubicBezTo>
                  <a:lnTo>
                    <a:pt x="45553" y="136053"/>
                  </a:lnTo>
                  <a:cubicBezTo>
                    <a:pt x="44172" y="135720"/>
                    <a:pt x="42803" y="135327"/>
                    <a:pt x="41458" y="134898"/>
                  </a:cubicBezTo>
                  <a:close/>
                  <a:moveTo>
                    <a:pt x="70866" y="136661"/>
                  </a:moveTo>
                  <a:cubicBezTo>
                    <a:pt x="69485" y="136922"/>
                    <a:pt x="68068" y="137149"/>
                    <a:pt x="66663" y="137315"/>
                  </a:cubicBezTo>
                  <a:lnTo>
                    <a:pt x="66711" y="137732"/>
                  </a:lnTo>
                  <a:cubicBezTo>
                    <a:pt x="68128" y="137565"/>
                    <a:pt x="69556" y="137351"/>
                    <a:pt x="70949" y="137077"/>
                  </a:cubicBezTo>
                  <a:lnTo>
                    <a:pt x="70866" y="136661"/>
                  </a:lnTo>
                  <a:close/>
                  <a:moveTo>
                    <a:pt x="49709" y="136911"/>
                  </a:moveTo>
                  <a:lnTo>
                    <a:pt x="49649" y="137327"/>
                  </a:lnTo>
                  <a:cubicBezTo>
                    <a:pt x="51042" y="137565"/>
                    <a:pt x="52471" y="137744"/>
                    <a:pt x="53888" y="137887"/>
                  </a:cubicBezTo>
                  <a:lnTo>
                    <a:pt x="53935" y="137458"/>
                  </a:lnTo>
                  <a:cubicBezTo>
                    <a:pt x="52519" y="137327"/>
                    <a:pt x="51102" y="137137"/>
                    <a:pt x="49709" y="136911"/>
                  </a:cubicBezTo>
                  <a:close/>
                  <a:moveTo>
                    <a:pt x="62425" y="137661"/>
                  </a:moveTo>
                  <a:cubicBezTo>
                    <a:pt x="61770" y="137696"/>
                    <a:pt x="61103" y="137708"/>
                    <a:pt x="60436" y="137720"/>
                  </a:cubicBezTo>
                  <a:cubicBezTo>
                    <a:pt x="60162" y="137720"/>
                    <a:pt x="59889" y="137732"/>
                    <a:pt x="59615" y="137732"/>
                  </a:cubicBezTo>
                  <a:cubicBezTo>
                    <a:pt x="59138" y="137732"/>
                    <a:pt x="58650" y="137720"/>
                    <a:pt x="58174" y="137708"/>
                  </a:cubicBezTo>
                  <a:lnTo>
                    <a:pt x="58162" y="138137"/>
                  </a:lnTo>
                  <a:cubicBezTo>
                    <a:pt x="58638" y="138149"/>
                    <a:pt x="59127" y="138149"/>
                    <a:pt x="59603" y="138149"/>
                  </a:cubicBezTo>
                  <a:lnTo>
                    <a:pt x="60448" y="138149"/>
                  </a:lnTo>
                  <a:cubicBezTo>
                    <a:pt x="61115" y="138137"/>
                    <a:pt x="61782" y="138125"/>
                    <a:pt x="62448" y="138089"/>
                  </a:cubicBezTo>
                  <a:lnTo>
                    <a:pt x="62425" y="137661"/>
                  </a:lnTo>
                  <a:close/>
                </a:path>
              </a:pathLst>
            </a:custGeom>
            <a:gradFill flip="none" rotWithShape="1">
              <a:gsLst>
                <a:gs pos="68000">
                  <a:srgbClr val="0D8683"/>
                </a:gs>
                <a:gs pos="84000">
                  <a:srgbClr val="36D8DA"/>
                </a:gs>
              </a:gsLst>
              <a:lin ang="6000000" scaled="0"/>
              <a:tileRect/>
            </a:gradFill>
            <a:ln>
              <a:noFill/>
            </a:ln>
            <a:effectLst>
              <a:innerShdw blurRad="114300">
                <a:prstClr val="black">
                  <a:alpha val="79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Google Shape;901;p30">
              <a:extLst>
                <a:ext uri="{FF2B5EF4-FFF2-40B4-BE49-F238E27FC236}">
                  <a16:creationId xmlns:a16="http://schemas.microsoft.com/office/drawing/2014/main" id="{4066B01F-298B-4DB9-96F9-54DBB9E4B69E}"/>
                </a:ext>
              </a:extLst>
            </p:cNvPr>
            <p:cNvSpPr/>
            <p:nvPr/>
          </p:nvSpPr>
          <p:spPr>
            <a:xfrm>
              <a:off x="2907323" y="0"/>
              <a:ext cx="3329370" cy="3720941"/>
            </a:xfrm>
            <a:custGeom>
              <a:avLst/>
              <a:gdLst/>
              <a:ahLst/>
              <a:cxnLst/>
              <a:rect l="l" t="t" r="r" b="b"/>
              <a:pathLst>
                <a:path w="127148" h="142102" extrusionOk="0">
                  <a:moveTo>
                    <a:pt x="51661" y="1"/>
                  </a:moveTo>
                  <a:lnTo>
                    <a:pt x="51661" y="12633"/>
                  </a:lnTo>
                  <a:cubicBezTo>
                    <a:pt x="51661" y="14598"/>
                    <a:pt x="50316" y="16312"/>
                    <a:pt x="48399" y="16777"/>
                  </a:cubicBezTo>
                  <a:cubicBezTo>
                    <a:pt x="45149" y="17574"/>
                    <a:pt x="41934" y="18646"/>
                    <a:pt x="38827" y="19956"/>
                  </a:cubicBezTo>
                  <a:cubicBezTo>
                    <a:pt x="31254" y="23159"/>
                    <a:pt x="24456" y="27742"/>
                    <a:pt x="18622" y="33576"/>
                  </a:cubicBezTo>
                  <a:cubicBezTo>
                    <a:pt x="12788" y="39411"/>
                    <a:pt x="8204" y="46209"/>
                    <a:pt x="5001" y="53781"/>
                  </a:cubicBezTo>
                  <a:cubicBezTo>
                    <a:pt x="1679" y="61628"/>
                    <a:pt x="0" y="69950"/>
                    <a:pt x="0" y="78534"/>
                  </a:cubicBezTo>
                  <a:cubicBezTo>
                    <a:pt x="0" y="87107"/>
                    <a:pt x="1679" y="95441"/>
                    <a:pt x="5001" y="103275"/>
                  </a:cubicBezTo>
                  <a:cubicBezTo>
                    <a:pt x="8204" y="110848"/>
                    <a:pt x="12788" y="117646"/>
                    <a:pt x="18622" y="123480"/>
                  </a:cubicBezTo>
                  <a:cubicBezTo>
                    <a:pt x="24456" y="129326"/>
                    <a:pt x="31254" y="133898"/>
                    <a:pt x="38827" y="137101"/>
                  </a:cubicBezTo>
                  <a:cubicBezTo>
                    <a:pt x="46673" y="140423"/>
                    <a:pt x="54995" y="142102"/>
                    <a:pt x="63580" y="142102"/>
                  </a:cubicBezTo>
                  <a:cubicBezTo>
                    <a:pt x="72152" y="142102"/>
                    <a:pt x="80487" y="140423"/>
                    <a:pt x="88321" y="137101"/>
                  </a:cubicBezTo>
                  <a:cubicBezTo>
                    <a:pt x="95893" y="133898"/>
                    <a:pt x="102692" y="129326"/>
                    <a:pt x="108526" y="123480"/>
                  </a:cubicBezTo>
                  <a:cubicBezTo>
                    <a:pt x="114360" y="117646"/>
                    <a:pt x="118944" y="110848"/>
                    <a:pt x="122146" y="103275"/>
                  </a:cubicBezTo>
                  <a:cubicBezTo>
                    <a:pt x="125468" y="95441"/>
                    <a:pt x="127147" y="87107"/>
                    <a:pt x="127147" y="78534"/>
                  </a:cubicBezTo>
                  <a:cubicBezTo>
                    <a:pt x="127147" y="69950"/>
                    <a:pt x="125468" y="61628"/>
                    <a:pt x="122146" y="53781"/>
                  </a:cubicBezTo>
                  <a:cubicBezTo>
                    <a:pt x="118944" y="46209"/>
                    <a:pt x="114360" y="39411"/>
                    <a:pt x="108526" y="33576"/>
                  </a:cubicBezTo>
                  <a:cubicBezTo>
                    <a:pt x="102692" y="27742"/>
                    <a:pt x="95893" y="23159"/>
                    <a:pt x="88321" y="19956"/>
                  </a:cubicBezTo>
                  <a:cubicBezTo>
                    <a:pt x="85225" y="18646"/>
                    <a:pt x="81999" y="17574"/>
                    <a:pt x="78748" y="16777"/>
                  </a:cubicBezTo>
                  <a:cubicBezTo>
                    <a:pt x="76831" y="16312"/>
                    <a:pt x="75498" y="14598"/>
                    <a:pt x="75498" y="12633"/>
                  </a:cubicBezTo>
                  <a:lnTo>
                    <a:pt x="75498" y="1"/>
                  </a:lnTo>
                  <a:lnTo>
                    <a:pt x="75176" y="1"/>
                  </a:lnTo>
                  <a:lnTo>
                    <a:pt x="75176" y="12633"/>
                  </a:lnTo>
                  <a:cubicBezTo>
                    <a:pt x="75176" y="14753"/>
                    <a:pt x="76617" y="16586"/>
                    <a:pt x="78677" y="17086"/>
                  </a:cubicBezTo>
                  <a:cubicBezTo>
                    <a:pt x="81903" y="17884"/>
                    <a:pt x="85106" y="18944"/>
                    <a:pt x="88202" y="20253"/>
                  </a:cubicBezTo>
                  <a:cubicBezTo>
                    <a:pt x="95727" y="23432"/>
                    <a:pt x="102489" y="27992"/>
                    <a:pt x="108300" y="33803"/>
                  </a:cubicBezTo>
                  <a:cubicBezTo>
                    <a:pt x="114110" y="39613"/>
                    <a:pt x="118670" y="46376"/>
                    <a:pt x="121861" y="53912"/>
                  </a:cubicBezTo>
                  <a:cubicBezTo>
                    <a:pt x="125159" y="61711"/>
                    <a:pt x="126826" y="69998"/>
                    <a:pt x="126826" y="78534"/>
                  </a:cubicBezTo>
                  <a:cubicBezTo>
                    <a:pt x="126826" y="87071"/>
                    <a:pt x="125159" y="95358"/>
                    <a:pt x="121861" y="103156"/>
                  </a:cubicBezTo>
                  <a:cubicBezTo>
                    <a:pt x="118670" y="110681"/>
                    <a:pt x="114110" y="117444"/>
                    <a:pt x="108300" y="123254"/>
                  </a:cubicBezTo>
                  <a:cubicBezTo>
                    <a:pt x="102489" y="129064"/>
                    <a:pt x="95727" y="133624"/>
                    <a:pt x="88202" y="136815"/>
                  </a:cubicBezTo>
                  <a:cubicBezTo>
                    <a:pt x="80391" y="140113"/>
                    <a:pt x="72116" y="141780"/>
                    <a:pt x="63580" y="141780"/>
                  </a:cubicBezTo>
                  <a:cubicBezTo>
                    <a:pt x="55043" y="141780"/>
                    <a:pt x="46756" y="140113"/>
                    <a:pt x="38958" y="136815"/>
                  </a:cubicBezTo>
                  <a:cubicBezTo>
                    <a:pt x="31421" y="133624"/>
                    <a:pt x="24658" y="129064"/>
                    <a:pt x="18848" y="123254"/>
                  </a:cubicBezTo>
                  <a:cubicBezTo>
                    <a:pt x="13038" y="117444"/>
                    <a:pt x="8478" y="110681"/>
                    <a:pt x="5299" y="103156"/>
                  </a:cubicBezTo>
                  <a:cubicBezTo>
                    <a:pt x="2001" y="95358"/>
                    <a:pt x="322" y="87071"/>
                    <a:pt x="322" y="78534"/>
                  </a:cubicBezTo>
                  <a:cubicBezTo>
                    <a:pt x="322" y="69998"/>
                    <a:pt x="2001" y="61711"/>
                    <a:pt x="5299" y="53912"/>
                  </a:cubicBezTo>
                  <a:cubicBezTo>
                    <a:pt x="8478" y="46376"/>
                    <a:pt x="13038" y="39613"/>
                    <a:pt x="18848" y="33803"/>
                  </a:cubicBezTo>
                  <a:cubicBezTo>
                    <a:pt x="24658" y="27992"/>
                    <a:pt x="31421" y="23432"/>
                    <a:pt x="38958" y="20253"/>
                  </a:cubicBezTo>
                  <a:cubicBezTo>
                    <a:pt x="42041" y="18944"/>
                    <a:pt x="45244" y="17884"/>
                    <a:pt x="48471" y="17086"/>
                  </a:cubicBezTo>
                  <a:cubicBezTo>
                    <a:pt x="50530" y="16586"/>
                    <a:pt x="51971" y="14753"/>
                    <a:pt x="51971" y="12633"/>
                  </a:cubicBezTo>
                  <a:lnTo>
                    <a:pt x="51971" y="1"/>
                  </a:lnTo>
                  <a:close/>
                </a:path>
              </a:pathLst>
            </a:custGeom>
            <a:gradFill flip="none" rotWithShape="1">
              <a:gsLst>
                <a:gs pos="68000">
                  <a:srgbClr val="0D8683"/>
                </a:gs>
                <a:gs pos="84000">
                  <a:srgbClr val="36D8DA"/>
                </a:gs>
              </a:gsLst>
              <a:lin ang="6000000" scaled="0"/>
              <a:tileRect/>
            </a:gradFill>
            <a:ln>
              <a:noFill/>
            </a:ln>
            <a:effectLst>
              <a:innerShdw blurRad="114300">
                <a:prstClr val="black">
                  <a:alpha val="79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" name="Google Shape;902;p30">
              <a:extLst>
                <a:ext uri="{FF2B5EF4-FFF2-40B4-BE49-F238E27FC236}">
                  <a16:creationId xmlns:a16="http://schemas.microsoft.com/office/drawing/2014/main" id="{A14CF9CE-836E-466A-BEA8-9890EE6C8842}"/>
                </a:ext>
              </a:extLst>
            </p:cNvPr>
            <p:cNvSpPr/>
            <p:nvPr/>
          </p:nvSpPr>
          <p:spPr>
            <a:xfrm>
              <a:off x="3117152" y="0"/>
              <a:ext cx="2912531" cy="3511435"/>
            </a:xfrm>
            <a:custGeom>
              <a:avLst/>
              <a:gdLst/>
              <a:ahLst/>
              <a:cxnLst/>
              <a:rect l="l" t="t" r="r" b="b"/>
              <a:pathLst>
                <a:path w="111229" h="134101" extrusionOk="0">
                  <a:moveTo>
                    <a:pt x="51649" y="1"/>
                  </a:moveTo>
                  <a:lnTo>
                    <a:pt x="51649" y="19122"/>
                  </a:lnTo>
                  <a:cubicBezTo>
                    <a:pt x="51649" y="21313"/>
                    <a:pt x="50018" y="23194"/>
                    <a:pt x="47863" y="23492"/>
                  </a:cubicBezTo>
                  <a:cubicBezTo>
                    <a:pt x="20574" y="27302"/>
                    <a:pt x="0" y="50960"/>
                    <a:pt x="0" y="78534"/>
                  </a:cubicBezTo>
                  <a:cubicBezTo>
                    <a:pt x="0" y="93346"/>
                    <a:pt x="5787" y="107300"/>
                    <a:pt x="16288" y="117801"/>
                  </a:cubicBezTo>
                  <a:cubicBezTo>
                    <a:pt x="26789" y="128314"/>
                    <a:pt x="40743" y="134101"/>
                    <a:pt x="55567" y="134101"/>
                  </a:cubicBezTo>
                  <a:lnTo>
                    <a:pt x="55686" y="134101"/>
                  </a:lnTo>
                  <a:cubicBezTo>
                    <a:pt x="70604" y="134065"/>
                    <a:pt x="84594" y="128231"/>
                    <a:pt x="95048" y="117682"/>
                  </a:cubicBezTo>
                  <a:cubicBezTo>
                    <a:pt x="105513" y="107121"/>
                    <a:pt x="111228" y="93084"/>
                    <a:pt x="111133" y="78153"/>
                  </a:cubicBezTo>
                  <a:cubicBezTo>
                    <a:pt x="110943" y="50781"/>
                    <a:pt x="90381" y="27290"/>
                    <a:pt x="63294" y="23504"/>
                  </a:cubicBezTo>
                  <a:cubicBezTo>
                    <a:pt x="61115" y="23194"/>
                    <a:pt x="59472" y="21313"/>
                    <a:pt x="59472" y="19122"/>
                  </a:cubicBezTo>
                  <a:lnTo>
                    <a:pt x="59472" y="1"/>
                  </a:lnTo>
                  <a:lnTo>
                    <a:pt x="59150" y="1"/>
                  </a:lnTo>
                  <a:lnTo>
                    <a:pt x="59150" y="19122"/>
                  </a:lnTo>
                  <a:cubicBezTo>
                    <a:pt x="59150" y="21480"/>
                    <a:pt x="60913" y="23492"/>
                    <a:pt x="63246" y="23813"/>
                  </a:cubicBezTo>
                  <a:cubicBezTo>
                    <a:pt x="90178" y="27576"/>
                    <a:pt x="110621" y="50948"/>
                    <a:pt x="110812" y="78153"/>
                  </a:cubicBezTo>
                  <a:cubicBezTo>
                    <a:pt x="110907" y="93000"/>
                    <a:pt x="105228" y="106955"/>
                    <a:pt x="94822" y="117456"/>
                  </a:cubicBezTo>
                  <a:cubicBezTo>
                    <a:pt x="84427" y="127945"/>
                    <a:pt x="70521" y="133744"/>
                    <a:pt x="55686" y="133779"/>
                  </a:cubicBezTo>
                  <a:lnTo>
                    <a:pt x="55567" y="133779"/>
                  </a:lnTo>
                  <a:cubicBezTo>
                    <a:pt x="40827" y="133779"/>
                    <a:pt x="26956" y="128029"/>
                    <a:pt x="16514" y="117575"/>
                  </a:cubicBezTo>
                  <a:cubicBezTo>
                    <a:pt x="6072" y="107133"/>
                    <a:pt x="310" y="93262"/>
                    <a:pt x="310" y="78534"/>
                  </a:cubicBezTo>
                  <a:cubicBezTo>
                    <a:pt x="310" y="51114"/>
                    <a:pt x="20777" y="27588"/>
                    <a:pt x="47911" y="23813"/>
                  </a:cubicBezTo>
                  <a:cubicBezTo>
                    <a:pt x="50221" y="23492"/>
                    <a:pt x="51971" y="21480"/>
                    <a:pt x="51971" y="19122"/>
                  </a:cubicBezTo>
                  <a:lnTo>
                    <a:pt x="51971" y="1"/>
                  </a:lnTo>
                  <a:close/>
                </a:path>
              </a:pathLst>
            </a:custGeom>
            <a:gradFill flip="none" rotWithShape="1">
              <a:gsLst>
                <a:gs pos="68000">
                  <a:srgbClr val="0D8683"/>
                </a:gs>
                <a:gs pos="84000">
                  <a:srgbClr val="36D8DA"/>
                </a:gs>
              </a:gsLst>
              <a:lin ang="6000000" scaled="0"/>
              <a:tileRect/>
            </a:gradFill>
            <a:ln>
              <a:noFill/>
            </a:ln>
            <a:effectLst>
              <a:innerShdw blurRad="114300">
                <a:prstClr val="black">
                  <a:alpha val="79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9" name="Google Shape;908;p30">
            <a:extLst>
              <a:ext uri="{FF2B5EF4-FFF2-40B4-BE49-F238E27FC236}">
                <a16:creationId xmlns:a16="http://schemas.microsoft.com/office/drawing/2014/main" id="{7073D3AD-BC0F-442A-9D95-40AB4B071C7C}"/>
              </a:ext>
            </a:extLst>
          </p:cNvPr>
          <p:cNvGrpSpPr/>
          <p:nvPr/>
        </p:nvGrpSpPr>
        <p:grpSpPr>
          <a:xfrm>
            <a:off x="3410085" y="4959060"/>
            <a:ext cx="1914674" cy="740030"/>
            <a:chOff x="2860511" y="3415845"/>
            <a:chExt cx="1914674" cy="740030"/>
          </a:xfrm>
        </p:grpSpPr>
        <p:sp>
          <p:nvSpPr>
            <p:cNvPr id="110" name="Google Shape;909;p30">
              <a:extLst>
                <a:ext uri="{FF2B5EF4-FFF2-40B4-BE49-F238E27FC236}">
                  <a16:creationId xmlns:a16="http://schemas.microsoft.com/office/drawing/2014/main" id="{F3DEA875-83E8-47B5-A20C-E9571C8D2146}"/>
                </a:ext>
              </a:extLst>
            </p:cNvPr>
            <p:cNvSpPr/>
            <p:nvPr/>
          </p:nvSpPr>
          <p:spPr>
            <a:xfrm>
              <a:off x="4368925" y="3415845"/>
              <a:ext cx="406260" cy="406260"/>
            </a:xfrm>
            <a:custGeom>
              <a:avLst/>
              <a:gdLst/>
              <a:ahLst/>
              <a:cxnLst/>
              <a:rect l="l" t="t" r="r" b="b"/>
              <a:pathLst>
                <a:path w="15515" h="15515" extrusionOk="0">
                  <a:moveTo>
                    <a:pt x="7764" y="0"/>
                  </a:moveTo>
                  <a:cubicBezTo>
                    <a:pt x="3477" y="0"/>
                    <a:pt x="1" y="3477"/>
                    <a:pt x="1" y="7763"/>
                  </a:cubicBezTo>
                  <a:cubicBezTo>
                    <a:pt x="1" y="12038"/>
                    <a:pt x="3477" y="15514"/>
                    <a:pt x="7764" y="15514"/>
                  </a:cubicBezTo>
                  <a:cubicBezTo>
                    <a:pt x="12038" y="15514"/>
                    <a:pt x="15515" y="12038"/>
                    <a:pt x="15515" y="7763"/>
                  </a:cubicBezTo>
                  <a:cubicBezTo>
                    <a:pt x="15515" y="3477"/>
                    <a:pt x="12038" y="0"/>
                    <a:pt x="7764" y="0"/>
                  </a:cubicBezTo>
                  <a:close/>
                </a:path>
              </a:pathLst>
            </a:custGeom>
            <a:solidFill>
              <a:srgbClr val="69E7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Jost" pitchFamily="2" charset="-52"/>
                <a:ea typeface="Jost" pitchFamily="2" charset="-52"/>
              </a:endParaRPr>
            </a:p>
          </p:txBody>
        </p:sp>
        <p:sp>
          <p:nvSpPr>
            <p:cNvPr id="111" name="Google Shape;910;p30">
              <a:extLst>
                <a:ext uri="{FF2B5EF4-FFF2-40B4-BE49-F238E27FC236}">
                  <a16:creationId xmlns:a16="http://schemas.microsoft.com/office/drawing/2014/main" id="{EAE4722D-9EC7-47BF-B56E-40A4A04D9670}"/>
                </a:ext>
              </a:extLst>
            </p:cNvPr>
            <p:cNvSpPr/>
            <p:nvPr/>
          </p:nvSpPr>
          <p:spPr>
            <a:xfrm>
              <a:off x="4418810" y="3465730"/>
              <a:ext cx="306495" cy="306495"/>
            </a:xfrm>
            <a:custGeom>
              <a:avLst/>
              <a:gdLst/>
              <a:ahLst/>
              <a:cxnLst/>
              <a:rect l="l" t="t" r="r" b="b"/>
              <a:pathLst>
                <a:path w="11705" h="11705" extrusionOk="0">
                  <a:moveTo>
                    <a:pt x="5859" y="0"/>
                  </a:moveTo>
                  <a:cubicBezTo>
                    <a:pt x="2620" y="0"/>
                    <a:pt x="1" y="2620"/>
                    <a:pt x="1" y="5858"/>
                  </a:cubicBezTo>
                  <a:cubicBezTo>
                    <a:pt x="1" y="9085"/>
                    <a:pt x="2620" y="11704"/>
                    <a:pt x="5859" y="11704"/>
                  </a:cubicBezTo>
                  <a:cubicBezTo>
                    <a:pt x="9085" y="11704"/>
                    <a:pt x="11705" y="9085"/>
                    <a:pt x="11705" y="5858"/>
                  </a:cubicBezTo>
                  <a:cubicBezTo>
                    <a:pt x="11705" y="2620"/>
                    <a:pt x="9085" y="0"/>
                    <a:pt x="58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Jost" pitchFamily="2" charset="-52"/>
                <a:ea typeface="Jost" pitchFamily="2" charset="-52"/>
              </a:endParaRPr>
            </a:p>
          </p:txBody>
        </p:sp>
        <p:sp>
          <p:nvSpPr>
            <p:cNvPr id="112" name="Google Shape;911;p30">
              <a:extLst>
                <a:ext uri="{FF2B5EF4-FFF2-40B4-BE49-F238E27FC236}">
                  <a16:creationId xmlns:a16="http://schemas.microsoft.com/office/drawing/2014/main" id="{2BFE60BA-D93A-4DA1-A84C-3D8A85F2A8B3}"/>
                </a:ext>
              </a:extLst>
            </p:cNvPr>
            <p:cNvSpPr txBox="1"/>
            <p:nvPr/>
          </p:nvSpPr>
          <p:spPr>
            <a:xfrm>
              <a:off x="2860511" y="3726275"/>
              <a:ext cx="1884600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indent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k-KZ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Fira Sans Extra Condensed Medium"/>
                </a:rPr>
                <a:t>Наличие</a:t>
              </a:r>
              <a:r>
                <a:rPr lang="ru-RU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Fira Sans Extra Condensed Medium"/>
                </a:rPr>
                <a:t> НП</a:t>
              </a:r>
              <a:endParaRPr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Fira Sans Extra Condensed Medium"/>
              </a:endParaRPr>
            </a:p>
          </p:txBody>
        </p:sp>
      </p:grpSp>
      <p:grpSp>
        <p:nvGrpSpPr>
          <p:cNvPr id="113" name="Google Shape;913;p30">
            <a:extLst>
              <a:ext uri="{FF2B5EF4-FFF2-40B4-BE49-F238E27FC236}">
                <a16:creationId xmlns:a16="http://schemas.microsoft.com/office/drawing/2014/main" id="{8B5D9CFA-B92E-4A76-96DB-51BECAC9B528}"/>
              </a:ext>
            </a:extLst>
          </p:cNvPr>
          <p:cNvGrpSpPr/>
          <p:nvPr/>
        </p:nvGrpSpPr>
        <p:grpSpPr>
          <a:xfrm>
            <a:off x="8641427" y="4958905"/>
            <a:ext cx="2251859" cy="804067"/>
            <a:chOff x="2977291" y="2556752"/>
            <a:chExt cx="2251859" cy="804067"/>
          </a:xfrm>
        </p:grpSpPr>
        <p:sp>
          <p:nvSpPr>
            <p:cNvPr id="114" name="Google Shape;914;p30">
              <a:extLst>
                <a:ext uri="{FF2B5EF4-FFF2-40B4-BE49-F238E27FC236}">
                  <a16:creationId xmlns:a16="http://schemas.microsoft.com/office/drawing/2014/main" id="{E6DEBA0C-A9A9-40D5-8BA5-FEF04EC9CE8F}"/>
                </a:ext>
              </a:extLst>
            </p:cNvPr>
            <p:cNvSpPr/>
            <p:nvPr/>
          </p:nvSpPr>
          <p:spPr>
            <a:xfrm>
              <a:off x="2977291" y="2556752"/>
              <a:ext cx="406234" cy="406260"/>
            </a:xfrm>
            <a:custGeom>
              <a:avLst/>
              <a:gdLst/>
              <a:ahLst/>
              <a:cxnLst/>
              <a:rect l="l" t="t" r="r" b="b"/>
              <a:pathLst>
                <a:path w="15514" h="15515" extrusionOk="0">
                  <a:moveTo>
                    <a:pt x="7751" y="1"/>
                  </a:moveTo>
                  <a:cubicBezTo>
                    <a:pt x="3465" y="1"/>
                    <a:pt x="0" y="3465"/>
                    <a:pt x="0" y="7752"/>
                  </a:cubicBezTo>
                  <a:cubicBezTo>
                    <a:pt x="0" y="12038"/>
                    <a:pt x="3465" y="15514"/>
                    <a:pt x="7751" y="15514"/>
                  </a:cubicBezTo>
                  <a:cubicBezTo>
                    <a:pt x="12037" y="15514"/>
                    <a:pt x="15514" y="12038"/>
                    <a:pt x="15514" y="7752"/>
                  </a:cubicBezTo>
                  <a:cubicBezTo>
                    <a:pt x="15514" y="3465"/>
                    <a:pt x="12037" y="1"/>
                    <a:pt x="7751" y="1"/>
                  </a:cubicBez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Jost" pitchFamily="2" charset="-52"/>
                <a:ea typeface="Jost" pitchFamily="2" charset="-52"/>
              </a:endParaRPr>
            </a:p>
          </p:txBody>
        </p:sp>
        <p:sp>
          <p:nvSpPr>
            <p:cNvPr id="115" name="Google Shape;915;p30">
              <a:extLst>
                <a:ext uri="{FF2B5EF4-FFF2-40B4-BE49-F238E27FC236}">
                  <a16:creationId xmlns:a16="http://schemas.microsoft.com/office/drawing/2014/main" id="{7C04B048-0DA3-4269-BFC6-62871733ECD7}"/>
                </a:ext>
              </a:extLst>
            </p:cNvPr>
            <p:cNvSpPr/>
            <p:nvPr/>
          </p:nvSpPr>
          <p:spPr>
            <a:xfrm>
              <a:off x="3027176" y="2606477"/>
              <a:ext cx="306469" cy="306810"/>
            </a:xfrm>
            <a:custGeom>
              <a:avLst/>
              <a:gdLst/>
              <a:ahLst/>
              <a:cxnLst/>
              <a:rect l="l" t="t" r="r" b="b"/>
              <a:pathLst>
                <a:path w="11704" h="11717" extrusionOk="0">
                  <a:moveTo>
                    <a:pt x="5846" y="1"/>
                  </a:moveTo>
                  <a:cubicBezTo>
                    <a:pt x="2620" y="1"/>
                    <a:pt x="0" y="2632"/>
                    <a:pt x="0" y="5859"/>
                  </a:cubicBezTo>
                  <a:cubicBezTo>
                    <a:pt x="0" y="9097"/>
                    <a:pt x="2620" y="11716"/>
                    <a:pt x="5846" y="11716"/>
                  </a:cubicBezTo>
                  <a:cubicBezTo>
                    <a:pt x="9085" y="11716"/>
                    <a:pt x="11704" y="9097"/>
                    <a:pt x="11704" y="5859"/>
                  </a:cubicBezTo>
                  <a:cubicBezTo>
                    <a:pt x="11704" y="2632"/>
                    <a:pt x="9085" y="1"/>
                    <a:pt x="58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Jost" pitchFamily="2" charset="-52"/>
                <a:ea typeface="Jost" pitchFamily="2" charset="-52"/>
              </a:endParaRPr>
            </a:p>
          </p:txBody>
        </p:sp>
        <p:sp>
          <p:nvSpPr>
            <p:cNvPr id="116" name="Google Shape;916;p30">
              <a:extLst>
                <a:ext uri="{FF2B5EF4-FFF2-40B4-BE49-F238E27FC236}">
                  <a16:creationId xmlns:a16="http://schemas.microsoft.com/office/drawing/2014/main" id="{BAA8DFB7-D2F9-48E7-A5BE-A3298D454007}"/>
                </a:ext>
              </a:extLst>
            </p:cNvPr>
            <p:cNvSpPr txBox="1"/>
            <p:nvPr/>
          </p:nvSpPr>
          <p:spPr>
            <a:xfrm>
              <a:off x="3171174" y="2931219"/>
              <a:ext cx="2057976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ru-RU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Fira Sans Extra Condensed Medium"/>
                </a:rPr>
                <a:t>Успешное проведение ВИТР со странами ЕАЭС</a:t>
              </a:r>
              <a:endParaRPr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Fira Sans Extra Condensed Medium"/>
              </a:endParaRPr>
            </a:p>
          </p:txBody>
        </p:sp>
      </p:grpSp>
      <p:grpSp>
        <p:nvGrpSpPr>
          <p:cNvPr id="117" name="Google Shape;918;p30">
            <a:extLst>
              <a:ext uri="{FF2B5EF4-FFF2-40B4-BE49-F238E27FC236}">
                <a16:creationId xmlns:a16="http://schemas.microsoft.com/office/drawing/2014/main" id="{F31A7E74-17D2-49B6-8197-1F498C3194B9}"/>
              </a:ext>
            </a:extLst>
          </p:cNvPr>
          <p:cNvGrpSpPr/>
          <p:nvPr/>
        </p:nvGrpSpPr>
        <p:grpSpPr>
          <a:xfrm>
            <a:off x="8862604" y="1862574"/>
            <a:ext cx="2660209" cy="484927"/>
            <a:chOff x="2901091" y="1187143"/>
            <a:chExt cx="2660209" cy="484927"/>
          </a:xfrm>
        </p:grpSpPr>
        <p:sp>
          <p:nvSpPr>
            <p:cNvPr id="118" name="Google Shape;919;p30">
              <a:extLst>
                <a:ext uri="{FF2B5EF4-FFF2-40B4-BE49-F238E27FC236}">
                  <a16:creationId xmlns:a16="http://schemas.microsoft.com/office/drawing/2014/main" id="{BEE57723-B9BD-444A-B09A-3D3C9EDAEC92}"/>
                </a:ext>
              </a:extLst>
            </p:cNvPr>
            <p:cNvSpPr/>
            <p:nvPr/>
          </p:nvSpPr>
          <p:spPr>
            <a:xfrm>
              <a:off x="2901091" y="1265836"/>
              <a:ext cx="406234" cy="406234"/>
            </a:xfrm>
            <a:custGeom>
              <a:avLst/>
              <a:gdLst/>
              <a:ahLst/>
              <a:cxnLst/>
              <a:rect l="l" t="t" r="r" b="b"/>
              <a:pathLst>
                <a:path w="15514" h="15514" extrusionOk="0">
                  <a:moveTo>
                    <a:pt x="7751" y="0"/>
                  </a:moveTo>
                  <a:cubicBezTo>
                    <a:pt x="3465" y="0"/>
                    <a:pt x="0" y="3465"/>
                    <a:pt x="0" y="7751"/>
                  </a:cubicBezTo>
                  <a:cubicBezTo>
                    <a:pt x="0" y="12037"/>
                    <a:pt x="3465" y="15514"/>
                    <a:pt x="7751" y="15514"/>
                  </a:cubicBezTo>
                  <a:cubicBezTo>
                    <a:pt x="12037" y="15514"/>
                    <a:pt x="15514" y="12037"/>
                    <a:pt x="15514" y="7751"/>
                  </a:cubicBezTo>
                  <a:cubicBezTo>
                    <a:pt x="15514" y="3465"/>
                    <a:pt x="12037" y="0"/>
                    <a:pt x="7751" y="0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Jost" pitchFamily="2" charset="-52"/>
                <a:ea typeface="Jost" pitchFamily="2" charset="-52"/>
              </a:endParaRPr>
            </a:p>
          </p:txBody>
        </p:sp>
        <p:sp>
          <p:nvSpPr>
            <p:cNvPr id="119" name="Google Shape;920;p30">
              <a:extLst>
                <a:ext uri="{FF2B5EF4-FFF2-40B4-BE49-F238E27FC236}">
                  <a16:creationId xmlns:a16="http://schemas.microsoft.com/office/drawing/2014/main" id="{0157A7DC-78A3-4CFB-B215-524D6100D3E0}"/>
                </a:ext>
              </a:extLst>
            </p:cNvPr>
            <p:cNvSpPr/>
            <p:nvPr/>
          </p:nvSpPr>
          <p:spPr>
            <a:xfrm>
              <a:off x="2950976" y="1315718"/>
              <a:ext cx="306469" cy="306469"/>
            </a:xfrm>
            <a:custGeom>
              <a:avLst/>
              <a:gdLst/>
              <a:ahLst/>
              <a:cxnLst/>
              <a:rect l="l" t="t" r="r" b="b"/>
              <a:pathLst>
                <a:path w="11704" h="11704" extrusionOk="0">
                  <a:moveTo>
                    <a:pt x="5846" y="0"/>
                  </a:moveTo>
                  <a:cubicBezTo>
                    <a:pt x="2620" y="0"/>
                    <a:pt x="0" y="2620"/>
                    <a:pt x="0" y="5846"/>
                  </a:cubicBezTo>
                  <a:cubicBezTo>
                    <a:pt x="0" y="9085"/>
                    <a:pt x="2620" y="11704"/>
                    <a:pt x="5846" y="11704"/>
                  </a:cubicBezTo>
                  <a:cubicBezTo>
                    <a:pt x="9085" y="11704"/>
                    <a:pt x="11704" y="9085"/>
                    <a:pt x="11704" y="5846"/>
                  </a:cubicBezTo>
                  <a:cubicBezTo>
                    <a:pt x="11704" y="2620"/>
                    <a:pt x="9085" y="0"/>
                    <a:pt x="58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Jost" pitchFamily="2" charset="-52"/>
                <a:ea typeface="Jost" pitchFamily="2" charset="-52"/>
              </a:endParaRPr>
            </a:p>
          </p:txBody>
        </p:sp>
        <p:sp>
          <p:nvSpPr>
            <p:cNvPr id="120" name="Google Shape;921;p30">
              <a:extLst>
                <a:ext uri="{FF2B5EF4-FFF2-40B4-BE49-F238E27FC236}">
                  <a16:creationId xmlns:a16="http://schemas.microsoft.com/office/drawing/2014/main" id="{EB4B4422-765F-473D-840B-7C22E905D98B}"/>
                </a:ext>
              </a:extLst>
            </p:cNvPr>
            <p:cNvSpPr txBox="1"/>
            <p:nvPr/>
          </p:nvSpPr>
          <p:spPr>
            <a:xfrm>
              <a:off x="3216101" y="1187143"/>
              <a:ext cx="2345199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Fira Sans Extra Condensed Medium"/>
                </a:rPr>
                <a:t>Утвержденные тарифы по Авто и ЖД</a:t>
              </a:r>
              <a:endParaRPr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Fira Sans Extra Condensed Medium"/>
              </a:endParaRPr>
            </a:p>
          </p:txBody>
        </p:sp>
      </p:grpSp>
      <p:grpSp>
        <p:nvGrpSpPr>
          <p:cNvPr id="121" name="Google Shape;923;p30">
            <a:extLst>
              <a:ext uri="{FF2B5EF4-FFF2-40B4-BE49-F238E27FC236}">
                <a16:creationId xmlns:a16="http://schemas.microsoft.com/office/drawing/2014/main" id="{41D7A572-4FD9-4000-AC91-DDB35FCF058D}"/>
              </a:ext>
            </a:extLst>
          </p:cNvPr>
          <p:cNvGrpSpPr/>
          <p:nvPr/>
        </p:nvGrpSpPr>
        <p:grpSpPr>
          <a:xfrm>
            <a:off x="6076012" y="755644"/>
            <a:ext cx="1884600" cy="1051101"/>
            <a:chOff x="5084054" y="1265836"/>
            <a:chExt cx="1884600" cy="1051101"/>
          </a:xfrm>
        </p:grpSpPr>
        <p:sp>
          <p:nvSpPr>
            <p:cNvPr id="122" name="Google Shape;924;p30">
              <a:extLst>
                <a:ext uri="{FF2B5EF4-FFF2-40B4-BE49-F238E27FC236}">
                  <a16:creationId xmlns:a16="http://schemas.microsoft.com/office/drawing/2014/main" id="{58DE5073-B42A-491A-9D80-85141993D742}"/>
                </a:ext>
              </a:extLst>
            </p:cNvPr>
            <p:cNvSpPr/>
            <p:nvPr/>
          </p:nvSpPr>
          <p:spPr>
            <a:xfrm>
              <a:off x="5823378" y="1265836"/>
              <a:ext cx="406260" cy="406234"/>
            </a:xfrm>
            <a:custGeom>
              <a:avLst/>
              <a:gdLst/>
              <a:ahLst/>
              <a:cxnLst/>
              <a:rect l="l" t="t" r="r" b="b"/>
              <a:pathLst>
                <a:path w="15515" h="15514" extrusionOk="0">
                  <a:moveTo>
                    <a:pt x="7751" y="0"/>
                  </a:moveTo>
                  <a:cubicBezTo>
                    <a:pt x="3465" y="0"/>
                    <a:pt x="0" y="3465"/>
                    <a:pt x="0" y="7751"/>
                  </a:cubicBezTo>
                  <a:cubicBezTo>
                    <a:pt x="0" y="12037"/>
                    <a:pt x="3465" y="15514"/>
                    <a:pt x="7751" y="15514"/>
                  </a:cubicBezTo>
                  <a:cubicBezTo>
                    <a:pt x="12038" y="15514"/>
                    <a:pt x="15514" y="12037"/>
                    <a:pt x="15514" y="7751"/>
                  </a:cubicBezTo>
                  <a:cubicBezTo>
                    <a:pt x="15514" y="3465"/>
                    <a:pt x="12038" y="0"/>
                    <a:pt x="7751" y="0"/>
                  </a:cubicBez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Jost" pitchFamily="2" charset="-52"/>
                <a:ea typeface="Jost" pitchFamily="2" charset="-52"/>
              </a:endParaRPr>
            </a:p>
          </p:txBody>
        </p:sp>
        <p:sp>
          <p:nvSpPr>
            <p:cNvPr id="123" name="Google Shape;925;p30">
              <a:extLst>
                <a:ext uri="{FF2B5EF4-FFF2-40B4-BE49-F238E27FC236}">
                  <a16:creationId xmlns:a16="http://schemas.microsoft.com/office/drawing/2014/main" id="{F7176607-4E27-4C95-A5B2-0678AD618526}"/>
                </a:ext>
              </a:extLst>
            </p:cNvPr>
            <p:cNvSpPr/>
            <p:nvPr/>
          </p:nvSpPr>
          <p:spPr>
            <a:xfrm>
              <a:off x="5872949" y="1315718"/>
              <a:ext cx="306810" cy="306469"/>
            </a:xfrm>
            <a:custGeom>
              <a:avLst/>
              <a:gdLst/>
              <a:ahLst/>
              <a:cxnLst/>
              <a:rect l="l" t="t" r="r" b="b"/>
              <a:pathLst>
                <a:path w="11717" h="11704" extrusionOk="0">
                  <a:moveTo>
                    <a:pt x="5858" y="0"/>
                  </a:moveTo>
                  <a:cubicBezTo>
                    <a:pt x="2632" y="0"/>
                    <a:pt x="1" y="2620"/>
                    <a:pt x="1" y="5846"/>
                  </a:cubicBezTo>
                  <a:cubicBezTo>
                    <a:pt x="1" y="9085"/>
                    <a:pt x="2632" y="11704"/>
                    <a:pt x="5858" y="11704"/>
                  </a:cubicBezTo>
                  <a:cubicBezTo>
                    <a:pt x="9097" y="11704"/>
                    <a:pt x="11716" y="9085"/>
                    <a:pt x="11716" y="5846"/>
                  </a:cubicBezTo>
                  <a:cubicBezTo>
                    <a:pt x="11716" y="2620"/>
                    <a:pt x="9097" y="0"/>
                    <a:pt x="58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Jost" pitchFamily="2" charset="-52"/>
                <a:ea typeface="Jost" pitchFamily="2" charset="-52"/>
              </a:endParaRPr>
            </a:p>
          </p:txBody>
        </p:sp>
        <p:sp>
          <p:nvSpPr>
            <p:cNvPr id="124" name="Google Shape;927;p30">
              <a:extLst>
                <a:ext uri="{FF2B5EF4-FFF2-40B4-BE49-F238E27FC236}">
                  <a16:creationId xmlns:a16="http://schemas.microsoft.com/office/drawing/2014/main" id="{1B28C190-661B-4D12-A86D-DE7AAFA14683}"/>
                </a:ext>
              </a:extLst>
            </p:cNvPr>
            <p:cNvSpPr txBox="1"/>
            <p:nvPr/>
          </p:nvSpPr>
          <p:spPr>
            <a:xfrm>
              <a:off x="5084054" y="1887337"/>
              <a:ext cx="1884600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Fira Sans Extra Condensed Medium"/>
                </a:rPr>
                <a:t>Интеграция с НО стран ЕАЭС и ИС РК</a:t>
              </a:r>
              <a:endParaRPr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Fira Sans Extra Condensed Medium"/>
              </a:endParaRPr>
            </a:p>
          </p:txBody>
        </p:sp>
      </p:grpSp>
      <p:grpSp>
        <p:nvGrpSpPr>
          <p:cNvPr id="125" name="Group 80">
            <a:extLst>
              <a:ext uri="{FF2B5EF4-FFF2-40B4-BE49-F238E27FC236}">
                <a16:creationId xmlns:a16="http://schemas.microsoft.com/office/drawing/2014/main" id="{EB348C2D-5448-47D1-A592-B3EEC6A6630B}"/>
              </a:ext>
            </a:extLst>
          </p:cNvPr>
          <p:cNvGrpSpPr/>
          <p:nvPr/>
        </p:nvGrpSpPr>
        <p:grpSpPr>
          <a:xfrm rot="16200000" flipV="1">
            <a:off x="-1274669" y="3196253"/>
            <a:ext cx="6215796" cy="1107700"/>
            <a:chOff x="764154" y="2998082"/>
            <a:chExt cx="11035897" cy="1816443"/>
          </a:xfrm>
        </p:grpSpPr>
        <p:sp>
          <p:nvSpPr>
            <p:cNvPr id="126" name="Freeform: Shape 75">
              <a:extLst>
                <a:ext uri="{FF2B5EF4-FFF2-40B4-BE49-F238E27FC236}">
                  <a16:creationId xmlns:a16="http://schemas.microsoft.com/office/drawing/2014/main" id="{B8142F8E-C55C-4C78-B382-95CEC12274D9}"/>
                </a:ext>
              </a:extLst>
            </p:cNvPr>
            <p:cNvSpPr/>
            <p:nvPr/>
          </p:nvSpPr>
          <p:spPr>
            <a:xfrm>
              <a:off x="5125614" y="2998082"/>
              <a:ext cx="2312977" cy="952844"/>
            </a:xfrm>
            <a:custGeom>
              <a:avLst/>
              <a:gdLst>
                <a:gd name="connsiteX0" fmla="*/ 1163409 w 2312977"/>
                <a:gd name="connsiteY0" fmla="*/ 0 h 952844"/>
                <a:gd name="connsiteX1" fmla="*/ 1244592 w 2312977"/>
                <a:gd name="connsiteY1" fmla="*/ 237644 h 952844"/>
                <a:gd name="connsiteX2" fmla="*/ 1321591 w 2312977"/>
                <a:gd name="connsiteY2" fmla="*/ 241584 h 952844"/>
                <a:gd name="connsiteX3" fmla="*/ 2312977 w 2312977"/>
                <a:gd name="connsiteY3" fmla="*/ 809964 h 952844"/>
                <a:gd name="connsiteX4" fmla="*/ 2142794 w 2312977"/>
                <a:gd name="connsiteY4" fmla="*/ 936738 h 952844"/>
                <a:gd name="connsiteX5" fmla="*/ 1153428 w 2312977"/>
                <a:gd name="connsiteY5" fmla="*/ 445095 h 952844"/>
                <a:gd name="connsiteX6" fmla="*/ 172230 w 2312977"/>
                <a:gd name="connsiteY6" fmla="*/ 952844 h 952844"/>
                <a:gd name="connsiteX7" fmla="*/ 0 w 2312977"/>
                <a:gd name="connsiteY7" fmla="*/ 828868 h 952844"/>
                <a:gd name="connsiteX8" fmla="*/ 981964 w 2312977"/>
                <a:gd name="connsiteY8" fmla="*/ 244360 h 952844"/>
                <a:gd name="connsiteX9" fmla="*/ 1082247 w 2312977"/>
                <a:gd name="connsiteY9" fmla="*/ 237584 h 95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12977" h="952844">
                  <a:moveTo>
                    <a:pt x="1163409" y="0"/>
                  </a:moveTo>
                  <a:lnTo>
                    <a:pt x="1244592" y="237644"/>
                  </a:lnTo>
                  <a:lnTo>
                    <a:pt x="1321591" y="241584"/>
                  </a:lnTo>
                  <a:cubicBezTo>
                    <a:pt x="1714005" y="285120"/>
                    <a:pt x="2074114" y="489313"/>
                    <a:pt x="2312977" y="809964"/>
                  </a:cubicBezTo>
                  <a:lnTo>
                    <a:pt x="2142794" y="936738"/>
                  </a:lnTo>
                  <a:cubicBezTo>
                    <a:pt x="1910220" y="624530"/>
                    <a:pt x="1542728" y="441913"/>
                    <a:pt x="1153428" y="445095"/>
                  </a:cubicBezTo>
                  <a:cubicBezTo>
                    <a:pt x="764128" y="448277"/>
                    <a:pt x="399670" y="636876"/>
                    <a:pt x="172230" y="952844"/>
                  </a:cubicBezTo>
                  <a:lnTo>
                    <a:pt x="0" y="828868"/>
                  </a:lnTo>
                  <a:cubicBezTo>
                    <a:pt x="233591" y="504355"/>
                    <a:pt x="590314" y="294304"/>
                    <a:pt x="981964" y="244360"/>
                  </a:cubicBezTo>
                  <a:lnTo>
                    <a:pt x="1082247" y="23758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A6396"/>
                </a:gs>
                <a:gs pos="48000">
                  <a:srgbClr val="25E19E"/>
                </a:gs>
                <a:gs pos="100000">
                  <a:srgbClr val="4E883B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27" name="Freeform: Shape 76">
              <a:extLst>
                <a:ext uri="{FF2B5EF4-FFF2-40B4-BE49-F238E27FC236}">
                  <a16:creationId xmlns:a16="http://schemas.microsoft.com/office/drawing/2014/main" id="{762156F1-3D29-4841-87C7-24BA6CCE3E50}"/>
                </a:ext>
              </a:extLst>
            </p:cNvPr>
            <p:cNvSpPr/>
            <p:nvPr/>
          </p:nvSpPr>
          <p:spPr>
            <a:xfrm rot="10800000">
              <a:off x="2944884" y="3861681"/>
              <a:ext cx="2312977" cy="952844"/>
            </a:xfrm>
            <a:custGeom>
              <a:avLst/>
              <a:gdLst>
                <a:gd name="connsiteX0" fmla="*/ 1163409 w 2312977"/>
                <a:gd name="connsiteY0" fmla="*/ 0 h 952844"/>
                <a:gd name="connsiteX1" fmla="*/ 1244592 w 2312977"/>
                <a:gd name="connsiteY1" fmla="*/ 237644 h 952844"/>
                <a:gd name="connsiteX2" fmla="*/ 1321591 w 2312977"/>
                <a:gd name="connsiteY2" fmla="*/ 241584 h 952844"/>
                <a:gd name="connsiteX3" fmla="*/ 2312977 w 2312977"/>
                <a:gd name="connsiteY3" fmla="*/ 809964 h 952844"/>
                <a:gd name="connsiteX4" fmla="*/ 2142794 w 2312977"/>
                <a:gd name="connsiteY4" fmla="*/ 936738 h 952844"/>
                <a:gd name="connsiteX5" fmla="*/ 1153428 w 2312977"/>
                <a:gd name="connsiteY5" fmla="*/ 445095 h 952844"/>
                <a:gd name="connsiteX6" fmla="*/ 172230 w 2312977"/>
                <a:gd name="connsiteY6" fmla="*/ 952844 h 952844"/>
                <a:gd name="connsiteX7" fmla="*/ 0 w 2312977"/>
                <a:gd name="connsiteY7" fmla="*/ 828868 h 952844"/>
                <a:gd name="connsiteX8" fmla="*/ 981964 w 2312977"/>
                <a:gd name="connsiteY8" fmla="*/ 244360 h 952844"/>
                <a:gd name="connsiteX9" fmla="*/ 1082247 w 2312977"/>
                <a:gd name="connsiteY9" fmla="*/ 237584 h 95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12977" h="952844">
                  <a:moveTo>
                    <a:pt x="1163409" y="0"/>
                  </a:moveTo>
                  <a:lnTo>
                    <a:pt x="1244592" y="237644"/>
                  </a:lnTo>
                  <a:lnTo>
                    <a:pt x="1321591" y="241584"/>
                  </a:lnTo>
                  <a:cubicBezTo>
                    <a:pt x="1714005" y="285120"/>
                    <a:pt x="2074114" y="489313"/>
                    <a:pt x="2312977" y="809964"/>
                  </a:cubicBezTo>
                  <a:lnTo>
                    <a:pt x="2142794" y="936738"/>
                  </a:lnTo>
                  <a:cubicBezTo>
                    <a:pt x="1910220" y="624530"/>
                    <a:pt x="1542728" y="441913"/>
                    <a:pt x="1153428" y="445095"/>
                  </a:cubicBezTo>
                  <a:cubicBezTo>
                    <a:pt x="764128" y="448277"/>
                    <a:pt x="399670" y="636876"/>
                    <a:pt x="172230" y="952844"/>
                  </a:cubicBezTo>
                  <a:lnTo>
                    <a:pt x="0" y="828868"/>
                  </a:lnTo>
                  <a:cubicBezTo>
                    <a:pt x="233591" y="504355"/>
                    <a:pt x="590314" y="294304"/>
                    <a:pt x="981964" y="244360"/>
                  </a:cubicBezTo>
                  <a:lnTo>
                    <a:pt x="1082247" y="23758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D144"/>
                </a:gs>
                <a:gs pos="46000">
                  <a:srgbClr val="FFD75F"/>
                </a:gs>
                <a:gs pos="100000">
                  <a:srgbClr val="B18501"/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8" name="Freeform: Shape 77">
              <a:extLst>
                <a:ext uri="{FF2B5EF4-FFF2-40B4-BE49-F238E27FC236}">
                  <a16:creationId xmlns:a16="http://schemas.microsoft.com/office/drawing/2014/main" id="{95DCECCA-70C5-46ED-AEAB-C6B33CBDFFDC}"/>
                </a:ext>
              </a:extLst>
            </p:cNvPr>
            <p:cNvSpPr/>
            <p:nvPr/>
          </p:nvSpPr>
          <p:spPr>
            <a:xfrm>
              <a:off x="764154" y="2998082"/>
              <a:ext cx="2312977" cy="952844"/>
            </a:xfrm>
            <a:custGeom>
              <a:avLst/>
              <a:gdLst>
                <a:gd name="connsiteX0" fmla="*/ 1163409 w 2312977"/>
                <a:gd name="connsiteY0" fmla="*/ 0 h 952844"/>
                <a:gd name="connsiteX1" fmla="*/ 1244592 w 2312977"/>
                <a:gd name="connsiteY1" fmla="*/ 237644 h 952844"/>
                <a:gd name="connsiteX2" fmla="*/ 1321591 w 2312977"/>
                <a:gd name="connsiteY2" fmla="*/ 241584 h 952844"/>
                <a:gd name="connsiteX3" fmla="*/ 2312977 w 2312977"/>
                <a:gd name="connsiteY3" fmla="*/ 809964 h 952844"/>
                <a:gd name="connsiteX4" fmla="*/ 2142794 w 2312977"/>
                <a:gd name="connsiteY4" fmla="*/ 936738 h 952844"/>
                <a:gd name="connsiteX5" fmla="*/ 1153428 w 2312977"/>
                <a:gd name="connsiteY5" fmla="*/ 445095 h 952844"/>
                <a:gd name="connsiteX6" fmla="*/ 172230 w 2312977"/>
                <a:gd name="connsiteY6" fmla="*/ 952844 h 952844"/>
                <a:gd name="connsiteX7" fmla="*/ 0 w 2312977"/>
                <a:gd name="connsiteY7" fmla="*/ 828868 h 952844"/>
                <a:gd name="connsiteX8" fmla="*/ 981964 w 2312977"/>
                <a:gd name="connsiteY8" fmla="*/ 244360 h 952844"/>
                <a:gd name="connsiteX9" fmla="*/ 1082247 w 2312977"/>
                <a:gd name="connsiteY9" fmla="*/ 237584 h 95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12977" h="952844">
                  <a:moveTo>
                    <a:pt x="1163409" y="0"/>
                  </a:moveTo>
                  <a:lnTo>
                    <a:pt x="1244592" y="237644"/>
                  </a:lnTo>
                  <a:lnTo>
                    <a:pt x="1321591" y="241584"/>
                  </a:lnTo>
                  <a:cubicBezTo>
                    <a:pt x="1714005" y="285120"/>
                    <a:pt x="2074114" y="489313"/>
                    <a:pt x="2312977" y="809964"/>
                  </a:cubicBezTo>
                  <a:lnTo>
                    <a:pt x="2142794" y="936738"/>
                  </a:lnTo>
                  <a:cubicBezTo>
                    <a:pt x="1910220" y="624530"/>
                    <a:pt x="1542728" y="441913"/>
                    <a:pt x="1153428" y="445095"/>
                  </a:cubicBezTo>
                  <a:cubicBezTo>
                    <a:pt x="764128" y="448277"/>
                    <a:pt x="399670" y="636876"/>
                    <a:pt x="172230" y="952844"/>
                  </a:cubicBezTo>
                  <a:lnTo>
                    <a:pt x="0" y="828868"/>
                  </a:lnTo>
                  <a:cubicBezTo>
                    <a:pt x="233591" y="504355"/>
                    <a:pt x="590314" y="294304"/>
                    <a:pt x="981964" y="244360"/>
                  </a:cubicBezTo>
                  <a:lnTo>
                    <a:pt x="1082247" y="23758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46000">
                  <a:schemeClr val="accent1">
                    <a:lumMod val="95000"/>
                    <a:lumOff val="5000"/>
                  </a:schemeClr>
                </a:gs>
                <a:gs pos="100000">
                  <a:schemeClr val="accent1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9" name="Freeform: Shape 78">
              <a:extLst>
                <a:ext uri="{FF2B5EF4-FFF2-40B4-BE49-F238E27FC236}">
                  <a16:creationId xmlns:a16="http://schemas.microsoft.com/office/drawing/2014/main" id="{11FE54D9-BA71-4781-900F-24BC091BE3B4}"/>
                </a:ext>
              </a:extLst>
            </p:cNvPr>
            <p:cNvSpPr/>
            <p:nvPr/>
          </p:nvSpPr>
          <p:spPr>
            <a:xfrm>
              <a:off x="9487074" y="2998082"/>
              <a:ext cx="2312977" cy="952844"/>
            </a:xfrm>
            <a:custGeom>
              <a:avLst/>
              <a:gdLst>
                <a:gd name="connsiteX0" fmla="*/ 1163409 w 2312977"/>
                <a:gd name="connsiteY0" fmla="*/ 0 h 952844"/>
                <a:gd name="connsiteX1" fmla="*/ 1244592 w 2312977"/>
                <a:gd name="connsiteY1" fmla="*/ 237644 h 952844"/>
                <a:gd name="connsiteX2" fmla="*/ 1321591 w 2312977"/>
                <a:gd name="connsiteY2" fmla="*/ 241584 h 952844"/>
                <a:gd name="connsiteX3" fmla="*/ 2312977 w 2312977"/>
                <a:gd name="connsiteY3" fmla="*/ 809964 h 952844"/>
                <a:gd name="connsiteX4" fmla="*/ 2142794 w 2312977"/>
                <a:gd name="connsiteY4" fmla="*/ 936738 h 952844"/>
                <a:gd name="connsiteX5" fmla="*/ 1153428 w 2312977"/>
                <a:gd name="connsiteY5" fmla="*/ 445095 h 952844"/>
                <a:gd name="connsiteX6" fmla="*/ 172230 w 2312977"/>
                <a:gd name="connsiteY6" fmla="*/ 952844 h 952844"/>
                <a:gd name="connsiteX7" fmla="*/ 0 w 2312977"/>
                <a:gd name="connsiteY7" fmla="*/ 828868 h 952844"/>
                <a:gd name="connsiteX8" fmla="*/ 981964 w 2312977"/>
                <a:gd name="connsiteY8" fmla="*/ 244360 h 952844"/>
                <a:gd name="connsiteX9" fmla="*/ 1082247 w 2312977"/>
                <a:gd name="connsiteY9" fmla="*/ 237584 h 95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12977" h="952844">
                  <a:moveTo>
                    <a:pt x="1163409" y="0"/>
                  </a:moveTo>
                  <a:lnTo>
                    <a:pt x="1244592" y="237644"/>
                  </a:lnTo>
                  <a:lnTo>
                    <a:pt x="1321591" y="241584"/>
                  </a:lnTo>
                  <a:cubicBezTo>
                    <a:pt x="1714005" y="285120"/>
                    <a:pt x="2074114" y="489313"/>
                    <a:pt x="2312977" y="809964"/>
                  </a:cubicBezTo>
                  <a:lnTo>
                    <a:pt x="2142794" y="936738"/>
                  </a:lnTo>
                  <a:cubicBezTo>
                    <a:pt x="1910220" y="624530"/>
                    <a:pt x="1542728" y="441913"/>
                    <a:pt x="1153428" y="445095"/>
                  </a:cubicBezTo>
                  <a:cubicBezTo>
                    <a:pt x="764128" y="448277"/>
                    <a:pt x="399670" y="636876"/>
                    <a:pt x="172230" y="952844"/>
                  </a:cubicBezTo>
                  <a:lnTo>
                    <a:pt x="0" y="828868"/>
                  </a:lnTo>
                  <a:cubicBezTo>
                    <a:pt x="233591" y="504355"/>
                    <a:pt x="590314" y="294304"/>
                    <a:pt x="981964" y="244360"/>
                  </a:cubicBezTo>
                  <a:lnTo>
                    <a:pt x="1082247" y="237584"/>
                  </a:lnTo>
                  <a:close/>
                </a:path>
              </a:pathLst>
            </a:custGeom>
            <a:gradFill>
              <a:gsLst>
                <a:gs pos="0">
                  <a:srgbClr val="D7E1F2"/>
                </a:gs>
                <a:gs pos="50000">
                  <a:srgbClr val="247CBB"/>
                </a:gs>
                <a:gs pos="100000">
                  <a:srgbClr val="0D8683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0" name="Freeform: Shape 79">
              <a:extLst>
                <a:ext uri="{FF2B5EF4-FFF2-40B4-BE49-F238E27FC236}">
                  <a16:creationId xmlns:a16="http://schemas.microsoft.com/office/drawing/2014/main" id="{D727202C-13BA-48BC-951C-A7BC032146A3}"/>
                </a:ext>
              </a:extLst>
            </p:cNvPr>
            <p:cNvSpPr/>
            <p:nvPr/>
          </p:nvSpPr>
          <p:spPr>
            <a:xfrm rot="10800000">
              <a:off x="7306344" y="3861680"/>
              <a:ext cx="2312977" cy="952844"/>
            </a:xfrm>
            <a:custGeom>
              <a:avLst/>
              <a:gdLst>
                <a:gd name="connsiteX0" fmla="*/ 1163409 w 2312977"/>
                <a:gd name="connsiteY0" fmla="*/ 0 h 952844"/>
                <a:gd name="connsiteX1" fmla="*/ 1244592 w 2312977"/>
                <a:gd name="connsiteY1" fmla="*/ 237644 h 952844"/>
                <a:gd name="connsiteX2" fmla="*/ 1321591 w 2312977"/>
                <a:gd name="connsiteY2" fmla="*/ 241584 h 952844"/>
                <a:gd name="connsiteX3" fmla="*/ 2312977 w 2312977"/>
                <a:gd name="connsiteY3" fmla="*/ 809964 h 952844"/>
                <a:gd name="connsiteX4" fmla="*/ 2142794 w 2312977"/>
                <a:gd name="connsiteY4" fmla="*/ 936738 h 952844"/>
                <a:gd name="connsiteX5" fmla="*/ 1153428 w 2312977"/>
                <a:gd name="connsiteY5" fmla="*/ 445095 h 952844"/>
                <a:gd name="connsiteX6" fmla="*/ 172230 w 2312977"/>
                <a:gd name="connsiteY6" fmla="*/ 952844 h 952844"/>
                <a:gd name="connsiteX7" fmla="*/ 0 w 2312977"/>
                <a:gd name="connsiteY7" fmla="*/ 828868 h 952844"/>
                <a:gd name="connsiteX8" fmla="*/ 981964 w 2312977"/>
                <a:gd name="connsiteY8" fmla="*/ 244360 h 952844"/>
                <a:gd name="connsiteX9" fmla="*/ 1082247 w 2312977"/>
                <a:gd name="connsiteY9" fmla="*/ 237584 h 95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12977" h="952844">
                  <a:moveTo>
                    <a:pt x="1163409" y="0"/>
                  </a:moveTo>
                  <a:lnTo>
                    <a:pt x="1244592" y="237644"/>
                  </a:lnTo>
                  <a:lnTo>
                    <a:pt x="1321591" y="241584"/>
                  </a:lnTo>
                  <a:cubicBezTo>
                    <a:pt x="1714005" y="285120"/>
                    <a:pt x="2074114" y="489313"/>
                    <a:pt x="2312977" y="809964"/>
                  </a:cubicBezTo>
                  <a:lnTo>
                    <a:pt x="2142794" y="936738"/>
                  </a:lnTo>
                  <a:cubicBezTo>
                    <a:pt x="1910220" y="624530"/>
                    <a:pt x="1542728" y="441913"/>
                    <a:pt x="1153428" y="445095"/>
                  </a:cubicBezTo>
                  <a:cubicBezTo>
                    <a:pt x="764128" y="448277"/>
                    <a:pt x="399670" y="636876"/>
                    <a:pt x="172230" y="952844"/>
                  </a:cubicBezTo>
                  <a:lnTo>
                    <a:pt x="0" y="828868"/>
                  </a:lnTo>
                  <a:cubicBezTo>
                    <a:pt x="233591" y="504355"/>
                    <a:pt x="590314" y="294304"/>
                    <a:pt x="981964" y="244360"/>
                  </a:cubicBezTo>
                  <a:lnTo>
                    <a:pt x="1082247" y="23758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1995E"/>
                </a:gs>
                <a:gs pos="46000">
                  <a:srgbClr val="DB8347"/>
                </a:gs>
                <a:gs pos="100000">
                  <a:srgbClr val="9B5E07"/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31" name="TextBox 285">
            <a:extLst>
              <a:ext uri="{FF2B5EF4-FFF2-40B4-BE49-F238E27FC236}">
                <a16:creationId xmlns:a16="http://schemas.microsoft.com/office/drawing/2014/main" id="{DD2639CA-D3B9-4597-A7E9-B6D94EF61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042" y="4592739"/>
            <a:ext cx="118162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Готовность</a:t>
            </a:r>
            <a:r>
              <a:rPr lang="ru-RU" altLang="ru-RU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к принятию ВИТР</a:t>
            </a:r>
          </a:p>
        </p:txBody>
      </p:sp>
      <p:sp>
        <p:nvSpPr>
          <p:cNvPr id="132" name="TextBox 11">
            <a:extLst>
              <a:ext uri="{FF2B5EF4-FFF2-40B4-BE49-F238E27FC236}">
                <a16:creationId xmlns:a16="http://schemas.microsoft.com/office/drawing/2014/main" id="{CE387548-6D0E-449D-9B21-700C76D5B1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3117" y="3481705"/>
            <a:ext cx="16327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kk-KZ" altLang="ru-RU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Интеграция с ИС «Кеден» и «ЭСФ»</a:t>
            </a:r>
          </a:p>
        </p:txBody>
      </p:sp>
      <p:sp>
        <p:nvSpPr>
          <p:cNvPr id="133" name="TextBox 281">
            <a:extLst>
              <a:ext uri="{FF2B5EF4-FFF2-40B4-BE49-F238E27FC236}">
                <a16:creationId xmlns:a16="http://schemas.microsoft.com/office/drawing/2014/main" id="{11B305DD-BEA7-4FEB-BD82-52540302EB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6043" y="2111569"/>
            <a:ext cx="152662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Ввод промышленную эксплуатацию</a:t>
            </a:r>
          </a:p>
        </p:txBody>
      </p:sp>
      <p:sp>
        <p:nvSpPr>
          <p:cNvPr id="134" name="TextBox 280">
            <a:extLst>
              <a:ext uri="{FF2B5EF4-FFF2-40B4-BE49-F238E27FC236}">
                <a16:creationId xmlns:a16="http://schemas.microsoft.com/office/drawing/2014/main" id="{12A2FDA9-D1AE-4FED-B91E-ADCF841844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0080" y="6009950"/>
            <a:ext cx="13579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kk-KZ" altLang="ru-RU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Утверждение тарифов ЖД</a:t>
            </a:r>
            <a:endParaRPr lang="ru-RU" altLang="ru-RU" sz="12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5" name="TextBox 288">
            <a:extLst>
              <a:ext uri="{FF2B5EF4-FFF2-40B4-BE49-F238E27FC236}">
                <a16:creationId xmlns:a16="http://schemas.microsoft.com/office/drawing/2014/main" id="{FB332806-BABD-4933-8A74-1F156E2B54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3437" y="862561"/>
            <a:ext cx="14895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Закуп</a:t>
            </a:r>
            <a:r>
              <a:rPr lang="ru-RU" altLang="ru-RU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навигационных пломб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2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36" name="그룹 67">
            <a:extLst>
              <a:ext uri="{FF2B5EF4-FFF2-40B4-BE49-F238E27FC236}">
                <a16:creationId xmlns:a16="http://schemas.microsoft.com/office/drawing/2014/main" id="{52A9B71D-DE75-4A7F-BD16-025BBEE24A5E}"/>
              </a:ext>
            </a:extLst>
          </p:cNvPr>
          <p:cNvGrpSpPr/>
          <p:nvPr/>
        </p:nvGrpSpPr>
        <p:grpSpPr>
          <a:xfrm>
            <a:off x="11096005" y="2407603"/>
            <a:ext cx="431427" cy="3694005"/>
            <a:chOff x="10684141" y="1702101"/>
            <a:chExt cx="410445" cy="3694005"/>
          </a:xfrm>
          <a:solidFill>
            <a:schemeClr val="bg1"/>
          </a:solidFill>
        </p:grpSpPr>
        <p:sp>
          <p:nvSpPr>
            <p:cNvPr id="137" name="Rounded Rectangle 26">
              <a:extLst>
                <a:ext uri="{FF2B5EF4-FFF2-40B4-BE49-F238E27FC236}">
                  <a16:creationId xmlns:a16="http://schemas.microsoft.com/office/drawing/2014/main" id="{7F8E4094-508A-4F6E-869D-B7877718218D}"/>
                </a:ext>
              </a:extLst>
            </p:cNvPr>
            <p:cNvSpPr/>
            <p:nvPr/>
          </p:nvSpPr>
          <p:spPr>
            <a:xfrm rot="10800000">
              <a:off x="10684141" y="1702101"/>
              <a:ext cx="410445" cy="36940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>
                  <a:alpha val="6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8" name="사각형: 둥근 위쪽 모서리 63">
              <a:extLst>
                <a:ext uri="{FF2B5EF4-FFF2-40B4-BE49-F238E27FC236}">
                  <a16:creationId xmlns:a16="http://schemas.microsoft.com/office/drawing/2014/main" id="{47F608E9-B8A8-489E-96C8-CB4BC354743A}"/>
                </a:ext>
              </a:extLst>
            </p:cNvPr>
            <p:cNvSpPr/>
            <p:nvPr/>
          </p:nvSpPr>
          <p:spPr>
            <a:xfrm rot="10800000">
              <a:off x="10696057" y="1937833"/>
              <a:ext cx="398375" cy="3450919"/>
            </a:xfrm>
            <a:prstGeom prst="round2SameRect">
              <a:avLst>
                <a:gd name="adj1" fmla="val 50000"/>
                <a:gd name="adj2" fmla="val 1820"/>
              </a:avLst>
            </a:prstGeom>
            <a:gradFill flip="none" rotWithShape="1">
              <a:gsLst>
                <a:gs pos="69000">
                  <a:srgbClr val="34A4E7"/>
                </a:gs>
                <a:gs pos="36000">
                  <a:srgbClr val="093B73"/>
                </a:gs>
              </a:gsLst>
              <a:lin ang="1800000" scaled="0"/>
              <a:tileRect/>
            </a:gradFill>
            <a:ln>
              <a:noFill/>
            </a:ln>
            <a:effectLst>
              <a:innerShdw blurRad="114300">
                <a:prstClr val="black">
                  <a:alpha val="6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9" name="Group 23">
            <a:extLst>
              <a:ext uri="{FF2B5EF4-FFF2-40B4-BE49-F238E27FC236}">
                <a16:creationId xmlns:a16="http://schemas.microsoft.com/office/drawing/2014/main" id="{2CA5820F-A937-4007-AAF7-4F090FE9E0D1}"/>
              </a:ext>
            </a:extLst>
          </p:cNvPr>
          <p:cNvGrpSpPr/>
          <p:nvPr/>
        </p:nvGrpSpPr>
        <p:grpSpPr>
          <a:xfrm>
            <a:off x="10385983" y="6116748"/>
            <a:ext cx="1806017" cy="642190"/>
            <a:chOff x="1504262" y="1963944"/>
            <a:chExt cx="2384621" cy="642190"/>
          </a:xfrm>
        </p:grpSpPr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677C3D45-0741-4ECD-A701-2DD99B47AB6F}"/>
                </a:ext>
              </a:extLst>
            </p:cNvPr>
            <p:cNvSpPr txBox="1"/>
            <p:nvPr/>
          </p:nvSpPr>
          <p:spPr>
            <a:xfrm>
              <a:off x="2058383" y="1963944"/>
              <a:ext cx="1505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k-KZ" altLang="ko-KR" sz="28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92 </a:t>
              </a:r>
              <a:r>
                <a:rPr lang="en-US" altLang="ko-KR" sz="14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%</a:t>
              </a:r>
              <a:endParaRPr lang="ko-KR" altLang="en-US" sz="1400" b="1" dirty="0"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F7D21CD2-58D4-470F-9B24-89FA4A57E0C4}"/>
                </a:ext>
              </a:extLst>
            </p:cNvPr>
            <p:cNvSpPr txBox="1"/>
            <p:nvPr/>
          </p:nvSpPr>
          <p:spPr>
            <a:xfrm>
              <a:off x="1504262" y="2329135"/>
              <a:ext cx="238462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altLang="ko-KR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Готовность проекта</a:t>
              </a:r>
              <a:endParaRPr lang="ko-KR" altLang="en-US" sz="1200" b="1" dirty="0"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42" name="Isosceles Triangle 35">
            <a:extLst>
              <a:ext uri="{FF2B5EF4-FFF2-40B4-BE49-F238E27FC236}">
                <a16:creationId xmlns:a16="http://schemas.microsoft.com/office/drawing/2014/main" id="{F0CD923F-57BC-404B-A474-63477E4E6358}"/>
              </a:ext>
            </a:extLst>
          </p:cNvPr>
          <p:cNvSpPr/>
          <p:nvPr/>
        </p:nvSpPr>
        <p:spPr>
          <a:xfrm rot="5400000">
            <a:off x="10773171" y="2504893"/>
            <a:ext cx="131639" cy="263277"/>
          </a:xfrm>
          <a:prstGeom prst="triangl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b="1">
              <a:solidFill>
                <a:schemeClr val="tx1"/>
              </a:solidFill>
            </a:endParaRPr>
          </a:p>
        </p:txBody>
      </p:sp>
      <p:graphicFrame>
        <p:nvGraphicFramePr>
          <p:cNvPr id="143" name="Chart 2">
            <a:extLst>
              <a:ext uri="{FF2B5EF4-FFF2-40B4-BE49-F238E27FC236}">
                <a16:creationId xmlns:a16="http://schemas.microsoft.com/office/drawing/2014/main" id="{CA7EB0BD-6107-4C18-AA40-C19C9E4D40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0652736"/>
              </p:ext>
            </p:extLst>
          </p:nvPr>
        </p:nvGraphicFramePr>
        <p:xfrm>
          <a:off x="1585120" y="1945149"/>
          <a:ext cx="1304559" cy="1178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4" name="Oval 6">
            <a:extLst>
              <a:ext uri="{FF2B5EF4-FFF2-40B4-BE49-F238E27FC236}">
                <a16:creationId xmlns:a16="http://schemas.microsoft.com/office/drawing/2014/main" id="{C2A7C95C-BC0D-4C12-B1F5-C6995BADBBD8}"/>
              </a:ext>
            </a:extLst>
          </p:cNvPr>
          <p:cNvSpPr/>
          <p:nvPr/>
        </p:nvSpPr>
        <p:spPr>
          <a:xfrm>
            <a:off x="1909194" y="2190614"/>
            <a:ext cx="661341" cy="661341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solidFill>
                <a:schemeClr val="tx1"/>
              </a:solidFill>
              <a:latin typeface="Jost Medium"/>
            </a:endParaRPr>
          </a:p>
        </p:txBody>
      </p:sp>
      <p:sp>
        <p:nvSpPr>
          <p:cNvPr id="145" name="Donut 25">
            <a:extLst>
              <a:ext uri="{FF2B5EF4-FFF2-40B4-BE49-F238E27FC236}">
                <a16:creationId xmlns:a16="http://schemas.microsoft.com/office/drawing/2014/main" id="{4FDA3806-A961-4A55-94F4-43286AED1BEA}"/>
              </a:ext>
            </a:extLst>
          </p:cNvPr>
          <p:cNvSpPr/>
          <p:nvPr/>
        </p:nvSpPr>
        <p:spPr>
          <a:xfrm>
            <a:off x="1841966" y="1955528"/>
            <a:ext cx="243691" cy="243691"/>
          </a:xfrm>
          <a:prstGeom prst="donut">
            <a:avLst/>
          </a:prstGeom>
          <a:gradFill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</a:gradFill>
          <a:ln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b="1" dirty="0">
              <a:solidFill>
                <a:schemeClr val="tx1"/>
              </a:solidFill>
              <a:latin typeface="Jost Medium"/>
            </a:endParaRPr>
          </a:p>
        </p:txBody>
      </p:sp>
      <p:graphicFrame>
        <p:nvGraphicFramePr>
          <p:cNvPr id="146" name="Chart 12">
            <a:extLst>
              <a:ext uri="{FF2B5EF4-FFF2-40B4-BE49-F238E27FC236}">
                <a16:creationId xmlns:a16="http://schemas.microsoft.com/office/drawing/2014/main" id="{768CB8DE-7E64-4C42-AFD6-02FAF296E2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5168663"/>
              </p:ext>
            </p:extLst>
          </p:nvPr>
        </p:nvGraphicFramePr>
        <p:xfrm>
          <a:off x="740114" y="682409"/>
          <a:ext cx="1304559" cy="1178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7" name="Oval 13">
            <a:extLst>
              <a:ext uri="{FF2B5EF4-FFF2-40B4-BE49-F238E27FC236}">
                <a16:creationId xmlns:a16="http://schemas.microsoft.com/office/drawing/2014/main" id="{06514BBD-4C7F-4556-89A7-AF82619EBED0}"/>
              </a:ext>
            </a:extLst>
          </p:cNvPr>
          <p:cNvSpPr/>
          <p:nvPr/>
        </p:nvSpPr>
        <p:spPr>
          <a:xfrm>
            <a:off x="1069261" y="957530"/>
            <a:ext cx="660914" cy="660788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810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solidFill>
                <a:schemeClr val="tx1"/>
              </a:solidFill>
              <a:latin typeface="Jost Medium"/>
            </a:endParaRPr>
          </a:p>
        </p:txBody>
      </p:sp>
      <p:sp>
        <p:nvSpPr>
          <p:cNvPr id="148" name="Donut 23">
            <a:extLst>
              <a:ext uri="{FF2B5EF4-FFF2-40B4-BE49-F238E27FC236}">
                <a16:creationId xmlns:a16="http://schemas.microsoft.com/office/drawing/2014/main" id="{BDAD7AC5-E563-4583-898F-51F8971E4009}"/>
              </a:ext>
            </a:extLst>
          </p:cNvPr>
          <p:cNvSpPr/>
          <p:nvPr/>
        </p:nvSpPr>
        <p:spPr>
          <a:xfrm>
            <a:off x="1790837" y="1050091"/>
            <a:ext cx="243533" cy="243487"/>
          </a:xfrm>
          <a:prstGeom prst="donu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b="1" dirty="0">
              <a:solidFill>
                <a:schemeClr val="tx1"/>
              </a:solidFill>
              <a:latin typeface="Jost Medium"/>
            </a:endParaRP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C5DD7947-7B9C-4259-BD01-EF83C502B606}"/>
              </a:ext>
            </a:extLst>
          </p:cNvPr>
          <p:cNvSpPr txBox="1"/>
          <p:nvPr/>
        </p:nvSpPr>
        <p:spPr>
          <a:xfrm>
            <a:off x="1040141" y="1106851"/>
            <a:ext cx="71461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altLang="ko-KR" sz="1600" b="1" dirty="0">
                <a:latin typeface="Jost Medium"/>
                <a:cs typeface="Arial" pitchFamily="34" charset="0"/>
              </a:rPr>
              <a:t>23 </a:t>
            </a:r>
            <a:r>
              <a:rPr lang="en-US" altLang="ko-KR" sz="1600" b="1" dirty="0">
                <a:latin typeface="Jost Medium"/>
                <a:cs typeface="Arial" pitchFamily="34" charset="0"/>
              </a:rPr>
              <a:t>%</a:t>
            </a:r>
            <a:endParaRPr lang="ko-KR" altLang="en-US" sz="1100" b="1" dirty="0">
              <a:latin typeface="Jost Medium"/>
              <a:cs typeface="Arial" pitchFamily="34" charset="0"/>
            </a:endParaRP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4B1473B8-B601-4A99-B04B-9DDFD1D53FBE}"/>
              </a:ext>
            </a:extLst>
          </p:cNvPr>
          <p:cNvSpPr txBox="1"/>
          <p:nvPr/>
        </p:nvSpPr>
        <p:spPr>
          <a:xfrm>
            <a:off x="1880304" y="2337253"/>
            <a:ext cx="78071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kk-KZ" altLang="ko-KR" sz="1600" b="1" dirty="0">
                <a:latin typeface="Jost Medium"/>
                <a:cs typeface="Arial" pitchFamily="34" charset="0"/>
              </a:rPr>
              <a:t>100</a:t>
            </a:r>
            <a:r>
              <a:rPr lang="en-US" altLang="ko-KR" sz="1600" b="1" dirty="0">
                <a:latin typeface="Jost Medium"/>
                <a:cs typeface="Arial" pitchFamily="34" charset="0"/>
              </a:rPr>
              <a:t>%</a:t>
            </a:r>
            <a:endParaRPr lang="ko-KR" altLang="en-US" sz="1100" b="1" dirty="0">
              <a:latin typeface="Jost Medium"/>
              <a:cs typeface="Arial" pitchFamily="34" charset="0"/>
            </a:endParaRPr>
          </a:p>
        </p:txBody>
      </p:sp>
      <p:graphicFrame>
        <p:nvGraphicFramePr>
          <p:cNvPr id="151" name="Chart 2">
            <a:extLst>
              <a:ext uri="{FF2B5EF4-FFF2-40B4-BE49-F238E27FC236}">
                <a16:creationId xmlns:a16="http://schemas.microsoft.com/office/drawing/2014/main" id="{95D8C139-E15C-4ECC-BC18-22CF6C4FF6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273658"/>
              </p:ext>
            </p:extLst>
          </p:nvPr>
        </p:nvGraphicFramePr>
        <p:xfrm>
          <a:off x="675585" y="3190411"/>
          <a:ext cx="1304559" cy="1178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2" name="Oval 10">
            <a:extLst>
              <a:ext uri="{FF2B5EF4-FFF2-40B4-BE49-F238E27FC236}">
                <a16:creationId xmlns:a16="http://schemas.microsoft.com/office/drawing/2014/main" id="{59BC1DEB-6DAD-45FD-B9ED-B548A397485F}"/>
              </a:ext>
            </a:extLst>
          </p:cNvPr>
          <p:cNvSpPr/>
          <p:nvPr/>
        </p:nvSpPr>
        <p:spPr>
          <a:xfrm>
            <a:off x="978905" y="3435156"/>
            <a:ext cx="661341" cy="661341"/>
          </a:xfrm>
          <a:prstGeom prst="ellipse">
            <a:avLst/>
          </a:prstGeom>
          <a:gradFill>
            <a:gsLst>
              <a:gs pos="0">
                <a:srgbClr val="00EA8B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solidFill>
                <a:schemeClr val="tx1"/>
              </a:solidFill>
              <a:latin typeface="Jost Medium"/>
            </a:endParaRPr>
          </a:p>
        </p:txBody>
      </p:sp>
      <p:sp>
        <p:nvSpPr>
          <p:cNvPr id="153" name="Donut 24">
            <a:extLst>
              <a:ext uri="{FF2B5EF4-FFF2-40B4-BE49-F238E27FC236}">
                <a16:creationId xmlns:a16="http://schemas.microsoft.com/office/drawing/2014/main" id="{D9E025F8-E403-414D-9DEB-02CAC3275C36}"/>
              </a:ext>
            </a:extLst>
          </p:cNvPr>
          <p:cNvSpPr/>
          <p:nvPr/>
        </p:nvSpPr>
        <p:spPr>
          <a:xfrm>
            <a:off x="675423" y="3764676"/>
            <a:ext cx="243691" cy="243691"/>
          </a:xfrm>
          <a:prstGeom prst="donut">
            <a:avLst/>
          </a:prstGeom>
          <a:gradFill>
            <a:gsLst>
              <a:gs pos="0">
                <a:srgbClr val="00EA8B"/>
              </a:gs>
              <a:gs pos="53592">
                <a:schemeClr val="accent6">
                  <a:lumMod val="75000"/>
                </a:schemeClr>
              </a:gs>
              <a:gs pos="84000">
                <a:schemeClr val="accent6">
                  <a:lumMod val="50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5400000" scaled="1"/>
          </a:gradFill>
          <a:ln>
            <a:gradFill>
              <a:gsLst>
                <a:gs pos="0">
                  <a:srgbClr val="00EA8B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b="1" dirty="0">
              <a:solidFill>
                <a:schemeClr val="tx1"/>
              </a:solidFill>
              <a:latin typeface="Jost Medium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C45EFE71-CECB-4B41-B23E-CFF2A613F134}"/>
              </a:ext>
            </a:extLst>
          </p:cNvPr>
          <p:cNvSpPr txBox="1"/>
          <p:nvPr/>
        </p:nvSpPr>
        <p:spPr>
          <a:xfrm>
            <a:off x="958243" y="3586604"/>
            <a:ext cx="71461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kk-KZ" altLang="ko-KR" sz="2000" b="1" dirty="0">
                <a:latin typeface="Jost Medium"/>
                <a:cs typeface="Arial" pitchFamily="34" charset="0"/>
              </a:rPr>
              <a:t>82</a:t>
            </a:r>
            <a:r>
              <a:rPr lang="en-US" altLang="ko-KR" sz="2000" b="1" dirty="0">
                <a:latin typeface="Jost Medium"/>
                <a:cs typeface="Arial" pitchFamily="34" charset="0"/>
              </a:rPr>
              <a:t>%</a:t>
            </a:r>
            <a:endParaRPr lang="ko-KR" altLang="en-US" sz="1400" b="1" dirty="0">
              <a:latin typeface="Jost Medium"/>
              <a:cs typeface="Arial" pitchFamily="34" charset="0"/>
            </a:endParaRPr>
          </a:p>
        </p:txBody>
      </p:sp>
      <p:graphicFrame>
        <p:nvGraphicFramePr>
          <p:cNvPr id="155" name="Chart 2">
            <a:extLst>
              <a:ext uri="{FF2B5EF4-FFF2-40B4-BE49-F238E27FC236}">
                <a16:creationId xmlns:a16="http://schemas.microsoft.com/office/drawing/2014/main" id="{419F0A9E-1F71-496F-8292-029D06894F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7013658"/>
              </p:ext>
            </p:extLst>
          </p:nvPr>
        </p:nvGraphicFramePr>
        <p:xfrm>
          <a:off x="1651673" y="4412783"/>
          <a:ext cx="1304559" cy="1178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56" name="Oval 8">
            <a:extLst>
              <a:ext uri="{FF2B5EF4-FFF2-40B4-BE49-F238E27FC236}">
                <a16:creationId xmlns:a16="http://schemas.microsoft.com/office/drawing/2014/main" id="{797FAB84-8968-440F-9C1E-EB71F6ED8022}"/>
              </a:ext>
            </a:extLst>
          </p:cNvPr>
          <p:cNvSpPr/>
          <p:nvPr/>
        </p:nvSpPr>
        <p:spPr>
          <a:xfrm>
            <a:off x="1975290" y="4658248"/>
            <a:ext cx="661341" cy="661341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solidFill>
                <a:schemeClr val="tx1"/>
              </a:solidFill>
              <a:latin typeface="Jost Medium"/>
            </a:endParaRPr>
          </a:p>
        </p:txBody>
      </p:sp>
      <p:sp>
        <p:nvSpPr>
          <p:cNvPr id="157" name="Donut 54">
            <a:extLst>
              <a:ext uri="{FF2B5EF4-FFF2-40B4-BE49-F238E27FC236}">
                <a16:creationId xmlns:a16="http://schemas.microsoft.com/office/drawing/2014/main" id="{244975F0-56D4-4BC1-813B-920BA276831A}"/>
              </a:ext>
            </a:extLst>
          </p:cNvPr>
          <p:cNvSpPr/>
          <p:nvPr/>
        </p:nvSpPr>
        <p:spPr>
          <a:xfrm>
            <a:off x="2202691" y="4350455"/>
            <a:ext cx="243691" cy="232435"/>
          </a:xfrm>
          <a:prstGeom prst="donu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b="1" dirty="0">
              <a:solidFill>
                <a:schemeClr val="tx1"/>
              </a:solidFill>
              <a:latin typeface="Jost Medium"/>
            </a:endParaRP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C046BB83-5CE1-4FF1-AB9B-421D4255E134}"/>
              </a:ext>
            </a:extLst>
          </p:cNvPr>
          <p:cNvSpPr txBox="1"/>
          <p:nvPr/>
        </p:nvSpPr>
        <p:spPr>
          <a:xfrm>
            <a:off x="1818238" y="4804252"/>
            <a:ext cx="104229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altLang="ko-KR" b="1" dirty="0">
                <a:latin typeface="Jost Medium"/>
                <a:cs typeface="Arial" pitchFamily="34" charset="0"/>
              </a:rPr>
              <a:t>100</a:t>
            </a:r>
            <a:r>
              <a:rPr lang="en-US" altLang="ko-KR" b="1" dirty="0">
                <a:latin typeface="Jost Medium"/>
                <a:cs typeface="Arial" pitchFamily="34" charset="0"/>
              </a:rPr>
              <a:t>%</a:t>
            </a:r>
            <a:endParaRPr lang="ko-KR" altLang="en-US" sz="1200" b="1" dirty="0">
              <a:latin typeface="Jost Medium"/>
              <a:cs typeface="Arial" pitchFamily="34" charset="0"/>
            </a:endParaRPr>
          </a:p>
        </p:txBody>
      </p:sp>
      <p:graphicFrame>
        <p:nvGraphicFramePr>
          <p:cNvPr id="159" name="Chart 2">
            <a:extLst>
              <a:ext uri="{FF2B5EF4-FFF2-40B4-BE49-F238E27FC236}">
                <a16:creationId xmlns:a16="http://schemas.microsoft.com/office/drawing/2014/main" id="{E0C09733-352E-4005-9CAD-2B36DD7A54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7888121"/>
              </p:ext>
            </p:extLst>
          </p:nvPr>
        </p:nvGraphicFramePr>
        <p:xfrm>
          <a:off x="746245" y="5607174"/>
          <a:ext cx="1304559" cy="1178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60" name="Oval 8">
            <a:extLst>
              <a:ext uri="{FF2B5EF4-FFF2-40B4-BE49-F238E27FC236}">
                <a16:creationId xmlns:a16="http://schemas.microsoft.com/office/drawing/2014/main" id="{CA51834A-0FEA-4BA9-B874-0376625030C5}"/>
              </a:ext>
            </a:extLst>
          </p:cNvPr>
          <p:cNvSpPr/>
          <p:nvPr/>
        </p:nvSpPr>
        <p:spPr>
          <a:xfrm>
            <a:off x="1069862" y="5869115"/>
            <a:ext cx="661341" cy="661341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rgbClr val="2A6396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38100">
            <a:solidFill>
              <a:srgbClr val="4E79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solidFill>
                <a:schemeClr val="tx1"/>
              </a:solidFill>
              <a:latin typeface="Jost Medium"/>
            </a:endParaRPr>
          </a:p>
        </p:txBody>
      </p:sp>
      <p:sp>
        <p:nvSpPr>
          <p:cNvPr id="161" name="Donut 54">
            <a:extLst>
              <a:ext uri="{FF2B5EF4-FFF2-40B4-BE49-F238E27FC236}">
                <a16:creationId xmlns:a16="http://schemas.microsoft.com/office/drawing/2014/main" id="{58C53D59-5B8C-4241-9182-2F76664CC06A}"/>
              </a:ext>
            </a:extLst>
          </p:cNvPr>
          <p:cNvSpPr/>
          <p:nvPr/>
        </p:nvSpPr>
        <p:spPr>
          <a:xfrm>
            <a:off x="900445" y="5707224"/>
            <a:ext cx="227272" cy="232435"/>
          </a:xfrm>
          <a:prstGeom prst="donu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</a:schemeClr>
              </a:gs>
              <a:gs pos="46000">
                <a:srgbClr val="4E79C7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b="1" dirty="0">
              <a:solidFill>
                <a:schemeClr val="tx1"/>
              </a:solidFill>
              <a:latin typeface="Jost Medium"/>
            </a:endParaRP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9DC419A5-2460-45F7-BA89-AB33F5CCAD35}"/>
              </a:ext>
            </a:extLst>
          </p:cNvPr>
          <p:cNvSpPr txBox="1"/>
          <p:nvPr/>
        </p:nvSpPr>
        <p:spPr>
          <a:xfrm>
            <a:off x="1040972" y="5987375"/>
            <a:ext cx="71461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altLang="ko-KR" sz="2000" b="1" dirty="0">
                <a:latin typeface="Jost Medium"/>
                <a:cs typeface="Arial" pitchFamily="34" charset="0"/>
              </a:rPr>
              <a:t>90</a:t>
            </a:r>
            <a:r>
              <a:rPr lang="en-US" altLang="ko-KR" sz="2000" b="1" dirty="0">
                <a:latin typeface="Jost Medium"/>
                <a:cs typeface="Arial" pitchFamily="34" charset="0"/>
              </a:rPr>
              <a:t>%</a:t>
            </a:r>
            <a:endParaRPr lang="ko-KR" altLang="en-US" sz="1400" b="1" dirty="0">
              <a:latin typeface="Jost Medium"/>
              <a:cs typeface="Arial" pitchFamily="34" charset="0"/>
            </a:endParaRPr>
          </a:p>
        </p:txBody>
      </p:sp>
      <p:pic>
        <p:nvPicPr>
          <p:cNvPr id="163" name="Рисунок 162">
            <a:extLst>
              <a:ext uri="{FF2B5EF4-FFF2-40B4-BE49-F238E27FC236}">
                <a16:creationId xmlns:a16="http://schemas.microsoft.com/office/drawing/2014/main" id="{631B0847-DA34-4EB2-8F08-CED7C4F1DC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82296" y="2927075"/>
            <a:ext cx="3872032" cy="77440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164" name="Google Shape;910;p30">
            <a:extLst>
              <a:ext uri="{FF2B5EF4-FFF2-40B4-BE49-F238E27FC236}">
                <a16:creationId xmlns:a16="http://schemas.microsoft.com/office/drawing/2014/main" id="{1CA9DC3F-77DE-48F4-814F-FBA7E11D32A0}"/>
              </a:ext>
            </a:extLst>
          </p:cNvPr>
          <p:cNvSpPr/>
          <p:nvPr/>
        </p:nvSpPr>
        <p:spPr>
          <a:xfrm>
            <a:off x="4644786" y="1931225"/>
            <a:ext cx="406234" cy="406234"/>
          </a:xfrm>
          <a:custGeom>
            <a:avLst/>
            <a:gdLst/>
            <a:ahLst/>
            <a:cxnLst/>
            <a:rect l="l" t="t" r="r" b="b"/>
            <a:pathLst>
              <a:path w="11705" h="11705" extrusionOk="0">
                <a:moveTo>
                  <a:pt x="5859" y="0"/>
                </a:moveTo>
                <a:cubicBezTo>
                  <a:pt x="2620" y="0"/>
                  <a:pt x="1" y="2620"/>
                  <a:pt x="1" y="5858"/>
                </a:cubicBezTo>
                <a:cubicBezTo>
                  <a:pt x="1" y="9085"/>
                  <a:pt x="2620" y="11704"/>
                  <a:pt x="5859" y="11704"/>
                </a:cubicBezTo>
                <a:cubicBezTo>
                  <a:pt x="9085" y="11704"/>
                  <a:pt x="11705" y="9085"/>
                  <a:pt x="11705" y="5858"/>
                </a:cubicBezTo>
                <a:cubicBezTo>
                  <a:pt x="11705" y="2620"/>
                  <a:pt x="9085" y="0"/>
                  <a:pt x="5859" y="0"/>
                </a:cubicBezTo>
                <a:close/>
              </a:path>
            </a:pathLst>
          </a:custGeom>
          <a:solidFill>
            <a:srgbClr val="FFFFFF"/>
          </a:solidFill>
          <a:ln w="76200">
            <a:solidFill>
              <a:srgbClr val="7030A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Jost" pitchFamily="2" charset="-52"/>
              <a:ea typeface="Jost" pitchFamily="2" charset="-52"/>
            </a:endParaRPr>
          </a:p>
        </p:txBody>
      </p:sp>
      <p:sp>
        <p:nvSpPr>
          <p:cNvPr id="165" name="Google Shape;911;p30">
            <a:extLst>
              <a:ext uri="{FF2B5EF4-FFF2-40B4-BE49-F238E27FC236}">
                <a16:creationId xmlns:a16="http://schemas.microsoft.com/office/drawing/2014/main" id="{6A86B67A-A068-4150-BDC2-75D761822419}"/>
              </a:ext>
            </a:extLst>
          </p:cNvPr>
          <p:cNvSpPr txBox="1"/>
          <p:nvPr/>
        </p:nvSpPr>
        <p:spPr>
          <a:xfrm>
            <a:off x="3024803" y="1622096"/>
            <a:ext cx="18846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k-KZ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Fira Sans Extra Condensed Medium"/>
              </a:rPr>
              <a:t>Ввод в промышленную эксплуатацию</a:t>
            </a:r>
            <a:endParaRPr sz="12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Fira Sans Extra Condensed Medium"/>
            </a:endParaRPr>
          </a:p>
        </p:txBody>
      </p:sp>
      <p:pic>
        <p:nvPicPr>
          <p:cNvPr id="2" name="object 2">
            <a:extLst>
              <a:ext uri="{FF2B5EF4-FFF2-40B4-BE49-F238E27FC236}">
                <a16:creationId xmlns:a16="http://schemas.microsoft.com/office/drawing/2014/main" id="{9DC6855F-D984-5425-9FBA-D403D1F8E7E3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269757" y="3877"/>
            <a:ext cx="2299716" cy="53949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</TotalTime>
  <Words>278</Words>
  <Application>Microsoft Office PowerPoint</Application>
  <PresentationFormat>Широкоэкранный</PresentationFormat>
  <Paragraphs>59</Paragraphs>
  <Slides>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5" baseType="lpstr">
      <vt:lpstr>Arial</vt:lpstr>
      <vt:lpstr>Arista Pro Alternate Hairline</vt:lpstr>
      <vt:lpstr>Calibri</vt:lpstr>
      <vt:lpstr>Calibri Light</vt:lpstr>
      <vt:lpstr>Courier New</vt:lpstr>
      <vt:lpstr>Jost</vt:lpstr>
      <vt:lpstr>Jost Medium</vt:lpstr>
      <vt:lpstr>Open Sans</vt:lpstr>
      <vt:lpstr>Roboto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Аскар Транзит</cp:lastModifiedBy>
  <cp:revision>100</cp:revision>
  <cp:lastPrinted>2025-08-11T11:04:21Z</cp:lastPrinted>
  <dcterms:created xsi:type="dcterms:W3CDTF">2025-08-09T10:09:13Z</dcterms:created>
  <dcterms:modified xsi:type="dcterms:W3CDTF">2025-09-19T09:09:51Z</dcterms:modified>
</cp:coreProperties>
</file>