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F4FF"/>
    <a:srgbClr val="0B78D0"/>
    <a:srgbClr val="8FD6FF"/>
    <a:srgbClr val="69A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7" autoAdjust="0"/>
    <p:restoredTop sz="94658"/>
  </p:normalViewPr>
  <p:slideViewPr>
    <p:cSldViewPr snapToGrid="0">
      <p:cViewPr varScale="1">
        <p:scale>
          <a:sx n="97" d="100"/>
          <a:sy n="97" d="100"/>
        </p:scale>
        <p:origin x="49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7D13620F-A135-452C-B54C-7A73CF1517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81529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75678FB-8899-4E22-8896-71024CA1679D}"/>
              </a:ext>
            </a:extLst>
          </p:cNvPr>
          <p:cNvSpPr>
            <a:spLocks noGrp="1"/>
          </p:cNvSpPr>
          <p:nvPr/>
        </p:nvSpPr>
        <p:spPr>
          <a:xfrm>
            <a:off x="-52541" y="-280374"/>
            <a:ext cx="12192000" cy="6858000"/>
          </a:xfrm>
          <a:prstGeom prst="rect">
            <a:avLst/>
          </a:prstGeom>
          <a:solidFill>
            <a:srgbClr val="07122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7FC59D7-AB44-46C6-86F3-09E0D295443D}"/>
              </a:ext>
            </a:extLst>
          </p:cNvPr>
          <p:cNvSpPr>
            <a:spLocks noGrp="1"/>
          </p:cNvSpPr>
          <p:nvPr/>
        </p:nvSpPr>
        <p:spPr>
          <a:xfrm>
            <a:off x="7461814" y="-43785"/>
            <a:ext cx="4953000" cy="6858000"/>
          </a:xfrm>
          <a:prstGeom prst="rect">
            <a:avLst/>
          </a:prstGeom>
          <a:solidFill>
            <a:srgbClr val="0B2C55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01F886F-F572-46B7-84BD-515DDDC131D9}"/>
              </a:ext>
            </a:extLst>
          </p:cNvPr>
          <p:cNvSpPr>
            <a:spLocks noGrp="1"/>
          </p:cNvSpPr>
          <p:nvPr/>
        </p:nvSpPr>
        <p:spPr>
          <a:xfrm>
            <a:off x="10351064" y="-38100"/>
            <a:ext cx="2743200" cy="6858000"/>
          </a:xfrm>
          <a:prstGeom prst="rect">
            <a:avLst/>
          </a:prstGeom>
          <a:solidFill>
            <a:srgbClr val="102C49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6" name="kicker-label">
            <a:extLst>
              <a:ext uri="{FF2B5EF4-FFF2-40B4-BE49-F238E27FC236}">
                <a16:creationId xmlns:a16="http://schemas.microsoft.com/office/drawing/2014/main" id="{6A8B1B56-5207-4F42-BC19-02BF394B1898}"/>
              </a:ext>
            </a:extLst>
          </p:cNvPr>
          <p:cNvSpPr>
            <a:spLocks noGrp="1"/>
          </p:cNvSpPr>
          <p:nvPr/>
        </p:nvSpPr>
        <p:spPr>
          <a:xfrm>
            <a:off x="655996" y="229522"/>
            <a:ext cx="342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DDF4FF"/>
                </a:solidFill>
                <a:latin typeface="Avenir Next"/>
                <a:ea typeface="Avenir Next"/>
                <a:cs typeface="Avenir Next"/>
              </a:defRPr>
            </a:pPr>
            <a:r>
              <a:rPr sz="750" b="1" dirty="0">
                <a:solidFill>
                  <a:srgbClr val="DDF4FF"/>
                </a:solidFill>
                <a:latin typeface="Avenir Next"/>
                <a:ea typeface="Avenir Next"/>
                <a:cs typeface="Avenir Next"/>
              </a:rPr>
              <a:t>ЗАГРУЗОЧНЫЙ ЭКРАН</a:t>
            </a:r>
            <a:r>
              <a:rPr lang="ru-RU" sz="750" b="1" dirty="0">
                <a:solidFill>
                  <a:srgbClr val="DDF4FF"/>
                </a:solidFill>
                <a:latin typeface="Avenir Next"/>
                <a:ea typeface="Avenir Next"/>
                <a:cs typeface="Avenir Next"/>
              </a:rPr>
              <a:t> - ОЮЛ СРО КАТБ/П</a:t>
            </a:r>
            <a:endParaRPr sz="750" b="1" dirty="0">
              <a:solidFill>
                <a:srgbClr val="DDF4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B65505D-CC60-4C67-8702-840FBA2C067D}"/>
              </a:ext>
            </a:extLst>
          </p:cNvPr>
          <p:cNvSpPr>
            <a:spLocks noGrp="1"/>
          </p:cNvSpPr>
          <p:nvPr/>
        </p:nvSpPr>
        <p:spPr>
          <a:xfrm>
            <a:off x="334297" y="398284"/>
            <a:ext cx="6628478" cy="1504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>
              <a:defRPr sz="3600" b="1">
                <a:solidFill>
                  <a:srgbClr val="FFFFFF"/>
                </a:solidFill>
                <a:latin typeface="Georgia"/>
                <a:ea typeface="Georgia"/>
                <a:cs typeface="Georgia"/>
              </a:defRPr>
            </a:pPr>
            <a:r>
              <a:rPr lang="ru-RU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Л</a:t>
            </a:r>
            <a:r>
              <a:rPr sz="32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окальная</a:t>
            </a:r>
            <a:r>
              <a:rPr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</a:t>
            </a:r>
            <a:r>
              <a:rPr sz="32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рабочая</a:t>
            </a:r>
            <a:r>
              <a:rPr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</a:t>
            </a:r>
            <a:r>
              <a:rPr sz="32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панель</a:t>
            </a:r>
            <a:r>
              <a:rPr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</a:t>
            </a:r>
            <a:r>
              <a:rPr sz="32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для</a:t>
            </a:r>
            <a:r>
              <a:rPr lang="ru-RU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</a:t>
            </a:r>
          </a:p>
          <a:p>
            <a:pPr>
              <a:defRPr sz="3600" b="1">
                <a:solidFill>
                  <a:srgbClr val="FFFFFF"/>
                </a:solidFill>
                <a:latin typeface="Georgia"/>
                <a:ea typeface="Georgia"/>
                <a:cs typeface="Georgia"/>
              </a:defRPr>
            </a:pPr>
            <a:r>
              <a:rPr lang="en-US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&gt;</a:t>
            </a:r>
            <a:r>
              <a:rPr lang="ru-RU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сквозного использования цифровой информации  в  </a:t>
            </a:r>
            <a:r>
              <a:rPr lang="en-US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XML</a:t>
            </a:r>
            <a:r>
              <a:rPr lang="ru-RU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ЭК ДТ КНР, </a:t>
            </a:r>
          </a:p>
          <a:p>
            <a:pPr>
              <a:defRPr sz="3600" b="1">
                <a:solidFill>
                  <a:srgbClr val="FFFFFF"/>
                </a:solidFill>
                <a:latin typeface="Georgia"/>
                <a:ea typeface="Georgia"/>
                <a:cs typeface="Georgia"/>
              </a:defRPr>
            </a:pPr>
            <a:r>
              <a:rPr lang="en-US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&gt;</a:t>
            </a:r>
            <a:r>
              <a:rPr sz="32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выгрузки</a:t>
            </a:r>
            <a:r>
              <a:rPr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в </a:t>
            </a:r>
            <a:r>
              <a:rPr lang="en-US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XML </a:t>
            </a:r>
            <a:r>
              <a:rPr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АРМ</a:t>
            </a:r>
            <a:r>
              <a:rPr lang="en-US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</a:t>
            </a:r>
            <a:r>
              <a:rPr lang="ru-RU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брокера и получение </a:t>
            </a:r>
            <a:r>
              <a:rPr lang="en-US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XML </a:t>
            </a:r>
            <a:r>
              <a:rPr lang="ru-RU" sz="32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ПИ, ТТ, ДТ.</a:t>
            </a:r>
            <a:endParaRPr sz="3200" b="1" dirty="0">
              <a:solidFill>
                <a:srgbClr val="FFFFFF"/>
              </a:solidFill>
              <a:latin typeface="Georgia"/>
              <a:ea typeface="Georgia"/>
              <a:cs typeface="Georgia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633278B-1055-46A6-A22B-DAD5BA06B068}"/>
              </a:ext>
            </a:extLst>
          </p:cNvPr>
          <p:cNvSpPr>
            <a:spLocks noGrp="1"/>
          </p:cNvSpPr>
          <p:nvPr/>
        </p:nvSpPr>
        <p:spPr>
          <a:xfrm>
            <a:off x="609600" y="4577107"/>
            <a:ext cx="5334000" cy="819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BED5EF"/>
                </a:solidFill>
                <a:latin typeface="Avenir Next"/>
                <a:ea typeface="Avenir Next"/>
                <a:cs typeface="Avenir Next"/>
              </a:defRPr>
            </a:pP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Короткий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стартовый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экран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показывает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что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программа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запускается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как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единый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продукт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: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загрузка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проверка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правки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экспорт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собраны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в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один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рабочий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контур</a:t>
            </a:r>
            <a:r>
              <a:rPr sz="2000" b="0" dirty="0">
                <a:solidFill>
                  <a:srgbClr val="BED5EF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0C777D9-25FB-4373-AE43-EAE037C8E665}"/>
              </a:ext>
            </a:extLst>
          </p:cNvPr>
          <p:cNvSpPr>
            <a:spLocks noGrp="1"/>
          </p:cNvSpPr>
          <p:nvPr/>
        </p:nvSpPr>
        <p:spPr>
          <a:xfrm>
            <a:off x="609600" y="5932538"/>
            <a:ext cx="4476750" cy="19050"/>
          </a:xfrm>
          <a:prstGeom prst="rect">
            <a:avLst/>
          </a:prstGeom>
          <a:solidFill>
            <a:srgbClr val="8FD6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1B43F0-5BAF-4EB4-AA57-B8805D90E0A0}"/>
              </a:ext>
            </a:extLst>
          </p:cNvPr>
          <p:cNvSpPr>
            <a:spLocks noGrp="1"/>
          </p:cNvSpPr>
          <p:nvPr/>
        </p:nvSpPr>
        <p:spPr>
          <a:xfrm>
            <a:off x="609600" y="6013500"/>
            <a:ext cx="3143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1">
                <a:solidFill>
                  <a:srgbClr val="8FD6FF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Статус</a:t>
            </a:r>
            <a:r>
              <a:rPr sz="1400" b="1" dirty="0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: </a:t>
            </a:r>
            <a:r>
              <a:rPr sz="1400" b="1" dirty="0" err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этап</a:t>
            </a:r>
            <a:r>
              <a:rPr sz="1400" b="1" dirty="0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разработки</a:t>
            </a:r>
            <a:endParaRPr sz="1400" b="1" dirty="0">
              <a:solidFill>
                <a:srgbClr val="8FD6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D4B920D-2F55-4707-B1E6-AE7196CB5A11}"/>
              </a:ext>
            </a:extLst>
          </p:cNvPr>
          <p:cNvSpPr>
            <a:spLocks noGrp="1"/>
          </p:cNvSpPr>
          <p:nvPr/>
        </p:nvSpPr>
        <p:spPr>
          <a:xfrm>
            <a:off x="7796059" y="5295900"/>
            <a:ext cx="49530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AFC7E4"/>
                </a:solidFill>
                <a:latin typeface="Avenir Next"/>
                <a:ea typeface="Avenir Next"/>
                <a:cs typeface="Avenir Next"/>
              </a:defRPr>
            </a:pP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Презентация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фиксирует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текущую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логику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направление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доработок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, а </a:t>
            </a: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не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финальную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версию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продукта</a:t>
            </a:r>
            <a:r>
              <a:rPr sz="2000" b="0" dirty="0">
                <a:solidFill>
                  <a:srgbClr val="AFC7E4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528602B-E1BE-4304-87EE-CB37244FD9C8}"/>
              </a:ext>
            </a:extLst>
          </p:cNvPr>
          <p:cNvSpPr>
            <a:spLocks noGrp="1"/>
          </p:cNvSpPr>
          <p:nvPr/>
        </p:nvSpPr>
        <p:spPr>
          <a:xfrm>
            <a:off x="7172325" y="1219200"/>
            <a:ext cx="3905250" cy="3143250"/>
          </a:xfrm>
          <a:prstGeom prst="rect">
            <a:avLst/>
          </a:prstGeom>
          <a:solidFill>
            <a:srgbClr val="092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EAAC76A-9CB2-4A8B-BCA2-3E870C887772}"/>
              </a:ext>
            </a:extLst>
          </p:cNvPr>
          <p:cNvSpPr>
            <a:spLocks noGrp="1"/>
          </p:cNvSpPr>
          <p:nvPr/>
        </p:nvSpPr>
        <p:spPr>
          <a:xfrm>
            <a:off x="7882373" y="1200151"/>
            <a:ext cx="3905250" cy="3143250"/>
          </a:xfrm>
          <a:prstGeom prst="rect">
            <a:avLst/>
          </a:prstGeom>
          <a:solidFill>
            <a:srgbClr val="F8FB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DD532D1-0CA8-456F-9EB2-CB0CF054B423}"/>
              </a:ext>
            </a:extLst>
          </p:cNvPr>
          <p:cNvSpPr>
            <a:spLocks noGrp="1"/>
          </p:cNvSpPr>
          <p:nvPr/>
        </p:nvSpPr>
        <p:spPr>
          <a:xfrm>
            <a:off x="8766456" y="1466850"/>
            <a:ext cx="1806293" cy="266700"/>
          </a:xfrm>
          <a:prstGeom prst="rect">
            <a:avLst/>
          </a:prstGeom>
          <a:solidFill>
            <a:srgbClr val="DDF4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D373B86-0BD7-4E6F-889A-1E81A4071F02}"/>
              </a:ext>
            </a:extLst>
          </p:cNvPr>
          <p:cNvSpPr>
            <a:spLocks noGrp="1"/>
          </p:cNvSpPr>
          <p:nvPr/>
        </p:nvSpPr>
        <p:spPr>
          <a:xfrm>
            <a:off x="8609960" y="1447800"/>
            <a:ext cx="20574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75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>
                <a:solidFill>
                  <a:srgbClr val="0B78D0"/>
                </a:solidFill>
                <a:highlight>
                  <a:srgbClr val="DDF4FF"/>
                </a:highlight>
                <a:latin typeface="Avenir Next"/>
                <a:ea typeface="Avenir Next"/>
                <a:cs typeface="Avenir Next"/>
              </a:rPr>
              <a:t>ЗАПУСК ПРОГРАММЫ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5E1819B2-264F-4DCB-9715-B811BFCAA399}"/>
              </a:ext>
            </a:extLst>
          </p:cNvPr>
          <p:cNvSpPr>
            <a:spLocks noGrp="1"/>
          </p:cNvSpPr>
          <p:nvPr/>
        </p:nvSpPr>
        <p:spPr>
          <a:xfrm>
            <a:off x="8001000" y="2145891"/>
            <a:ext cx="104775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550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255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XML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D25EF61-EB50-4D36-91E5-5A2DDD80C349}"/>
              </a:ext>
            </a:extLst>
          </p:cNvPr>
          <p:cNvSpPr>
            <a:spLocks noGrp="1"/>
          </p:cNvSpPr>
          <p:nvPr/>
        </p:nvSpPr>
        <p:spPr>
          <a:xfrm>
            <a:off x="10579971" y="2057400"/>
            <a:ext cx="104775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2550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255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АРМ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7C4C109-A022-4533-96DA-95AD7985EEAC}"/>
              </a:ext>
            </a:extLst>
          </p:cNvPr>
          <p:cNvSpPr>
            <a:spLocks noGrp="1"/>
          </p:cNvSpPr>
          <p:nvPr/>
        </p:nvSpPr>
        <p:spPr>
          <a:xfrm>
            <a:off x="8629650" y="2286000"/>
            <a:ext cx="1047750" cy="190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FA78F9B-136A-4073-9CEF-DD0FCEA8B814}"/>
              </a:ext>
            </a:extLst>
          </p:cNvPr>
          <p:cNvSpPr>
            <a:spLocks noGrp="1"/>
          </p:cNvSpPr>
          <p:nvPr/>
        </p:nvSpPr>
        <p:spPr>
          <a:xfrm>
            <a:off x="9639300" y="2247900"/>
            <a:ext cx="994058" cy="7620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6BB92AA-4538-48D0-A0A5-624E31564453}"/>
              </a:ext>
            </a:extLst>
          </p:cNvPr>
          <p:cNvSpPr>
            <a:spLocks noGrp="1"/>
          </p:cNvSpPr>
          <p:nvPr/>
        </p:nvSpPr>
        <p:spPr>
          <a:xfrm>
            <a:off x="8027399" y="2638425"/>
            <a:ext cx="1524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Импорт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деклараций</a:t>
            </a:r>
            <a:endParaRPr sz="1400" b="0" dirty="0">
              <a:solidFill>
                <a:schemeClr val="tx2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00B48D43-497D-43AF-BD62-754D6473164C}"/>
              </a:ext>
            </a:extLst>
          </p:cNvPr>
          <p:cNvSpPr>
            <a:spLocks noGrp="1"/>
          </p:cNvSpPr>
          <p:nvPr/>
        </p:nvSpPr>
        <p:spPr>
          <a:xfrm>
            <a:off x="10344150" y="2619375"/>
            <a:ext cx="1333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Готовая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выгрузка</a:t>
            </a:r>
            <a:endParaRPr sz="1400" b="0" dirty="0">
              <a:solidFill>
                <a:schemeClr val="tx2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A1082DF-0E6E-43C1-9C7A-6D4872ED09C2}"/>
              </a:ext>
            </a:extLst>
          </p:cNvPr>
          <p:cNvSpPr>
            <a:spLocks noGrp="1"/>
          </p:cNvSpPr>
          <p:nvPr/>
        </p:nvSpPr>
        <p:spPr>
          <a:xfrm>
            <a:off x="8334810" y="3195293"/>
            <a:ext cx="3000375" cy="114300"/>
          </a:xfrm>
          <a:prstGeom prst="rect">
            <a:avLst/>
          </a:prstGeom>
          <a:solidFill>
            <a:srgbClr val="EAF1F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6A00612A-0321-433B-BA32-B5660CA5D836}"/>
              </a:ext>
            </a:extLst>
          </p:cNvPr>
          <p:cNvSpPr>
            <a:spLocks noGrp="1"/>
          </p:cNvSpPr>
          <p:nvPr/>
        </p:nvSpPr>
        <p:spPr>
          <a:xfrm>
            <a:off x="8770578" y="3314203"/>
            <a:ext cx="2162176" cy="5308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2A2AD72-040D-413E-84FA-8E7C915BF56E}"/>
              </a:ext>
            </a:extLst>
          </p:cNvPr>
          <p:cNvSpPr>
            <a:spLocks noGrp="1"/>
          </p:cNvSpPr>
          <p:nvPr/>
        </p:nvSpPr>
        <p:spPr>
          <a:xfrm>
            <a:off x="8072003" y="3561121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1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Подготовка</a:t>
            </a:r>
            <a:r>
              <a:rPr sz="1400" b="1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рабочей</a:t>
            </a:r>
            <a:r>
              <a:rPr sz="1400" b="1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панели</a:t>
            </a:r>
            <a:endParaRPr sz="1400" b="1" dirty="0">
              <a:solidFill>
                <a:srgbClr val="63708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CA9C9DBB-430E-4105-99FB-E4142FB2D3A9}"/>
              </a:ext>
            </a:extLst>
          </p:cNvPr>
          <p:cNvSpPr>
            <a:spLocks noGrp="1"/>
          </p:cNvSpPr>
          <p:nvPr/>
        </p:nvSpPr>
        <p:spPr>
          <a:xfrm>
            <a:off x="10803949" y="3571875"/>
            <a:ext cx="4191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825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76%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AE786F6B-7362-48D1-AC7E-5A5B152E567A}"/>
              </a:ext>
            </a:extLst>
          </p:cNvPr>
          <p:cNvSpPr>
            <a:spLocks noGrp="1"/>
          </p:cNvSpPr>
          <p:nvPr/>
        </p:nvSpPr>
        <p:spPr>
          <a:xfrm>
            <a:off x="609600" y="6343650"/>
            <a:ext cx="96202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DA186B8D-513A-4358-8339-B6027210647E}"/>
              </a:ext>
            </a:extLst>
          </p:cNvPr>
          <p:cNvSpPr>
            <a:spLocks noGrp="1"/>
          </p:cNvSpPr>
          <p:nvPr/>
        </p:nvSpPr>
        <p:spPr>
          <a:xfrm>
            <a:off x="4670425" y="6477000"/>
            <a:ext cx="70612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20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01</a:t>
            </a:r>
            <a:r>
              <a:rPr lang="ru-RU"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стр. - V Евразийский экономический форум (ЕЭФ-2026)  28–29 мая 2026 года. Астана (Казахстан)</a:t>
            </a:r>
            <a:endParaRPr sz="120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841668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69BABDC-E859-456F-92E3-F9A3A7E0D323}"/>
              </a:ext>
            </a:extLst>
          </p:cNvPr>
          <p:cNvSpPr>
            <a:spLocks noGrp="1"/>
          </p:cNvSpPr>
          <p:nvPr/>
        </p:nvSpPr>
        <p:spPr>
          <a:xfrm>
            <a:off x="38100" y="0"/>
            <a:ext cx="12192000" cy="6858000"/>
          </a:xfrm>
          <a:prstGeom prst="rect">
            <a:avLst/>
          </a:prstGeom>
          <a:solidFill>
            <a:srgbClr val="F5F8F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" name="kicker-marker">
            <a:extLst>
              <a:ext uri="{FF2B5EF4-FFF2-40B4-BE49-F238E27FC236}">
                <a16:creationId xmlns:a16="http://schemas.microsoft.com/office/drawing/2014/main" id="{1E248C79-A445-4F8F-B4C8-24D623FFEBCF}"/>
              </a:ext>
            </a:extLst>
          </p:cNvPr>
          <p:cNvSpPr>
            <a:spLocks noGrp="1"/>
          </p:cNvSpPr>
          <p:nvPr/>
        </p:nvSpPr>
        <p:spPr>
          <a:xfrm>
            <a:off x="542924" y="235513"/>
            <a:ext cx="66675" cy="66675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" name="kicker-label">
            <a:extLst>
              <a:ext uri="{FF2B5EF4-FFF2-40B4-BE49-F238E27FC236}">
                <a16:creationId xmlns:a16="http://schemas.microsoft.com/office/drawing/2014/main" id="{45C37050-72C5-4F48-96EB-007111E087ED}"/>
              </a:ext>
            </a:extLst>
          </p:cNvPr>
          <p:cNvSpPr>
            <a:spLocks noGrp="1"/>
          </p:cNvSpPr>
          <p:nvPr/>
        </p:nvSpPr>
        <p:spPr>
          <a:xfrm>
            <a:off x="642937" y="209550"/>
            <a:ext cx="342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7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venir Next"/>
                <a:ea typeface="Avenir Next"/>
                <a:cs typeface="Avenir Next"/>
              </a:rPr>
              <a:t>АДМИНКА</a:t>
            </a:r>
            <a:r>
              <a:rPr lang="en-US" sz="7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venir Next"/>
                <a:ea typeface="Avenir Next"/>
                <a:cs typeface="Avenir Next"/>
              </a:rPr>
              <a:t> - </a:t>
            </a:r>
            <a:r>
              <a:rPr lang="ru-RU" sz="7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venir Next"/>
                <a:ea typeface="Avenir Next"/>
                <a:cs typeface="Avenir Next"/>
              </a:rPr>
              <a:t>ОЮЛ СРО КАТБ/П</a:t>
            </a:r>
            <a:r>
              <a:rPr lang="en-US" sz="7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venir Next"/>
                <a:ea typeface="Avenir Next"/>
                <a:cs typeface="Avenir Next"/>
              </a:rPr>
              <a:t> </a:t>
            </a:r>
            <a:endParaRPr sz="750" b="1" dirty="0">
              <a:solidFill>
                <a:schemeClr val="tx2">
                  <a:lumMod val="75000"/>
                  <a:lumOff val="25000"/>
                </a:schemeClr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ECDF5D5-FD5C-4E65-B3B7-D67C0771E809}"/>
              </a:ext>
            </a:extLst>
          </p:cNvPr>
          <p:cNvSpPr>
            <a:spLocks noGrp="1"/>
          </p:cNvSpPr>
          <p:nvPr/>
        </p:nvSpPr>
        <p:spPr>
          <a:xfrm>
            <a:off x="933450" y="581025"/>
            <a:ext cx="8191500" cy="914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Управление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правами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и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справочниками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вынесено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в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отдельный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контур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E981B59-D18D-4A27-8F85-D50E06686F80}"/>
              </a:ext>
            </a:extLst>
          </p:cNvPr>
          <p:cNvSpPr>
            <a:spLocks noGrp="1"/>
          </p:cNvSpPr>
          <p:nvPr/>
        </p:nvSpPr>
        <p:spPr>
          <a:xfrm>
            <a:off x="609599" y="1866900"/>
            <a:ext cx="10550013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Админская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часть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нужна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не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только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для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пользователей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: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она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удерживает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правила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доступа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собственные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справочники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актуализацию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внешних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20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данных</a:t>
            </a:r>
            <a:r>
              <a:rPr sz="20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B6C7A0D-0926-42CA-8FE9-B38CE81385EB}"/>
              </a:ext>
            </a:extLst>
          </p:cNvPr>
          <p:cNvSpPr>
            <a:spLocks noGrp="1"/>
          </p:cNvSpPr>
          <p:nvPr/>
        </p:nvSpPr>
        <p:spPr>
          <a:xfrm>
            <a:off x="704850" y="2876550"/>
            <a:ext cx="28575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8CE729E-2BE4-42B6-87DA-430434163A78}"/>
              </a:ext>
            </a:extLst>
          </p:cNvPr>
          <p:cNvSpPr>
            <a:spLocks noGrp="1"/>
          </p:cNvSpPr>
          <p:nvPr/>
        </p:nvSpPr>
        <p:spPr>
          <a:xfrm>
            <a:off x="704850" y="2876550"/>
            <a:ext cx="76200" cy="160020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A6802C2-802A-4080-AD73-DDF4BF842F8C}"/>
              </a:ext>
            </a:extLst>
          </p:cNvPr>
          <p:cNvSpPr>
            <a:spLocks noGrp="1"/>
          </p:cNvSpPr>
          <p:nvPr/>
        </p:nvSpPr>
        <p:spPr>
          <a:xfrm>
            <a:off x="895350" y="3048000"/>
            <a:ext cx="25336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Права</a:t>
            </a: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доступа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E7E7882-CE12-43D4-98E0-F620D99339A0}"/>
              </a:ext>
            </a:extLst>
          </p:cNvPr>
          <p:cNvSpPr>
            <a:spLocks noGrp="1"/>
          </p:cNvSpPr>
          <p:nvPr/>
        </p:nvSpPr>
        <p:spPr>
          <a:xfrm>
            <a:off x="895350" y="3333750"/>
            <a:ext cx="2533650" cy="1047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Роли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режим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управления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ограничение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действий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для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пользователей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: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просмотр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загрузка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удаление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правки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FDE1AA3-E0B1-45B2-90CB-9D076D28CF17}"/>
              </a:ext>
            </a:extLst>
          </p:cNvPr>
          <p:cNvSpPr>
            <a:spLocks noGrp="1"/>
          </p:cNvSpPr>
          <p:nvPr/>
        </p:nvSpPr>
        <p:spPr>
          <a:xfrm>
            <a:off x="3771900" y="3676650"/>
            <a:ext cx="904875" cy="190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76A2A09-3578-4770-9DAB-366FA96A3ED6}"/>
              </a:ext>
            </a:extLst>
          </p:cNvPr>
          <p:cNvSpPr>
            <a:spLocks noGrp="1"/>
          </p:cNvSpPr>
          <p:nvPr/>
        </p:nvSpPr>
        <p:spPr>
          <a:xfrm>
            <a:off x="4600575" y="3638550"/>
            <a:ext cx="76200" cy="7620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C64987A-E403-48AD-B33F-4AA315F850ED}"/>
              </a:ext>
            </a:extLst>
          </p:cNvPr>
          <p:cNvSpPr>
            <a:spLocks noGrp="1"/>
          </p:cNvSpPr>
          <p:nvPr/>
        </p:nvSpPr>
        <p:spPr>
          <a:xfrm>
            <a:off x="4895850" y="2876550"/>
            <a:ext cx="28575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BC622D1-7FAF-4AB9-9B96-DB40D295BBA0}"/>
              </a:ext>
            </a:extLst>
          </p:cNvPr>
          <p:cNvSpPr>
            <a:spLocks noGrp="1"/>
          </p:cNvSpPr>
          <p:nvPr/>
        </p:nvSpPr>
        <p:spPr>
          <a:xfrm>
            <a:off x="4895850" y="2876550"/>
            <a:ext cx="76200" cy="160020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CEC8FC8-74BC-485B-890C-8199A86EDD00}"/>
              </a:ext>
            </a:extLst>
          </p:cNvPr>
          <p:cNvSpPr>
            <a:spLocks noGrp="1"/>
          </p:cNvSpPr>
          <p:nvPr/>
        </p:nvSpPr>
        <p:spPr>
          <a:xfrm>
            <a:off x="5086350" y="3048000"/>
            <a:ext cx="25336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Собственные</a:t>
            </a: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справочники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6E7552C-CD45-4A48-BFE0-673EA7C5263C}"/>
              </a:ext>
            </a:extLst>
          </p:cNvPr>
          <p:cNvSpPr>
            <a:spLocks noGrp="1"/>
          </p:cNvSpPr>
          <p:nvPr/>
        </p:nvSpPr>
        <p:spPr>
          <a:xfrm>
            <a:off x="5086350" y="3333750"/>
            <a:ext cx="2533650" cy="1047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Коды упаковки, виды груза, единицы измерения и другие значения можно вести внутри программы.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74E5D4D-CABF-4791-9398-339E276A5F2E}"/>
              </a:ext>
            </a:extLst>
          </p:cNvPr>
          <p:cNvSpPr>
            <a:spLocks noGrp="1"/>
          </p:cNvSpPr>
          <p:nvPr/>
        </p:nvSpPr>
        <p:spPr>
          <a:xfrm>
            <a:off x="7962900" y="3676650"/>
            <a:ext cx="904875" cy="1905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1C811A5-83FD-4131-AC76-5074AD795D35}"/>
              </a:ext>
            </a:extLst>
          </p:cNvPr>
          <p:cNvSpPr>
            <a:spLocks noGrp="1"/>
          </p:cNvSpPr>
          <p:nvPr/>
        </p:nvSpPr>
        <p:spPr>
          <a:xfrm>
            <a:off x="8791575" y="3638550"/>
            <a:ext cx="76200" cy="7620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20C67FC-9111-4CFA-AB8E-662F11779984}"/>
              </a:ext>
            </a:extLst>
          </p:cNvPr>
          <p:cNvSpPr>
            <a:spLocks noGrp="1"/>
          </p:cNvSpPr>
          <p:nvPr/>
        </p:nvSpPr>
        <p:spPr>
          <a:xfrm>
            <a:off x="9086850" y="2876550"/>
            <a:ext cx="24765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521D4F4-74D2-4E5E-91A5-BD6CC78E9BF8}"/>
              </a:ext>
            </a:extLst>
          </p:cNvPr>
          <p:cNvSpPr>
            <a:spLocks noGrp="1"/>
          </p:cNvSpPr>
          <p:nvPr/>
        </p:nvSpPr>
        <p:spPr>
          <a:xfrm>
            <a:off x="9086850" y="2876550"/>
            <a:ext cx="76200" cy="1600200"/>
          </a:xfrm>
          <a:prstGeom prst="rect">
            <a:avLst/>
          </a:prstGeom>
          <a:solidFill>
            <a:srgbClr val="F2B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9B676B5E-E8C6-4ED6-A5A8-2AD553533110}"/>
              </a:ext>
            </a:extLst>
          </p:cNvPr>
          <p:cNvSpPr>
            <a:spLocks noGrp="1"/>
          </p:cNvSpPr>
          <p:nvPr/>
        </p:nvSpPr>
        <p:spPr>
          <a:xfrm>
            <a:off x="9277350" y="3048000"/>
            <a:ext cx="21526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kgd.gov.kz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E65F766-4B9F-43B4-8887-E0A8EA55B4EB}"/>
              </a:ext>
            </a:extLst>
          </p:cNvPr>
          <p:cNvSpPr>
            <a:spLocks noGrp="1"/>
          </p:cNvSpPr>
          <p:nvPr/>
        </p:nvSpPr>
        <p:spPr>
          <a:xfrm>
            <a:off x="9277350" y="3333750"/>
            <a:ext cx="2152650" cy="1047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Контур интеграции для оперативной загрузки и обновления справочных данных.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CEF5C41-FF02-42EB-8BC6-D3508FD65E0F}"/>
              </a:ext>
            </a:extLst>
          </p:cNvPr>
          <p:cNvSpPr>
            <a:spLocks noGrp="1"/>
          </p:cNvSpPr>
          <p:nvPr/>
        </p:nvSpPr>
        <p:spPr>
          <a:xfrm>
            <a:off x="781050" y="5086350"/>
            <a:ext cx="10858500" cy="72390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9BC48A7C-301B-4F64-8557-D6022430D013}"/>
              </a:ext>
            </a:extLst>
          </p:cNvPr>
          <p:cNvSpPr>
            <a:spLocks noGrp="1"/>
          </p:cNvSpPr>
          <p:nvPr/>
        </p:nvSpPr>
        <p:spPr>
          <a:xfrm>
            <a:off x="704850" y="4991100"/>
            <a:ext cx="10858500" cy="723900"/>
          </a:xfrm>
          <a:prstGeom prst="rect">
            <a:avLst/>
          </a:prstGeom>
          <a:solidFill>
            <a:srgbClr val="081529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03E7C90-EBC6-4548-8FC7-704F4CC59B61}"/>
              </a:ext>
            </a:extLst>
          </p:cNvPr>
          <p:cNvSpPr>
            <a:spLocks noGrp="1"/>
          </p:cNvSpPr>
          <p:nvPr/>
        </p:nvSpPr>
        <p:spPr>
          <a:xfrm>
            <a:off x="990600" y="5200650"/>
            <a:ext cx="1619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8FD6FF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Смысл админки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C3F1FF26-85C4-43B8-83AC-DF18F87E297D}"/>
              </a:ext>
            </a:extLst>
          </p:cNvPr>
          <p:cNvSpPr>
            <a:spLocks noGrp="1"/>
          </p:cNvSpPr>
          <p:nvPr/>
        </p:nvSpPr>
        <p:spPr>
          <a:xfrm>
            <a:off x="2857500" y="5124450"/>
            <a:ext cx="78105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8E7F7"/>
                </a:solidFill>
                <a:latin typeface="Avenir Next"/>
                <a:ea typeface="Avenir Next"/>
                <a:cs typeface="Avenir Next"/>
              </a:defRPr>
            </a:pPr>
            <a:r>
              <a:rPr sz="1125" b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Убрать ручное копирование справочников и сделать правила работы управляемыми: кто что видит, кто меняет данные и какие значения доступны при заполнении XML-карточек.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8A3FA4FE-E1E7-445B-896E-29FFFF306C3C}"/>
              </a:ext>
            </a:extLst>
          </p:cNvPr>
          <p:cNvSpPr>
            <a:spLocks noGrp="1"/>
          </p:cNvSpPr>
          <p:nvPr/>
        </p:nvSpPr>
        <p:spPr>
          <a:xfrm>
            <a:off x="609600" y="6343650"/>
            <a:ext cx="96202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939FC036-ED76-4CEF-B24E-E2E94CAB232F}"/>
              </a:ext>
            </a:extLst>
          </p:cNvPr>
          <p:cNvSpPr>
            <a:spLocks noGrp="1"/>
          </p:cNvSpPr>
          <p:nvPr/>
        </p:nvSpPr>
        <p:spPr>
          <a:xfrm>
            <a:off x="609600" y="6477000"/>
            <a:ext cx="723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Админка: пользователи, права, справочники, внешние обновления.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ED6715B-8519-4D40-8D60-0C5F464EDD6F}"/>
              </a:ext>
            </a:extLst>
          </p:cNvPr>
          <p:cNvSpPr>
            <a:spLocks noGrp="1"/>
          </p:cNvSpPr>
          <p:nvPr/>
        </p:nvSpPr>
        <p:spPr>
          <a:xfrm>
            <a:off x="4819650" y="6438900"/>
            <a:ext cx="6731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20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02</a:t>
            </a:r>
            <a:r>
              <a:rPr lang="ru-RU"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стр. - V Евразийский экономический форум (ЕЭФ-2026)  28–29 мая 2026 года. Астана (Казахстан)</a:t>
            </a:r>
            <a:endParaRPr sz="120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2045534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6EDC5B7-1B87-43F9-994A-EEF710C09A0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EF4F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" name="kicker-marker">
            <a:extLst>
              <a:ext uri="{FF2B5EF4-FFF2-40B4-BE49-F238E27FC236}">
                <a16:creationId xmlns:a16="http://schemas.microsoft.com/office/drawing/2014/main" id="{14037A65-B267-45DC-8D0D-067DE0C9DEDC}"/>
              </a:ext>
            </a:extLst>
          </p:cNvPr>
          <p:cNvSpPr>
            <a:spLocks noGrp="1"/>
          </p:cNvSpPr>
          <p:nvPr/>
        </p:nvSpPr>
        <p:spPr>
          <a:xfrm>
            <a:off x="609600" y="561975"/>
            <a:ext cx="66675" cy="66675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" name="kicker-label">
            <a:extLst>
              <a:ext uri="{FF2B5EF4-FFF2-40B4-BE49-F238E27FC236}">
                <a16:creationId xmlns:a16="http://schemas.microsoft.com/office/drawing/2014/main" id="{5597FA20-7DCF-43A6-85F5-EB3E6152BAE4}"/>
              </a:ext>
            </a:extLst>
          </p:cNvPr>
          <p:cNvSpPr>
            <a:spLocks noGrp="1"/>
          </p:cNvSpPr>
          <p:nvPr/>
        </p:nvSpPr>
        <p:spPr>
          <a:xfrm>
            <a:off x="762000" y="542925"/>
            <a:ext cx="342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7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venir Next"/>
                <a:ea typeface="Avenir Next"/>
                <a:cs typeface="Avenir Next"/>
              </a:rPr>
              <a:t>ГЛАВНАЯ СТРАНИЦА</a:t>
            </a:r>
            <a:r>
              <a:rPr lang="en-US" sz="7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venir Next"/>
                <a:ea typeface="Avenir Next"/>
                <a:cs typeface="Avenir Next"/>
              </a:rPr>
              <a:t> -</a:t>
            </a:r>
            <a:r>
              <a:rPr lang="ru-RU" sz="7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venir Next"/>
                <a:ea typeface="Avenir Next"/>
                <a:cs typeface="Avenir Next"/>
              </a:rPr>
              <a:t> ОЮЛ СРО КАТБ/П</a:t>
            </a:r>
            <a:r>
              <a:rPr lang="en-US" sz="75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venir Next"/>
                <a:ea typeface="Avenir Next"/>
                <a:cs typeface="Avenir Next"/>
              </a:rPr>
              <a:t> </a:t>
            </a:r>
            <a:endParaRPr sz="750" b="1" dirty="0">
              <a:solidFill>
                <a:schemeClr val="tx2">
                  <a:lumMod val="75000"/>
                  <a:lumOff val="25000"/>
                </a:schemeClr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C9CFB07-3F12-4AF2-93C6-FA6BF6E34256}"/>
              </a:ext>
            </a:extLst>
          </p:cNvPr>
          <p:cNvSpPr>
            <a:spLocks noGrp="1"/>
          </p:cNvSpPr>
          <p:nvPr/>
        </p:nvSpPr>
        <p:spPr>
          <a:xfrm>
            <a:off x="609600" y="876300"/>
            <a:ext cx="7429500" cy="876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Главная ведет от загрузки к нужному файлу без поиска по разным блокам.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9DAE48F-12FA-4304-A7A5-4DDE9BF13B80}"/>
              </a:ext>
            </a:extLst>
          </p:cNvPr>
          <p:cNvSpPr>
            <a:spLocks noGrp="1"/>
          </p:cNvSpPr>
          <p:nvPr/>
        </p:nvSpPr>
        <p:spPr>
          <a:xfrm>
            <a:off x="704850" y="2171700"/>
            <a:ext cx="4953000" cy="333375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8A8F7D4-248E-4AFF-8862-3762E6CC1FAF}"/>
              </a:ext>
            </a:extLst>
          </p:cNvPr>
          <p:cNvSpPr>
            <a:spLocks noGrp="1"/>
          </p:cNvSpPr>
          <p:nvPr/>
        </p:nvSpPr>
        <p:spPr>
          <a:xfrm>
            <a:off x="704850" y="2104105"/>
            <a:ext cx="4953000" cy="33337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20E05E7-A83C-4338-88B2-1B00717D75B6}"/>
              </a:ext>
            </a:extLst>
          </p:cNvPr>
          <p:cNvSpPr>
            <a:spLocks noGrp="1"/>
          </p:cNvSpPr>
          <p:nvPr/>
        </p:nvSpPr>
        <p:spPr>
          <a:xfrm>
            <a:off x="952500" y="2200275"/>
            <a:ext cx="1524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Загрузка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C6B000B-DC79-4FD2-ACB9-BDF9A7D89EE1}"/>
              </a:ext>
            </a:extLst>
          </p:cNvPr>
          <p:cNvSpPr>
            <a:spLocks noGrp="1"/>
          </p:cNvSpPr>
          <p:nvPr/>
        </p:nvSpPr>
        <p:spPr>
          <a:xfrm>
            <a:off x="952500" y="2724150"/>
            <a:ext cx="4238932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XML-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файл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попадает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в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рабочую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область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сразу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появляется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прогресс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переход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к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карточке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файла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69360F9-9E88-47CC-83A3-93E36E9C3788}"/>
              </a:ext>
            </a:extLst>
          </p:cNvPr>
          <p:cNvSpPr>
            <a:spLocks noGrp="1"/>
          </p:cNvSpPr>
          <p:nvPr/>
        </p:nvSpPr>
        <p:spPr>
          <a:xfrm>
            <a:off x="1047750" y="3495675"/>
            <a:ext cx="1905000" cy="45720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8D9E65E-9A7B-4C79-BE1E-F7A9DDFC66FE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1428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05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050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Загрузить XML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A521D40-8E7C-40C9-B12B-B79F117321D3}"/>
              </a:ext>
            </a:extLst>
          </p:cNvPr>
          <p:cNvSpPr>
            <a:spLocks noGrp="1"/>
          </p:cNvSpPr>
          <p:nvPr/>
        </p:nvSpPr>
        <p:spPr>
          <a:xfrm>
            <a:off x="952500" y="4171950"/>
            <a:ext cx="4000500" cy="152400"/>
          </a:xfrm>
          <a:prstGeom prst="rect">
            <a:avLst/>
          </a:prstGeom>
          <a:solidFill>
            <a:srgbClr val="EAF1F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22D9551-B1BF-479D-AB4C-C9218FF4BCD1}"/>
              </a:ext>
            </a:extLst>
          </p:cNvPr>
          <p:cNvSpPr>
            <a:spLocks noGrp="1"/>
          </p:cNvSpPr>
          <p:nvPr/>
        </p:nvSpPr>
        <p:spPr>
          <a:xfrm>
            <a:off x="952500" y="4171950"/>
            <a:ext cx="2686050" cy="152400"/>
          </a:xfrm>
          <a:prstGeom prst="rect">
            <a:avLst/>
          </a:prstGeom>
          <a:solidFill>
            <a:srgbClr val="0E9DE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EB03B60-29E9-4F16-B28A-38C9EA05992C}"/>
              </a:ext>
            </a:extLst>
          </p:cNvPr>
          <p:cNvSpPr>
            <a:spLocks noGrp="1"/>
          </p:cNvSpPr>
          <p:nvPr/>
        </p:nvSpPr>
        <p:spPr>
          <a:xfrm>
            <a:off x="1047750" y="453666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5B981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>
                <a:solidFill>
                  <a:srgbClr val="15B981"/>
                </a:solidFill>
                <a:latin typeface="Avenir Next"/>
                <a:ea typeface="Avenir Next"/>
                <a:cs typeface="Avenir Next"/>
              </a:rPr>
              <a:t>Файл распознан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EC39173-8841-4DB1-8C58-ADDD0250D70D}"/>
              </a:ext>
            </a:extLst>
          </p:cNvPr>
          <p:cNvSpPr>
            <a:spLocks noGrp="1"/>
          </p:cNvSpPr>
          <p:nvPr/>
        </p:nvSpPr>
        <p:spPr>
          <a:xfrm>
            <a:off x="6181724" y="1809748"/>
            <a:ext cx="4600575" cy="3933825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43BFF1D-AB4B-4F7A-8BB8-DA918F20BF5D}"/>
              </a:ext>
            </a:extLst>
          </p:cNvPr>
          <p:cNvSpPr>
            <a:spLocks noGrp="1"/>
          </p:cNvSpPr>
          <p:nvPr/>
        </p:nvSpPr>
        <p:spPr>
          <a:xfrm>
            <a:off x="6096000" y="1728787"/>
            <a:ext cx="4591050" cy="3933825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F64A11C-CA9D-46F7-9336-AC3741EF826E}"/>
              </a:ext>
            </a:extLst>
          </p:cNvPr>
          <p:cNvSpPr>
            <a:spLocks noGrp="1"/>
          </p:cNvSpPr>
          <p:nvPr/>
        </p:nvSpPr>
        <p:spPr>
          <a:xfrm>
            <a:off x="6534150" y="20383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Файлы</a:t>
            </a: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в </a:t>
            </a: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работе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9D58F5B-214C-402F-A689-00103C4E1B23}"/>
              </a:ext>
            </a:extLst>
          </p:cNvPr>
          <p:cNvSpPr>
            <a:spLocks noGrp="1"/>
          </p:cNvSpPr>
          <p:nvPr/>
        </p:nvSpPr>
        <p:spPr>
          <a:xfrm>
            <a:off x="9544050" y="2019300"/>
            <a:ext cx="666750" cy="266700"/>
          </a:xfrm>
          <a:prstGeom prst="rect">
            <a:avLst/>
          </a:prstGeom>
          <a:solidFill>
            <a:srgbClr val="DDF4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DEFE19B4-40A9-49D9-85A6-15B1D7116340}"/>
              </a:ext>
            </a:extLst>
          </p:cNvPr>
          <p:cNvSpPr>
            <a:spLocks noGrp="1"/>
          </p:cNvSpPr>
          <p:nvPr/>
        </p:nvSpPr>
        <p:spPr>
          <a:xfrm>
            <a:off x="9658350" y="2076450"/>
            <a:ext cx="4381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75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XML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BE0E9D49-CAB4-40C2-AB92-3E03E6610E65}"/>
              </a:ext>
            </a:extLst>
          </p:cNvPr>
          <p:cNvSpPr>
            <a:spLocks noGrp="1"/>
          </p:cNvSpPr>
          <p:nvPr/>
        </p:nvSpPr>
        <p:spPr>
          <a:xfrm>
            <a:off x="6534150" y="2495550"/>
            <a:ext cx="3857625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80C16EE-62AF-4EE8-9B8C-040535299CAD}"/>
              </a:ext>
            </a:extLst>
          </p:cNvPr>
          <p:cNvSpPr>
            <a:spLocks noGrp="1"/>
          </p:cNvSpPr>
          <p:nvPr/>
        </p:nvSpPr>
        <p:spPr>
          <a:xfrm>
            <a:off x="6534150" y="2667000"/>
            <a:ext cx="25717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китай</a:t>
            </a: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2 (1).xml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944B43F-D961-42E2-9E35-DBAEE5636D69}"/>
              </a:ext>
            </a:extLst>
          </p:cNvPr>
          <p:cNvSpPr>
            <a:spLocks noGrp="1"/>
          </p:cNvSpPr>
          <p:nvPr/>
        </p:nvSpPr>
        <p:spPr>
          <a:xfrm>
            <a:off x="6534150" y="2914650"/>
            <a:ext cx="2476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200" b="0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24.04.2026 • 8 </a:t>
            </a:r>
            <a:r>
              <a:rPr sz="1200" b="0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позиций</a:t>
            </a:r>
            <a:endParaRPr sz="1200" b="0" dirty="0">
              <a:solidFill>
                <a:srgbClr val="63708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AA514E0-0F65-44E8-8AB6-F8809FF1627E}"/>
              </a:ext>
            </a:extLst>
          </p:cNvPr>
          <p:cNvSpPr>
            <a:spLocks noGrp="1"/>
          </p:cNvSpPr>
          <p:nvPr/>
        </p:nvSpPr>
        <p:spPr>
          <a:xfrm>
            <a:off x="9419303" y="2676523"/>
            <a:ext cx="876300" cy="3238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 sz="20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30F13E1-DBC3-4A08-9737-17D8056B034D}"/>
              </a:ext>
            </a:extLst>
          </p:cNvPr>
          <p:cNvSpPr>
            <a:spLocks noGrp="1"/>
          </p:cNvSpPr>
          <p:nvPr/>
        </p:nvSpPr>
        <p:spPr>
          <a:xfrm>
            <a:off x="9503032" y="2752727"/>
            <a:ext cx="733424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Открыть</a:t>
            </a:r>
            <a:endParaRPr sz="1400" b="1" dirty="0">
              <a:solidFill>
                <a:srgbClr val="FFFF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333C2645-58EE-4A61-9D50-069035399D24}"/>
              </a:ext>
            </a:extLst>
          </p:cNvPr>
          <p:cNvSpPr>
            <a:spLocks noGrp="1"/>
          </p:cNvSpPr>
          <p:nvPr/>
        </p:nvSpPr>
        <p:spPr>
          <a:xfrm>
            <a:off x="6534150" y="3276600"/>
            <a:ext cx="3857625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E6C293BF-7472-4EB7-BC9E-D983B687ED79}"/>
              </a:ext>
            </a:extLst>
          </p:cNvPr>
          <p:cNvSpPr>
            <a:spLocks noGrp="1"/>
          </p:cNvSpPr>
          <p:nvPr/>
        </p:nvSpPr>
        <p:spPr>
          <a:xfrm>
            <a:off x="6534150" y="3448050"/>
            <a:ext cx="25717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DT-20260512101451.xml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3CBC6152-0B60-44E4-9809-EE6AD0553FF6}"/>
              </a:ext>
            </a:extLst>
          </p:cNvPr>
          <p:cNvSpPr>
            <a:spLocks noGrp="1"/>
          </p:cNvSpPr>
          <p:nvPr/>
        </p:nvSpPr>
        <p:spPr>
          <a:xfrm>
            <a:off x="6534150" y="3686177"/>
            <a:ext cx="2476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200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15.05.2026 • 11 позиций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CF6CC5DA-37C4-452C-8A44-FF5A337910CB}"/>
              </a:ext>
            </a:extLst>
          </p:cNvPr>
          <p:cNvSpPr>
            <a:spLocks noGrp="1"/>
          </p:cNvSpPr>
          <p:nvPr/>
        </p:nvSpPr>
        <p:spPr>
          <a:xfrm>
            <a:off x="9448800" y="3467100"/>
            <a:ext cx="876300" cy="3238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F85BACC-82BC-4E1A-9AE0-E800DFE82ED2}"/>
              </a:ext>
            </a:extLst>
          </p:cNvPr>
          <p:cNvSpPr>
            <a:spLocks noGrp="1"/>
          </p:cNvSpPr>
          <p:nvPr/>
        </p:nvSpPr>
        <p:spPr>
          <a:xfrm>
            <a:off x="9550502" y="3543300"/>
            <a:ext cx="714375" cy="76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Открыть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F226BE71-5E7B-4714-AA83-29B1B037BE0F}"/>
              </a:ext>
            </a:extLst>
          </p:cNvPr>
          <p:cNvSpPr>
            <a:spLocks noGrp="1"/>
          </p:cNvSpPr>
          <p:nvPr/>
        </p:nvSpPr>
        <p:spPr>
          <a:xfrm>
            <a:off x="6534150" y="4057650"/>
            <a:ext cx="3857625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CF271CF6-8698-46BE-A125-C8E123629071}"/>
              </a:ext>
            </a:extLst>
          </p:cNvPr>
          <p:cNvSpPr>
            <a:spLocks noGrp="1"/>
          </p:cNvSpPr>
          <p:nvPr/>
        </p:nvSpPr>
        <p:spPr>
          <a:xfrm>
            <a:off x="6534150" y="4229100"/>
            <a:ext cx="25717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GTD_40_ED_14_05.xml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BB1D77F3-83D0-4E0B-8CC5-BC78F772831B}"/>
              </a:ext>
            </a:extLst>
          </p:cNvPr>
          <p:cNvSpPr>
            <a:spLocks noGrp="1"/>
          </p:cNvSpPr>
          <p:nvPr/>
        </p:nvSpPr>
        <p:spPr>
          <a:xfrm>
            <a:off x="6534150" y="4476750"/>
            <a:ext cx="2476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200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15.05.2026 • 5 позиций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2F1C2EE6-CF02-46C0-9923-5E2D0CD48FA9}"/>
              </a:ext>
            </a:extLst>
          </p:cNvPr>
          <p:cNvSpPr>
            <a:spLocks noGrp="1"/>
          </p:cNvSpPr>
          <p:nvPr/>
        </p:nvSpPr>
        <p:spPr>
          <a:xfrm>
            <a:off x="9448800" y="4248150"/>
            <a:ext cx="876300" cy="3238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F49D4C7C-109E-45E4-9A42-F0B88EE54337}"/>
              </a:ext>
            </a:extLst>
          </p:cNvPr>
          <p:cNvSpPr>
            <a:spLocks noGrp="1"/>
          </p:cNvSpPr>
          <p:nvPr/>
        </p:nvSpPr>
        <p:spPr>
          <a:xfrm>
            <a:off x="9544050" y="4314823"/>
            <a:ext cx="733424" cy="128587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Открыть</a:t>
            </a:r>
            <a:endParaRPr sz="1400" b="1" dirty="0">
              <a:solidFill>
                <a:srgbClr val="FFFF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4ED19CDE-9011-41C5-BBC7-8061B5C9CB96}"/>
              </a:ext>
            </a:extLst>
          </p:cNvPr>
          <p:cNvSpPr>
            <a:spLocks noGrp="1"/>
          </p:cNvSpPr>
          <p:nvPr/>
        </p:nvSpPr>
        <p:spPr>
          <a:xfrm>
            <a:off x="642937" y="5781675"/>
            <a:ext cx="9334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На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главной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остается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быстрый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старт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, а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полный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каталог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файлов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живет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отдельно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.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Так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экран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не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перегружает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пользователя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но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путь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к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работе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всегда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короткий</a:t>
            </a:r>
            <a:r>
              <a:rPr sz="14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95253DE2-4606-4010-BC65-BD8933476428}"/>
              </a:ext>
            </a:extLst>
          </p:cNvPr>
          <p:cNvSpPr>
            <a:spLocks noGrp="1"/>
          </p:cNvSpPr>
          <p:nvPr/>
        </p:nvSpPr>
        <p:spPr>
          <a:xfrm>
            <a:off x="609600" y="6343650"/>
            <a:ext cx="96202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4D0517D5-1AE6-4972-B265-C77469E43EA1}"/>
              </a:ext>
            </a:extLst>
          </p:cNvPr>
          <p:cNvSpPr>
            <a:spLocks noGrp="1"/>
          </p:cNvSpPr>
          <p:nvPr/>
        </p:nvSpPr>
        <p:spPr>
          <a:xfrm>
            <a:off x="609600" y="6477000"/>
            <a:ext cx="723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Главная страница: быстрый старт и переход к каталогу.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B115FE1D-C3A5-4A58-9F29-E8637071FB30}"/>
              </a:ext>
            </a:extLst>
          </p:cNvPr>
          <p:cNvSpPr>
            <a:spLocks noGrp="1"/>
          </p:cNvSpPr>
          <p:nvPr/>
        </p:nvSpPr>
        <p:spPr>
          <a:xfrm>
            <a:off x="4743450" y="6438900"/>
            <a:ext cx="6800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20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03</a:t>
            </a:r>
            <a:r>
              <a:rPr lang="ru-RU"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стр. - V Евразийский экономический форум (ЕЭФ-2026)  28–29 мая 2026 года. Астана (Казахстан)</a:t>
            </a:r>
            <a:endParaRPr sz="120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334606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8AFAC28A-6FE0-4E59-8A21-5A6074608D3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" name="kicker-marker">
            <a:extLst>
              <a:ext uri="{FF2B5EF4-FFF2-40B4-BE49-F238E27FC236}">
                <a16:creationId xmlns:a16="http://schemas.microsoft.com/office/drawing/2014/main" id="{4932AC45-7519-4D42-92BA-A5FCCBABF43E}"/>
              </a:ext>
            </a:extLst>
          </p:cNvPr>
          <p:cNvSpPr>
            <a:spLocks noGrp="1"/>
          </p:cNvSpPr>
          <p:nvPr/>
        </p:nvSpPr>
        <p:spPr>
          <a:xfrm>
            <a:off x="609600" y="561975"/>
            <a:ext cx="66675" cy="66675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" name="kicker-label">
            <a:extLst>
              <a:ext uri="{FF2B5EF4-FFF2-40B4-BE49-F238E27FC236}">
                <a16:creationId xmlns:a16="http://schemas.microsoft.com/office/drawing/2014/main" id="{E633214F-B526-4D32-9D32-780556D3C940}"/>
              </a:ext>
            </a:extLst>
          </p:cNvPr>
          <p:cNvSpPr>
            <a:spLocks noGrp="1"/>
          </p:cNvSpPr>
          <p:nvPr/>
        </p:nvSpPr>
        <p:spPr>
          <a:xfrm>
            <a:off x="728663" y="542925"/>
            <a:ext cx="342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XML КОНТУР</a:t>
            </a:r>
            <a:r>
              <a:rPr lang="en-US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- </a:t>
            </a:r>
            <a:r>
              <a:rPr lang="ru-RU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ОЮЛ СРО КАТБ/П</a:t>
            </a:r>
            <a:r>
              <a:rPr lang="en-US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</a:t>
            </a:r>
            <a:endParaRPr sz="75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D7F3821-A029-43A0-921F-11CE8BBE8CF8}"/>
              </a:ext>
            </a:extLst>
          </p:cNvPr>
          <p:cNvSpPr>
            <a:spLocks noGrp="1"/>
          </p:cNvSpPr>
          <p:nvPr/>
        </p:nvSpPr>
        <p:spPr>
          <a:xfrm>
            <a:off x="609600" y="895350"/>
            <a:ext cx="8858250" cy="876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625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2625" b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В этой версии рассказываем про XML: Excel остается отдельным направлением разработки.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DCAE589-D8FC-444F-8B98-26437431EFD9}"/>
              </a:ext>
            </a:extLst>
          </p:cNvPr>
          <p:cNvSpPr>
            <a:spLocks noGrp="1"/>
          </p:cNvSpPr>
          <p:nvPr/>
        </p:nvSpPr>
        <p:spPr>
          <a:xfrm>
            <a:off x="609600" y="1809750"/>
            <a:ext cx="809625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Основная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задача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текущего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прототипа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-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принять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декларацию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XML,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разобрать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позиции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дать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человеку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проверить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поля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выгрузить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данные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под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АРМ.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01DFD07-C8EF-4342-81D6-C4EC0D94FD05}"/>
              </a:ext>
            </a:extLst>
          </p:cNvPr>
          <p:cNvSpPr>
            <a:spLocks noGrp="1"/>
          </p:cNvSpPr>
          <p:nvPr/>
        </p:nvSpPr>
        <p:spPr>
          <a:xfrm>
            <a:off x="628650" y="3009900"/>
            <a:ext cx="2095500" cy="13906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3122D0A-DB91-4BAF-81E1-1DCAE7196417}"/>
              </a:ext>
            </a:extLst>
          </p:cNvPr>
          <p:cNvSpPr>
            <a:spLocks noGrp="1"/>
          </p:cNvSpPr>
          <p:nvPr/>
        </p:nvSpPr>
        <p:spPr>
          <a:xfrm>
            <a:off x="628650" y="3009900"/>
            <a:ext cx="76200" cy="13906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980D4A4-1952-4766-A48A-0270C238EE91}"/>
              </a:ext>
            </a:extLst>
          </p:cNvPr>
          <p:cNvSpPr>
            <a:spLocks noGrp="1"/>
          </p:cNvSpPr>
          <p:nvPr/>
        </p:nvSpPr>
        <p:spPr>
          <a:xfrm>
            <a:off x="819150" y="3181350"/>
            <a:ext cx="17716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XML-</a:t>
            </a: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файл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A50D85D-8378-4FA9-A1C6-679D85FE8B66}"/>
              </a:ext>
            </a:extLst>
          </p:cNvPr>
          <p:cNvSpPr>
            <a:spLocks noGrp="1"/>
          </p:cNvSpPr>
          <p:nvPr/>
        </p:nvSpPr>
        <p:spPr>
          <a:xfrm>
            <a:off x="819150" y="3467100"/>
            <a:ext cx="17716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Китай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Казахстан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Узбекистан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другие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структуры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входящих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деклараций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D646DBA-3956-4C02-8C1C-EE5E55858B60}"/>
              </a:ext>
            </a:extLst>
          </p:cNvPr>
          <p:cNvSpPr>
            <a:spLocks noGrp="1"/>
          </p:cNvSpPr>
          <p:nvPr/>
        </p:nvSpPr>
        <p:spPr>
          <a:xfrm>
            <a:off x="2905125" y="3695700"/>
            <a:ext cx="781050" cy="190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B3F3D09-230A-4072-8EAD-E7CFFDBA7E95}"/>
              </a:ext>
            </a:extLst>
          </p:cNvPr>
          <p:cNvSpPr>
            <a:spLocks noGrp="1"/>
          </p:cNvSpPr>
          <p:nvPr/>
        </p:nvSpPr>
        <p:spPr>
          <a:xfrm>
            <a:off x="3609975" y="3657600"/>
            <a:ext cx="76200" cy="7620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33DF858-DA7A-4AA7-BF11-69AE78EC5F1C}"/>
              </a:ext>
            </a:extLst>
          </p:cNvPr>
          <p:cNvSpPr>
            <a:spLocks noGrp="1"/>
          </p:cNvSpPr>
          <p:nvPr/>
        </p:nvSpPr>
        <p:spPr>
          <a:xfrm>
            <a:off x="3905250" y="3009900"/>
            <a:ext cx="2095500" cy="13906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553B7B2-0EDA-4189-BCE5-4931D3629BC7}"/>
              </a:ext>
            </a:extLst>
          </p:cNvPr>
          <p:cNvSpPr>
            <a:spLocks noGrp="1"/>
          </p:cNvSpPr>
          <p:nvPr/>
        </p:nvSpPr>
        <p:spPr>
          <a:xfrm>
            <a:off x="3905250" y="3009900"/>
            <a:ext cx="76200" cy="139065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F3F415C-484A-410A-A2DD-A46072FC417D}"/>
              </a:ext>
            </a:extLst>
          </p:cNvPr>
          <p:cNvSpPr>
            <a:spLocks noGrp="1"/>
          </p:cNvSpPr>
          <p:nvPr/>
        </p:nvSpPr>
        <p:spPr>
          <a:xfrm>
            <a:off x="4095750" y="3181350"/>
            <a:ext cx="17716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Разбор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8972A1E-6919-4B3D-AC2B-3535C12ECB17}"/>
              </a:ext>
            </a:extLst>
          </p:cNvPr>
          <p:cNvSpPr>
            <a:spLocks noGrp="1"/>
          </p:cNvSpPr>
          <p:nvPr/>
        </p:nvSpPr>
        <p:spPr>
          <a:xfrm>
            <a:off x="4095750" y="3467100"/>
            <a:ext cx="17716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Парсер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приводит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разные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XML к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общей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модели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полей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товаров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7AA97E6-4A9E-4390-A7A8-569392697F43}"/>
              </a:ext>
            </a:extLst>
          </p:cNvPr>
          <p:cNvSpPr>
            <a:spLocks noGrp="1"/>
          </p:cNvSpPr>
          <p:nvPr/>
        </p:nvSpPr>
        <p:spPr>
          <a:xfrm>
            <a:off x="6191250" y="3695700"/>
            <a:ext cx="781050" cy="1905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1EB6F29-F43A-40A4-80D8-039DA9FEAC4A}"/>
              </a:ext>
            </a:extLst>
          </p:cNvPr>
          <p:cNvSpPr>
            <a:spLocks noGrp="1"/>
          </p:cNvSpPr>
          <p:nvPr/>
        </p:nvSpPr>
        <p:spPr>
          <a:xfrm>
            <a:off x="6896100" y="3657600"/>
            <a:ext cx="76200" cy="7620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3A9B65F-EAFA-42D7-BA42-1EE43DE8CDAF}"/>
              </a:ext>
            </a:extLst>
          </p:cNvPr>
          <p:cNvSpPr>
            <a:spLocks noGrp="1"/>
          </p:cNvSpPr>
          <p:nvPr/>
        </p:nvSpPr>
        <p:spPr>
          <a:xfrm>
            <a:off x="7181850" y="3009900"/>
            <a:ext cx="2095500" cy="13906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46D175E-E694-43BD-8BC9-A62EDE9FD333}"/>
              </a:ext>
            </a:extLst>
          </p:cNvPr>
          <p:cNvSpPr>
            <a:spLocks noGrp="1"/>
          </p:cNvSpPr>
          <p:nvPr/>
        </p:nvSpPr>
        <p:spPr>
          <a:xfrm>
            <a:off x="7181850" y="3009900"/>
            <a:ext cx="76200" cy="1390650"/>
          </a:xfrm>
          <a:prstGeom prst="rect">
            <a:avLst/>
          </a:prstGeom>
          <a:solidFill>
            <a:srgbClr val="F2B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49D6967-4E8C-4DF3-8373-F192601BF0D6}"/>
              </a:ext>
            </a:extLst>
          </p:cNvPr>
          <p:cNvSpPr>
            <a:spLocks noGrp="1"/>
          </p:cNvSpPr>
          <p:nvPr/>
        </p:nvSpPr>
        <p:spPr>
          <a:xfrm>
            <a:off x="7372350" y="3181350"/>
            <a:ext cx="17716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Карточка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8FC2D44-1088-4ADF-8D32-FBB52C91CB3D}"/>
              </a:ext>
            </a:extLst>
          </p:cNvPr>
          <p:cNvSpPr>
            <a:spLocks noGrp="1"/>
          </p:cNvSpPr>
          <p:nvPr/>
        </p:nvSpPr>
        <p:spPr>
          <a:xfrm>
            <a:off x="7372350" y="3457575"/>
            <a:ext cx="17716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Правки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справочники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разрешения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выбор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нужных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позиций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6AF742F-69FC-4227-AEAA-F29B897EA759}"/>
              </a:ext>
            </a:extLst>
          </p:cNvPr>
          <p:cNvSpPr>
            <a:spLocks noGrp="1"/>
          </p:cNvSpPr>
          <p:nvPr/>
        </p:nvSpPr>
        <p:spPr>
          <a:xfrm>
            <a:off x="9467850" y="3695700"/>
            <a:ext cx="781050" cy="19050"/>
          </a:xfrm>
          <a:prstGeom prst="rect">
            <a:avLst/>
          </a:prstGeom>
          <a:solidFill>
            <a:srgbClr val="F2B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25C37C3-2716-45C8-AF4B-7A0B584678F0}"/>
              </a:ext>
            </a:extLst>
          </p:cNvPr>
          <p:cNvSpPr>
            <a:spLocks noGrp="1"/>
          </p:cNvSpPr>
          <p:nvPr/>
        </p:nvSpPr>
        <p:spPr>
          <a:xfrm>
            <a:off x="10172700" y="3657600"/>
            <a:ext cx="76200" cy="76200"/>
          </a:xfrm>
          <a:prstGeom prst="rect">
            <a:avLst/>
          </a:prstGeom>
          <a:solidFill>
            <a:srgbClr val="F2B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54EC8F1-71F1-4DE3-A563-1B5002D25F09}"/>
              </a:ext>
            </a:extLst>
          </p:cNvPr>
          <p:cNvSpPr>
            <a:spLocks noGrp="1"/>
          </p:cNvSpPr>
          <p:nvPr/>
        </p:nvSpPr>
        <p:spPr>
          <a:xfrm>
            <a:off x="10458450" y="3009900"/>
            <a:ext cx="1143000" cy="13906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48AEF49B-CA59-4B6D-BF08-5A1DDB0976D7}"/>
              </a:ext>
            </a:extLst>
          </p:cNvPr>
          <p:cNvSpPr>
            <a:spLocks noGrp="1"/>
          </p:cNvSpPr>
          <p:nvPr/>
        </p:nvSpPr>
        <p:spPr>
          <a:xfrm>
            <a:off x="10458450" y="3009900"/>
            <a:ext cx="76200" cy="1390650"/>
          </a:xfrm>
          <a:prstGeom prst="rect">
            <a:avLst/>
          </a:prstGeom>
          <a:solidFill>
            <a:srgbClr val="F25F5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3CC2B9A-FD62-4B00-8B3A-EB2F1F034CC0}"/>
              </a:ext>
            </a:extLst>
          </p:cNvPr>
          <p:cNvSpPr>
            <a:spLocks noGrp="1"/>
          </p:cNvSpPr>
          <p:nvPr/>
        </p:nvSpPr>
        <p:spPr>
          <a:xfrm>
            <a:off x="10648950" y="3181350"/>
            <a:ext cx="8191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АРМ XLS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5E9140A-38AC-4FBB-A763-39037F5C7CD4}"/>
              </a:ext>
            </a:extLst>
          </p:cNvPr>
          <p:cNvSpPr>
            <a:spLocks noGrp="1"/>
          </p:cNvSpPr>
          <p:nvPr/>
        </p:nvSpPr>
        <p:spPr>
          <a:xfrm>
            <a:off x="10648950" y="3467100"/>
            <a:ext cx="8191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Готовая выгрузка.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A3588BB9-2BFA-467D-9E2F-7E3234E279E6}"/>
              </a:ext>
            </a:extLst>
          </p:cNvPr>
          <p:cNvSpPr>
            <a:spLocks noGrp="1"/>
          </p:cNvSpPr>
          <p:nvPr/>
        </p:nvSpPr>
        <p:spPr>
          <a:xfrm>
            <a:off x="1085850" y="5086350"/>
            <a:ext cx="9525000" cy="70485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76132567-B579-46AF-A2F6-F7628C39F2FA}"/>
              </a:ext>
            </a:extLst>
          </p:cNvPr>
          <p:cNvSpPr>
            <a:spLocks noGrp="1"/>
          </p:cNvSpPr>
          <p:nvPr/>
        </p:nvSpPr>
        <p:spPr>
          <a:xfrm>
            <a:off x="1009650" y="4991100"/>
            <a:ext cx="9525000" cy="704850"/>
          </a:xfrm>
          <a:prstGeom prst="rect">
            <a:avLst/>
          </a:prstGeom>
          <a:solidFill>
            <a:srgbClr val="FFF8E8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86F2B984-E558-4DA0-814E-0ED130F644A9}"/>
              </a:ext>
            </a:extLst>
          </p:cNvPr>
          <p:cNvSpPr>
            <a:spLocks noGrp="1"/>
          </p:cNvSpPr>
          <p:nvPr/>
        </p:nvSpPr>
        <p:spPr>
          <a:xfrm>
            <a:off x="1276350" y="5219700"/>
            <a:ext cx="781050" cy="266700"/>
          </a:xfrm>
          <a:prstGeom prst="rect">
            <a:avLst/>
          </a:prstGeom>
          <a:solidFill>
            <a:srgbClr val="FDE9B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59C88A93-E951-4081-84E0-9B5FD82298EC}"/>
              </a:ext>
            </a:extLst>
          </p:cNvPr>
          <p:cNvSpPr>
            <a:spLocks noGrp="1"/>
          </p:cNvSpPr>
          <p:nvPr/>
        </p:nvSpPr>
        <p:spPr>
          <a:xfrm>
            <a:off x="1390650" y="5276850"/>
            <a:ext cx="5524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75" b="1">
                <a:solidFill>
                  <a:srgbClr val="9A650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9A6500"/>
                </a:solidFill>
                <a:latin typeface="Avenir Next"/>
                <a:ea typeface="Avenir Next"/>
                <a:cs typeface="Avenir Next"/>
              </a:rPr>
              <a:t>ВАЖНО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A84303DD-0DA0-4FEA-81F0-461754CCF284}"/>
              </a:ext>
            </a:extLst>
          </p:cNvPr>
          <p:cNvSpPr>
            <a:spLocks noGrp="1"/>
          </p:cNvSpPr>
          <p:nvPr/>
        </p:nvSpPr>
        <p:spPr>
          <a:xfrm>
            <a:off x="2305050" y="5143500"/>
            <a:ext cx="733425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Excel-выгрузки и Excel-импорт не подаются как завершенный основной контур этой презентации. Их можно развивать дальше после закрепления XML-потока.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7E3DC4D8-C25A-4068-BEE0-30845D556FD5}"/>
              </a:ext>
            </a:extLst>
          </p:cNvPr>
          <p:cNvSpPr>
            <a:spLocks noGrp="1"/>
          </p:cNvSpPr>
          <p:nvPr/>
        </p:nvSpPr>
        <p:spPr>
          <a:xfrm>
            <a:off x="609600" y="6343650"/>
            <a:ext cx="96202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BE4C1CDA-6D80-4AC9-95A6-994A47C29C14}"/>
              </a:ext>
            </a:extLst>
          </p:cNvPr>
          <p:cNvSpPr>
            <a:spLocks noGrp="1"/>
          </p:cNvSpPr>
          <p:nvPr/>
        </p:nvSpPr>
        <p:spPr>
          <a:xfrm>
            <a:off x="609600" y="6477000"/>
            <a:ext cx="723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Фокус демонстрации: XML → проверка → АРМ.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A0BF8014-32E0-477E-BD8E-87A750AD8F06}"/>
              </a:ext>
            </a:extLst>
          </p:cNvPr>
          <p:cNvSpPr>
            <a:spLocks noGrp="1"/>
          </p:cNvSpPr>
          <p:nvPr/>
        </p:nvSpPr>
        <p:spPr>
          <a:xfrm>
            <a:off x="4610100" y="6438900"/>
            <a:ext cx="69342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20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04</a:t>
            </a:r>
            <a:r>
              <a:rPr lang="ru-RU"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стр. - V Евразийский экономический форум (ЕЭФ-2026)  28–29 мая 2026 года. Астана (Казахстан)</a:t>
            </a:r>
            <a:endParaRPr sz="120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20964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5FB377A-F764-4798-ACCB-E586B6CA20C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81529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" name="kicker-marker">
            <a:extLst>
              <a:ext uri="{FF2B5EF4-FFF2-40B4-BE49-F238E27FC236}">
                <a16:creationId xmlns:a16="http://schemas.microsoft.com/office/drawing/2014/main" id="{B438CAA7-B367-4F2B-BADD-F3AFB6D19C53}"/>
              </a:ext>
            </a:extLst>
          </p:cNvPr>
          <p:cNvSpPr>
            <a:spLocks noGrp="1"/>
          </p:cNvSpPr>
          <p:nvPr/>
        </p:nvSpPr>
        <p:spPr>
          <a:xfrm>
            <a:off x="609600" y="581025"/>
            <a:ext cx="66675" cy="66675"/>
          </a:xfrm>
          <a:prstGeom prst="rect">
            <a:avLst/>
          </a:prstGeom>
          <a:solidFill>
            <a:srgbClr val="8FD6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" name="kicker-label">
            <a:extLst>
              <a:ext uri="{FF2B5EF4-FFF2-40B4-BE49-F238E27FC236}">
                <a16:creationId xmlns:a16="http://schemas.microsoft.com/office/drawing/2014/main" id="{3D23AC0B-3E52-4B60-89BE-F712E934137B}"/>
              </a:ext>
            </a:extLst>
          </p:cNvPr>
          <p:cNvSpPr>
            <a:spLocks noGrp="1"/>
          </p:cNvSpPr>
          <p:nvPr/>
        </p:nvSpPr>
        <p:spPr>
          <a:xfrm>
            <a:off x="733425" y="561975"/>
            <a:ext cx="342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DDF4FF"/>
                </a:solidFill>
                <a:latin typeface="Avenir Next"/>
                <a:ea typeface="Avenir Next"/>
                <a:cs typeface="Avenir Next"/>
              </a:defRPr>
            </a:pPr>
            <a:r>
              <a:rPr sz="750" b="1" dirty="0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ЭТАП РАЗРАБОТКИ</a:t>
            </a:r>
            <a:r>
              <a:rPr lang="en-US" sz="750" b="1" dirty="0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 - </a:t>
            </a:r>
            <a:r>
              <a:rPr lang="ru-RU" sz="750" b="1" dirty="0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ОЮЛ СРО КАТБ/П</a:t>
            </a:r>
            <a:r>
              <a:rPr lang="en-US" sz="750" b="1" dirty="0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 </a:t>
            </a:r>
            <a:endParaRPr sz="750" b="1" dirty="0">
              <a:solidFill>
                <a:srgbClr val="8FD6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212EDFD-4960-45B8-A301-3732D9D05A54}"/>
              </a:ext>
            </a:extLst>
          </p:cNvPr>
          <p:cNvSpPr>
            <a:spLocks noGrp="1"/>
          </p:cNvSpPr>
          <p:nvPr/>
        </p:nvSpPr>
        <p:spPr>
          <a:xfrm>
            <a:off x="609600" y="1066800"/>
            <a:ext cx="72390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550" b="1">
                <a:solidFill>
                  <a:srgbClr val="FFFFFF"/>
                </a:solidFill>
                <a:latin typeface="Georgia"/>
                <a:ea typeface="Georgia"/>
                <a:cs typeface="Georgia"/>
              </a:defRPr>
            </a:pPr>
            <a:r>
              <a:rPr sz="2550" b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Продукт в разработке: сейчас важен рабочий прототип и план развития.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31CBD73-12CF-4D68-AD5E-016E3B03390F}"/>
              </a:ext>
            </a:extLst>
          </p:cNvPr>
          <p:cNvSpPr>
            <a:spLocks noGrp="1"/>
          </p:cNvSpPr>
          <p:nvPr/>
        </p:nvSpPr>
        <p:spPr>
          <a:xfrm>
            <a:off x="628650" y="2266950"/>
            <a:ext cx="723900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8D9ED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Программа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уже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показывает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целевой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подход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: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не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править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декларации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вручную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, а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вести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поток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через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интерфейс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справочники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проверки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400" b="1" dirty="0" err="1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выгрузку</a:t>
            </a:r>
            <a:r>
              <a:rPr sz="1400" b="1" dirty="0">
                <a:solidFill>
                  <a:srgbClr val="C8D9ED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32FB125-0A2C-4753-BC98-43476E48BB4E}"/>
              </a:ext>
            </a:extLst>
          </p:cNvPr>
          <p:cNvSpPr>
            <a:spLocks noGrp="1"/>
          </p:cNvSpPr>
          <p:nvPr/>
        </p:nvSpPr>
        <p:spPr>
          <a:xfrm>
            <a:off x="1143000" y="3924300"/>
            <a:ext cx="9334500" cy="19050"/>
          </a:xfrm>
          <a:prstGeom prst="rect">
            <a:avLst/>
          </a:prstGeom>
          <a:solidFill>
            <a:srgbClr val="8FD6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5125132-6E5F-43CA-9C68-B21760A3118D}"/>
              </a:ext>
            </a:extLst>
          </p:cNvPr>
          <p:cNvSpPr>
            <a:spLocks noGrp="1"/>
          </p:cNvSpPr>
          <p:nvPr/>
        </p:nvSpPr>
        <p:spPr>
          <a:xfrm>
            <a:off x="914400" y="3771900"/>
            <a:ext cx="323850" cy="32385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25C643B-7410-4C9E-8152-9C26423DF1CB}"/>
              </a:ext>
            </a:extLst>
          </p:cNvPr>
          <p:cNvSpPr>
            <a:spLocks noGrp="1"/>
          </p:cNvSpPr>
          <p:nvPr/>
        </p:nvSpPr>
        <p:spPr>
          <a:xfrm>
            <a:off x="1009650" y="3848100"/>
            <a:ext cx="1333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1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D740942-508A-4A00-81DA-78512760E9D3}"/>
              </a:ext>
            </a:extLst>
          </p:cNvPr>
          <p:cNvSpPr>
            <a:spLocks noGrp="1"/>
          </p:cNvSpPr>
          <p:nvPr/>
        </p:nvSpPr>
        <p:spPr>
          <a:xfrm>
            <a:off x="857250" y="4400550"/>
            <a:ext cx="1714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Сейчас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E54EB1F-2CEF-45D9-A0FC-B6E80C33CA6B}"/>
              </a:ext>
            </a:extLst>
          </p:cNvPr>
          <p:cNvSpPr>
            <a:spLocks noGrp="1"/>
          </p:cNvSpPr>
          <p:nvPr/>
        </p:nvSpPr>
        <p:spPr>
          <a:xfrm>
            <a:off x="857250" y="4762500"/>
            <a:ext cx="1952625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38" b="0">
                <a:solidFill>
                  <a:srgbClr val="B8CCE4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XML-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загрузка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карточки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позиций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выбор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полей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, АРМ XLS.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749FA9B-37EB-4359-88DD-2F47E9DDE7CA}"/>
              </a:ext>
            </a:extLst>
          </p:cNvPr>
          <p:cNvSpPr>
            <a:spLocks noGrp="1"/>
          </p:cNvSpPr>
          <p:nvPr/>
        </p:nvSpPr>
        <p:spPr>
          <a:xfrm>
            <a:off x="4000500" y="3771900"/>
            <a:ext cx="323850" cy="3238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04B1B51-804C-492F-A0E8-F2875727827A}"/>
              </a:ext>
            </a:extLst>
          </p:cNvPr>
          <p:cNvSpPr>
            <a:spLocks noGrp="1"/>
          </p:cNvSpPr>
          <p:nvPr/>
        </p:nvSpPr>
        <p:spPr>
          <a:xfrm>
            <a:off x="4095750" y="3848100"/>
            <a:ext cx="1333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2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2909078-9DA9-46C7-ACA5-BEF60A604F97}"/>
              </a:ext>
            </a:extLst>
          </p:cNvPr>
          <p:cNvSpPr>
            <a:spLocks noGrp="1"/>
          </p:cNvSpPr>
          <p:nvPr/>
        </p:nvSpPr>
        <p:spPr>
          <a:xfrm>
            <a:off x="3943350" y="4400550"/>
            <a:ext cx="1714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Доработка</a:t>
            </a:r>
            <a:endParaRPr sz="1600" b="1" dirty="0">
              <a:solidFill>
                <a:srgbClr val="FFFF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CFD18AB-8C24-4445-8D0A-02BAA6CAD96F}"/>
              </a:ext>
            </a:extLst>
          </p:cNvPr>
          <p:cNvSpPr>
            <a:spLocks noGrp="1"/>
          </p:cNvSpPr>
          <p:nvPr/>
        </p:nvSpPr>
        <p:spPr>
          <a:xfrm>
            <a:off x="3943350" y="4762500"/>
            <a:ext cx="1952625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38" b="0">
                <a:solidFill>
                  <a:srgbClr val="B8CCE4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Больше форматов, точнее справочники, стабильнее правила выгрузки.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F4E51D0-5288-4BF4-9213-EFCA2E4489CB}"/>
              </a:ext>
            </a:extLst>
          </p:cNvPr>
          <p:cNvSpPr>
            <a:spLocks noGrp="1"/>
          </p:cNvSpPr>
          <p:nvPr/>
        </p:nvSpPr>
        <p:spPr>
          <a:xfrm>
            <a:off x="7086600" y="3771900"/>
            <a:ext cx="323850" cy="323850"/>
          </a:xfrm>
          <a:prstGeom prst="rect">
            <a:avLst/>
          </a:prstGeom>
          <a:solidFill>
            <a:srgbClr val="F2B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B183ABF-3832-4796-8CB3-90C20DA9BE7F}"/>
              </a:ext>
            </a:extLst>
          </p:cNvPr>
          <p:cNvSpPr>
            <a:spLocks noGrp="1"/>
          </p:cNvSpPr>
          <p:nvPr/>
        </p:nvSpPr>
        <p:spPr>
          <a:xfrm>
            <a:off x="7181850" y="3848100"/>
            <a:ext cx="1333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3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F9C00A2-C00B-4A5B-9090-63D2783DC7C2}"/>
              </a:ext>
            </a:extLst>
          </p:cNvPr>
          <p:cNvSpPr>
            <a:spLocks noGrp="1"/>
          </p:cNvSpPr>
          <p:nvPr/>
        </p:nvSpPr>
        <p:spPr>
          <a:xfrm>
            <a:off x="7029450" y="4400550"/>
            <a:ext cx="1714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ИИ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A3EB811-B25B-432C-99AA-FC7040642461}"/>
              </a:ext>
            </a:extLst>
          </p:cNvPr>
          <p:cNvSpPr>
            <a:spLocks noGrp="1"/>
          </p:cNvSpPr>
          <p:nvPr/>
        </p:nvSpPr>
        <p:spPr>
          <a:xfrm>
            <a:off x="7029450" y="4762500"/>
            <a:ext cx="1952625" cy="882958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38" b="0">
                <a:solidFill>
                  <a:srgbClr val="B8CCE4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Голосовая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графа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 18</a:t>
            </a:r>
            <a:r>
              <a:rPr lang="ru-RU"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, 19, 21, 25, 26 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и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помощник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для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заполнения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сложных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полей</a:t>
            </a:r>
            <a:r>
              <a:rPr sz="1400" b="0" dirty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8AD096A-AA26-4BF0-8169-504AF610A8BB}"/>
              </a:ext>
            </a:extLst>
          </p:cNvPr>
          <p:cNvSpPr>
            <a:spLocks noGrp="1"/>
          </p:cNvSpPr>
          <p:nvPr/>
        </p:nvSpPr>
        <p:spPr>
          <a:xfrm>
            <a:off x="9810750" y="3771900"/>
            <a:ext cx="323850" cy="3238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041C8989-4A28-4BBE-818A-75ECE52AE1DA}"/>
              </a:ext>
            </a:extLst>
          </p:cNvPr>
          <p:cNvSpPr>
            <a:spLocks noGrp="1"/>
          </p:cNvSpPr>
          <p:nvPr/>
        </p:nvSpPr>
        <p:spPr>
          <a:xfrm>
            <a:off x="9906000" y="3848100"/>
            <a:ext cx="13335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900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4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A20D3104-EA97-4D27-AE08-B85231115A94}"/>
              </a:ext>
            </a:extLst>
          </p:cNvPr>
          <p:cNvSpPr>
            <a:spLocks noGrp="1"/>
          </p:cNvSpPr>
          <p:nvPr/>
        </p:nvSpPr>
        <p:spPr>
          <a:xfrm>
            <a:off x="9753600" y="4400550"/>
            <a:ext cx="1714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Интеграции</a:t>
            </a:r>
            <a:endParaRPr sz="1600" b="1" dirty="0">
              <a:solidFill>
                <a:srgbClr val="FFFF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0C081AE-4C2A-47C0-B290-B1AF2A050DC5}"/>
              </a:ext>
            </a:extLst>
          </p:cNvPr>
          <p:cNvSpPr>
            <a:spLocks noGrp="1"/>
          </p:cNvSpPr>
          <p:nvPr/>
        </p:nvSpPr>
        <p:spPr>
          <a:xfrm>
            <a:off x="9753600" y="4762500"/>
            <a:ext cx="1952625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38" b="0">
                <a:solidFill>
                  <a:srgbClr val="B8CCE4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>
                <a:solidFill>
                  <a:srgbClr val="B8CCE4"/>
                </a:solidFill>
                <a:latin typeface="Avenir Next"/>
                <a:ea typeface="Avenir Next"/>
                <a:cs typeface="Avenir Next"/>
              </a:rPr>
              <a:t>Подключение к внешним системам и индивидуальные сценарии.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8E794ABB-6B69-40AC-BDA9-5EA13CD9C8E2}"/>
              </a:ext>
            </a:extLst>
          </p:cNvPr>
          <p:cNvSpPr>
            <a:spLocks noGrp="1"/>
          </p:cNvSpPr>
          <p:nvPr/>
        </p:nvSpPr>
        <p:spPr>
          <a:xfrm>
            <a:off x="7848600" y="942975"/>
            <a:ext cx="3143250" cy="1295400"/>
          </a:xfrm>
          <a:prstGeom prst="rect">
            <a:avLst/>
          </a:prstGeom>
          <a:solidFill>
            <a:srgbClr val="06101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2CF25A28-08A8-49F7-8A4F-40B41AE79038}"/>
              </a:ext>
            </a:extLst>
          </p:cNvPr>
          <p:cNvSpPr>
            <a:spLocks noGrp="1"/>
          </p:cNvSpPr>
          <p:nvPr/>
        </p:nvSpPr>
        <p:spPr>
          <a:xfrm>
            <a:off x="8378620" y="740491"/>
            <a:ext cx="3264310" cy="1698523"/>
          </a:xfrm>
          <a:prstGeom prst="rect">
            <a:avLst/>
          </a:prstGeom>
          <a:solidFill>
            <a:srgbClr val="102C49"/>
          </a:solidFill>
          <a:ln w="9525">
            <a:solidFill>
              <a:srgbClr val="285178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AB563470-215A-413B-9998-16396716E66B}"/>
              </a:ext>
            </a:extLst>
          </p:cNvPr>
          <p:cNvSpPr>
            <a:spLocks noGrp="1"/>
          </p:cNvSpPr>
          <p:nvPr/>
        </p:nvSpPr>
        <p:spPr>
          <a:xfrm>
            <a:off x="8455127" y="796925"/>
            <a:ext cx="3111295" cy="2952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8FD6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Позиция</a:t>
            </a:r>
            <a:r>
              <a:rPr sz="1600" b="1" dirty="0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 в </a:t>
            </a:r>
            <a:r>
              <a:rPr sz="1600" b="1" dirty="0" err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презентации</a:t>
            </a:r>
            <a:endParaRPr sz="1600" b="1" dirty="0">
              <a:solidFill>
                <a:srgbClr val="8FD6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D10F5E7B-94FF-4398-9CCB-59BB4EE01B39}"/>
              </a:ext>
            </a:extLst>
          </p:cNvPr>
          <p:cNvSpPr>
            <a:spLocks noGrp="1"/>
          </p:cNvSpPr>
          <p:nvPr/>
        </p:nvSpPr>
        <p:spPr>
          <a:xfrm>
            <a:off x="8671437" y="1302058"/>
            <a:ext cx="2796663" cy="781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7E7F8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Показываем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не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финальный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релиз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, а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текущий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работающий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фундамент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который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можно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расширять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под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реальные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процессы</a:t>
            </a:r>
            <a:r>
              <a:rPr sz="1400" b="0" dirty="0">
                <a:solidFill>
                  <a:srgbClr val="D7E7F8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22901F7-7089-4A23-A6AC-D7DB5AA8FDBA}"/>
              </a:ext>
            </a:extLst>
          </p:cNvPr>
          <p:cNvSpPr>
            <a:spLocks noGrp="1"/>
          </p:cNvSpPr>
          <p:nvPr/>
        </p:nvSpPr>
        <p:spPr>
          <a:xfrm>
            <a:off x="609600" y="6343650"/>
            <a:ext cx="96202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6F9E5A5D-0731-4309-8702-C263B3994BD7}"/>
              </a:ext>
            </a:extLst>
          </p:cNvPr>
          <p:cNvSpPr>
            <a:spLocks noGrp="1"/>
          </p:cNvSpPr>
          <p:nvPr/>
        </p:nvSpPr>
        <p:spPr>
          <a:xfrm>
            <a:off x="609600" y="6477000"/>
            <a:ext cx="723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Статус: разработка и развитие функционала.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E84617D9-E456-4F5B-8013-4A585D73FF7B}"/>
              </a:ext>
            </a:extLst>
          </p:cNvPr>
          <p:cNvSpPr>
            <a:spLocks noGrp="1"/>
          </p:cNvSpPr>
          <p:nvPr/>
        </p:nvSpPr>
        <p:spPr>
          <a:xfrm>
            <a:off x="4445000" y="6438900"/>
            <a:ext cx="70993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20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05</a:t>
            </a:r>
            <a:r>
              <a:rPr lang="ru-RU"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стр. - V Евразийский экономический форум (ЕЭФ-2026)  28–29 мая 2026 года. Астана (Казахстан)</a:t>
            </a:r>
            <a:endParaRPr sz="120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1783383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4954D9C9-71A7-4450-86E4-B2336BE438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B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" name="kicker-marker">
            <a:extLst>
              <a:ext uri="{FF2B5EF4-FFF2-40B4-BE49-F238E27FC236}">
                <a16:creationId xmlns:a16="http://schemas.microsoft.com/office/drawing/2014/main" id="{1DDBE6AC-E658-4B94-B2D8-F4C847DDCA80}"/>
              </a:ext>
            </a:extLst>
          </p:cNvPr>
          <p:cNvSpPr>
            <a:spLocks noGrp="1"/>
          </p:cNvSpPr>
          <p:nvPr/>
        </p:nvSpPr>
        <p:spPr>
          <a:xfrm>
            <a:off x="609600" y="561975"/>
            <a:ext cx="66675" cy="66675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" name="kicker-label">
            <a:extLst>
              <a:ext uri="{FF2B5EF4-FFF2-40B4-BE49-F238E27FC236}">
                <a16:creationId xmlns:a16="http://schemas.microsoft.com/office/drawing/2014/main" id="{EF561E48-B129-4857-93CD-4B8F8D36B497}"/>
              </a:ext>
            </a:extLst>
          </p:cNvPr>
          <p:cNvSpPr>
            <a:spLocks noGrp="1"/>
          </p:cNvSpPr>
          <p:nvPr/>
        </p:nvSpPr>
        <p:spPr>
          <a:xfrm>
            <a:off x="740569" y="542925"/>
            <a:ext cx="342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ГРАФА 18</a:t>
            </a:r>
            <a:r>
              <a:rPr lang="en-US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- </a:t>
            </a:r>
            <a:r>
              <a:rPr lang="ru-RU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ОЮЛ СРО КАТБ/П</a:t>
            </a:r>
            <a:r>
              <a:rPr lang="en-US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</a:t>
            </a:r>
            <a:endParaRPr sz="75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D92AE2C-FDAD-4260-A4E1-D9F43AB5A4B7}"/>
              </a:ext>
            </a:extLst>
          </p:cNvPr>
          <p:cNvSpPr>
            <a:spLocks noGrp="1"/>
          </p:cNvSpPr>
          <p:nvPr/>
        </p:nvSpPr>
        <p:spPr>
          <a:xfrm>
            <a:off x="609600" y="895350"/>
            <a:ext cx="1017905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Голосов</a:t>
            </a:r>
            <a:r>
              <a:rPr lang="ru-RU"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ое</a:t>
            </a:r>
            <a:r>
              <a:rPr lang="ru-RU"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управление в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граф</a:t>
            </a:r>
            <a:r>
              <a:rPr lang="ru-RU"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е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18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ускоряет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заполнение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транспортных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данных</a:t>
            </a:r>
            <a:r>
              <a:rPr sz="2700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4DD9123-6737-4120-BFAF-DB5BC5D636DA}"/>
              </a:ext>
            </a:extLst>
          </p:cNvPr>
          <p:cNvSpPr>
            <a:spLocks noGrp="1"/>
          </p:cNvSpPr>
          <p:nvPr/>
        </p:nvSpPr>
        <p:spPr>
          <a:xfrm>
            <a:off x="676275" y="2038350"/>
            <a:ext cx="9805219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Пользователь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диктует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страну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номер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ТС,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активное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ТС и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команды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вроде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новой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строки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или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остановки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записи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Данные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попадают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в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структурированные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поля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остаются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доступными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для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ручной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проверки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DCA54BE-A88C-4046-AA62-A53B80DDC206}"/>
              </a:ext>
            </a:extLst>
          </p:cNvPr>
          <p:cNvSpPr>
            <a:spLocks noGrp="1"/>
          </p:cNvSpPr>
          <p:nvPr/>
        </p:nvSpPr>
        <p:spPr>
          <a:xfrm>
            <a:off x="819150" y="3048000"/>
            <a:ext cx="2857500" cy="190500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D20043B-1D87-4815-B5BC-05151B6F46C0}"/>
              </a:ext>
            </a:extLst>
          </p:cNvPr>
          <p:cNvSpPr>
            <a:spLocks noGrp="1"/>
          </p:cNvSpPr>
          <p:nvPr/>
        </p:nvSpPr>
        <p:spPr>
          <a:xfrm>
            <a:off x="742950" y="2952750"/>
            <a:ext cx="2857500" cy="1905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6445D0-128C-48E9-B6B3-4464CAD989FC}"/>
              </a:ext>
            </a:extLst>
          </p:cNvPr>
          <p:cNvSpPr>
            <a:spLocks noGrp="1"/>
          </p:cNvSpPr>
          <p:nvPr/>
        </p:nvSpPr>
        <p:spPr>
          <a:xfrm>
            <a:off x="1009650" y="3219450"/>
            <a:ext cx="762000" cy="266700"/>
          </a:xfrm>
          <a:prstGeom prst="rect">
            <a:avLst/>
          </a:prstGeom>
          <a:solidFill>
            <a:srgbClr val="DDF4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 sz="40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939EE9B-5EAF-46E1-93F2-DE31F150B805}"/>
              </a:ext>
            </a:extLst>
          </p:cNvPr>
          <p:cNvSpPr>
            <a:spLocks noGrp="1"/>
          </p:cNvSpPr>
          <p:nvPr/>
        </p:nvSpPr>
        <p:spPr>
          <a:xfrm>
            <a:off x="923925" y="3257550"/>
            <a:ext cx="9334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75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ГОЛОС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574036B-79F7-4257-B08E-3BF874ADD491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9550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14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“</a:t>
            </a:r>
            <a:r>
              <a:rPr sz="14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Код</a:t>
            </a:r>
            <a:r>
              <a:rPr sz="14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14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страны</a:t>
            </a:r>
            <a:r>
              <a:rPr sz="14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AZ, </a:t>
            </a:r>
            <a:r>
              <a:rPr sz="14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номер</a:t>
            </a:r>
            <a:r>
              <a:rPr sz="14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ТС 99NK596, </a:t>
            </a:r>
            <a:r>
              <a:rPr sz="14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активное</a:t>
            </a:r>
            <a:r>
              <a:rPr sz="14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ТС 06AFGEW1234...”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AD88B80-0047-48BF-A6D3-157B2886AAD4}"/>
              </a:ext>
            </a:extLst>
          </p:cNvPr>
          <p:cNvSpPr>
            <a:spLocks noGrp="1"/>
          </p:cNvSpPr>
          <p:nvPr/>
        </p:nvSpPr>
        <p:spPr>
          <a:xfrm>
            <a:off x="3886200" y="3905250"/>
            <a:ext cx="1047750" cy="190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AD58C15-A489-4A0F-9F69-51D6A7A724AC}"/>
              </a:ext>
            </a:extLst>
          </p:cNvPr>
          <p:cNvSpPr>
            <a:spLocks noGrp="1"/>
          </p:cNvSpPr>
          <p:nvPr/>
        </p:nvSpPr>
        <p:spPr>
          <a:xfrm>
            <a:off x="4857750" y="3867150"/>
            <a:ext cx="76200" cy="7620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F8ED638-C406-4E07-9901-16A11EF908F7}"/>
              </a:ext>
            </a:extLst>
          </p:cNvPr>
          <p:cNvSpPr>
            <a:spLocks noGrp="1"/>
          </p:cNvSpPr>
          <p:nvPr/>
        </p:nvSpPr>
        <p:spPr>
          <a:xfrm>
            <a:off x="5295900" y="2952750"/>
            <a:ext cx="2952750" cy="2114550"/>
          </a:xfrm>
          <a:prstGeom prst="rect">
            <a:avLst/>
          </a:prstGeom>
          <a:solidFill>
            <a:srgbClr val="D9E5F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613B363-5873-4122-9A44-F207995F7A34}"/>
              </a:ext>
            </a:extLst>
          </p:cNvPr>
          <p:cNvSpPr>
            <a:spLocks noGrp="1"/>
          </p:cNvSpPr>
          <p:nvPr/>
        </p:nvSpPr>
        <p:spPr>
          <a:xfrm>
            <a:off x="5219700" y="2857500"/>
            <a:ext cx="2952750" cy="2114550"/>
          </a:xfrm>
          <a:prstGeom prst="rect">
            <a:avLst/>
          </a:prstGeom>
          <a:solidFill>
            <a:srgbClr val="091A30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35C1824-114F-4318-B07C-9D22CDCD198B}"/>
              </a:ext>
            </a:extLst>
          </p:cNvPr>
          <p:cNvSpPr>
            <a:spLocks noGrp="1"/>
          </p:cNvSpPr>
          <p:nvPr/>
        </p:nvSpPr>
        <p:spPr>
          <a:xfrm>
            <a:off x="5524500" y="3124200"/>
            <a:ext cx="1123950" cy="266700"/>
          </a:xfrm>
          <a:prstGeom prst="rect">
            <a:avLst/>
          </a:prstGeom>
          <a:solidFill>
            <a:srgbClr val="16395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F81AA30-8E33-4DB4-9CFD-C7CFF326A0D1}"/>
              </a:ext>
            </a:extLst>
          </p:cNvPr>
          <p:cNvSpPr>
            <a:spLocks noGrp="1"/>
          </p:cNvSpPr>
          <p:nvPr/>
        </p:nvSpPr>
        <p:spPr>
          <a:xfrm>
            <a:off x="5638800" y="3162300"/>
            <a:ext cx="1514475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75" b="1">
                <a:solidFill>
                  <a:srgbClr val="DDF4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>
                <a:solidFill>
                  <a:srgbClr val="DDF4FF"/>
                </a:solidFill>
                <a:latin typeface="Avenir Next"/>
                <a:ea typeface="Avenir Next"/>
                <a:cs typeface="Avenir Next"/>
              </a:rPr>
              <a:t>РАСПОЗНАНО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1D7EBAD-FC6C-454A-9C22-2B55646B9442}"/>
              </a:ext>
            </a:extLst>
          </p:cNvPr>
          <p:cNvSpPr>
            <a:spLocks noGrp="1"/>
          </p:cNvSpPr>
          <p:nvPr/>
        </p:nvSpPr>
        <p:spPr>
          <a:xfrm>
            <a:off x="5524500" y="363855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 err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Код</a:t>
            </a:r>
            <a:r>
              <a:rPr sz="1600" b="0" dirty="0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страны</a:t>
            </a:r>
            <a:r>
              <a:rPr sz="1600" b="0" dirty="0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: AZ</a:t>
            </a:r>
          </a:p>
          <a:p>
            <a:pPr algn="l">
              <a:defRPr sz="1350" b="0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 err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Номер</a:t>
            </a:r>
            <a:r>
              <a:rPr sz="1600" b="0" dirty="0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 ТС: 99NK596</a:t>
            </a:r>
          </a:p>
          <a:p>
            <a:pPr algn="l">
              <a:defRPr sz="1350" b="0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 err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Активное</a:t>
            </a:r>
            <a:r>
              <a:rPr sz="1600" b="0" dirty="0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 ТС: 06AFGEW1234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C59C2806-C163-4269-A92D-029DA9E8FB90}"/>
              </a:ext>
            </a:extLst>
          </p:cNvPr>
          <p:cNvSpPr>
            <a:spLocks noGrp="1"/>
          </p:cNvSpPr>
          <p:nvPr/>
        </p:nvSpPr>
        <p:spPr>
          <a:xfrm>
            <a:off x="8477250" y="3905250"/>
            <a:ext cx="1047750" cy="1905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AF1DC92-84EE-4FDD-895A-1638AD8DB26B}"/>
              </a:ext>
            </a:extLst>
          </p:cNvPr>
          <p:cNvSpPr>
            <a:spLocks noGrp="1"/>
          </p:cNvSpPr>
          <p:nvPr/>
        </p:nvSpPr>
        <p:spPr>
          <a:xfrm>
            <a:off x="9448800" y="3867150"/>
            <a:ext cx="76200" cy="7620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E79ECDB-A507-423E-A802-112C1FE4F1DA}"/>
              </a:ext>
            </a:extLst>
          </p:cNvPr>
          <p:cNvSpPr>
            <a:spLocks noGrp="1"/>
          </p:cNvSpPr>
          <p:nvPr/>
        </p:nvSpPr>
        <p:spPr>
          <a:xfrm>
            <a:off x="9886950" y="3048000"/>
            <a:ext cx="1752600" cy="190500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F9DB6239-DC4C-4BBD-B879-A06D2E624B95}"/>
              </a:ext>
            </a:extLst>
          </p:cNvPr>
          <p:cNvSpPr>
            <a:spLocks noGrp="1"/>
          </p:cNvSpPr>
          <p:nvPr/>
        </p:nvSpPr>
        <p:spPr>
          <a:xfrm>
            <a:off x="9810750" y="2952750"/>
            <a:ext cx="1752600" cy="190500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DBFF0FD-CCE6-45F3-BEB1-A1F0F08A7ABC}"/>
              </a:ext>
            </a:extLst>
          </p:cNvPr>
          <p:cNvSpPr>
            <a:spLocks noGrp="1"/>
          </p:cNvSpPr>
          <p:nvPr/>
        </p:nvSpPr>
        <p:spPr>
          <a:xfrm>
            <a:off x="10039350" y="3238500"/>
            <a:ext cx="1238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Поля</a:t>
            </a:r>
            <a:r>
              <a:rPr sz="14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графы</a:t>
            </a:r>
            <a:r>
              <a:rPr sz="14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18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A8B35F9-D084-48C0-B426-F5C890C62AA5}"/>
              </a:ext>
            </a:extLst>
          </p:cNvPr>
          <p:cNvSpPr>
            <a:spLocks noGrp="1"/>
          </p:cNvSpPr>
          <p:nvPr/>
        </p:nvSpPr>
        <p:spPr>
          <a:xfrm>
            <a:off x="10039350" y="3676650"/>
            <a:ext cx="1066800" cy="228600"/>
          </a:xfrm>
          <a:prstGeom prst="rect">
            <a:avLst/>
          </a:prstGeom>
          <a:solidFill>
            <a:srgbClr val="DDF4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4CABF1E8-588E-4576-9ADF-02FC18DE8A24}"/>
              </a:ext>
            </a:extLst>
          </p:cNvPr>
          <p:cNvSpPr>
            <a:spLocks noGrp="1"/>
          </p:cNvSpPr>
          <p:nvPr/>
        </p:nvSpPr>
        <p:spPr>
          <a:xfrm>
            <a:off x="10134600" y="3705225"/>
            <a:ext cx="876300" cy="114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13" b="1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код</a:t>
            </a:r>
            <a:r>
              <a:rPr sz="1400" b="1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1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страны</a:t>
            </a:r>
            <a:endParaRPr sz="1400" b="1" dirty="0">
              <a:solidFill>
                <a:srgbClr val="63708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1DD42972-9DDA-4A8B-80C0-BD934072D99B}"/>
              </a:ext>
            </a:extLst>
          </p:cNvPr>
          <p:cNvSpPr>
            <a:spLocks noGrp="1"/>
          </p:cNvSpPr>
          <p:nvPr/>
        </p:nvSpPr>
        <p:spPr>
          <a:xfrm>
            <a:off x="10039350" y="4038600"/>
            <a:ext cx="1066800" cy="228600"/>
          </a:xfrm>
          <a:prstGeom prst="rect">
            <a:avLst/>
          </a:prstGeom>
          <a:solidFill>
            <a:srgbClr val="EAF1F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348B0D44-5B5E-4CB3-95A8-6D6F9B571B61}"/>
              </a:ext>
            </a:extLst>
          </p:cNvPr>
          <p:cNvSpPr>
            <a:spLocks noGrp="1"/>
          </p:cNvSpPr>
          <p:nvPr/>
        </p:nvSpPr>
        <p:spPr>
          <a:xfrm>
            <a:off x="10134600" y="4095750"/>
            <a:ext cx="876300" cy="114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13" b="1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номер</a:t>
            </a:r>
            <a:r>
              <a:rPr sz="1400" b="1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ТС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91859DED-3CD0-44E5-A478-48FDF3B39E06}"/>
              </a:ext>
            </a:extLst>
          </p:cNvPr>
          <p:cNvSpPr>
            <a:spLocks noGrp="1"/>
          </p:cNvSpPr>
          <p:nvPr/>
        </p:nvSpPr>
        <p:spPr>
          <a:xfrm>
            <a:off x="10039350" y="4448175"/>
            <a:ext cx="1066800" cy="228600"/>
          </a:xfrm>
          <a:prstGeom prst="rect">
            <a:avLst/>
          </a:prstGeom>
          <a:solidFill>
            <a:srgbClr val="EAF1F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7391939-793F-4B4E-840F-E360BA902164}"/>
              </a:ext>
            </a:extLst>
          </p:cNvPr>
          <p:cNvSpPr>
            <a:spLocks noGrp="1"/>
          </p:cNvSpPr>
          <p:nvPr/>
        </p:nvSpPr>
        <p:spPr>
          <a:xfrm>
            <a:off x="10086668" y="4486275"/>
            <a:ext cx="11239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13" b="1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активное</a:t>
            </a:r>
            <a:r>
              <a:rPr sz="1400" b="1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ТС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A67A8776-FCFB-4CFC-9D49-1989B8255686}"/>
              </a:ext>
            </a:extLst>
          </p:cNvPr>
          <p:cNvSpPr>
            <a:spLocks noGrp="1"/>
          </p:cNvSpPr>
          <p:nvPr/>
        </p:nvSpPr>
        <p:spPr>
          <a:xfrm>
            <a:off x="609600" y="5562600"/>
            <a:ext cx="1009650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D9CD7C34-A0C3-48B8-96A2-48EA50C1EC7A}"/>
              </a:ext>
            </a:extLst>
          </p:cNvPr>
          <p:cNvSpPr>
            <a:spLocks noGrp="1"/>
          </p:cNvSpPr>
          <p:nvPr/>
        </p:nvSpPr>
        <p:spPr>
          <a:xfrm>
            <a:off x="781050" y="5753100"/>
            <a:ext cx="9334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Будущий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ИИ-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сценарий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: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не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просто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распознать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речь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, а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понимать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контекст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декларации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подсказывать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недостающие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поля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предупреждать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о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логических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ошибках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до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выгрузки</a:t>
            </a:r>
            <a:r>
              <a:rPr sz="1600" b="0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E581FDEF-8BA5-4308-87B4-240F98E719B6}"/>
              </a:ext>
            </a:extLst>
          </p:cNvPr>
          <p:cNvSpPr>
            <a:spLocks noGrp="1"/>
          </p:cNvSpPr>
          <p:nvPr/>
        </p:nvSpPr>
        <p:spPr>
          <a:xfrm>
            <a:off x="609600" y="6343650"/>
            <a:ext cx="96202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3B450139-6547-40DD-A4DE-B90665FF6D72}"/>
              </a:ext>
            </a:extLst>
          </p:cNvPr>
          <p:cNvSpPr>
            <a:spLocks noGrp="1"/>
          </p:cNvSpPr>
          <p:nvPr/>
        </p:nvSpPr>
        <p:spPr>
          <a:xfrm>
            <a:off x="609600" y="6477000"/>
            <a:ext cx="723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Голосовой ввод: текущий прототип и точка входа для ИИ.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A71A6545-D4E9-4666-958E-6F756ABEC406}"/>
              </a:ext>
            </a:extLst>
          </p:cNvPr>
          <p:cNvSpPr>
            <a:spLocks noGrp="1"/>
          </p:cNvSpPr>
          <p:nvPr/>
        </p:nvSpPr>
        <p:spPr>
          <a:xfrm>
            <a:off x="4591050" y="6438900"/>
            <a:ext cx="6953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20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06</a:t>
            </a:r>
            <a:r>
              <a:rPr lang="ru-RU"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стр. - V Евразийский экономический форум (ЕЭФ-2026)  28–29 мая 2026 года. Астана (Казахстан)</a:t>
            </a:r>
            <a:endParaRPr sz="120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1224613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F505BD0-43AC-4FE6-A013-502A393647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" name="kicker-marker">
            <a:extLst>
              <a:ext uri="{FF2B5EF4-FFF2-40B4-BE49-F238E27FC236}">
                <a16:creationId xmlns:a16="http://schemas.microsoft.com/office/drawing/2014/main" id="{99B51FCB-CF65-4A3E-8EED-C5BB2B90E715}"/>
              </a:ext>
            </a:extLst>
          </p:cNvPr>
          <p:cNvSpPr>
            <a:spLocks noGrp="1"/>
          </p:cNvSpPr>
          <p:nvPr/>
        </p:nvSpPr>
        <p:spPr>
          <a:xfrm flipH="1" flipV="1">
            <a:off x="563880" y="227988"/>
            <a:ext cx="45719" cy="45719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" name="kicker-label">
            <a:extLst>
              <a:ext uri="{FF2B5EF4-FFF2-40B4-BE49-F238E27FC236}">
                <a16:creationId xmlns:a16="http://schemas.microsoft.com/office/drawing/2014/main" id="{0EC4BC1D-1484-4CCE-9B4F-5120CEC1BA9B}"/>
              </a:ext>
            </a:extLst>
          </p:cNvPr>
          <p:cNvSpPr>
            <a:spLocks noGrp="1"/>
          </p:cNvSpPr>
          <p:nvPr/>
        </p:nvSpPr>
        <p:spPr>
          <a:xfrm>
            <a:off x="653384" y="208936"/>
            <a:ext cx="342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ФОРМАТЫ XML</a:t>
            </a:r>
            <a:r>
              <a:rPr lang="en-US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- </a:t>
            </a:r>
            <a:r>
              <a:rPr lang="ru-RU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ОЮЛ СРО КАТБ/П</a:t>
            </a:r>
            <a:r>
              <a:rPr lang="en-US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</a:t>
            </a:r>
            <a:endParaRPr sz="75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245C6C7-2F44-42EF-AAE3-C7239EA91D6C}"/>
              </a:ext>
            </a:extLst>
          </p:cNvPr>
          <p:cNvSpPr>
            <a:spLocks noGrp="1"/>
          </p:cNvSpPr>
          <p:nvPr/>
        </p:nvSpPr>
        <p:spPr>
          <a:xfrm>
            <a:off x="563880" y="446387"/>
            <a:ext cx="9083675" cy="781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625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26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Один</a:t>
            </a:r>
            <a:r>
              <a:rPr sz="26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6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интерфейс</a:t>
            </a:r>
            <a:r>
              <a:rPr sz="26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6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принимает</a:t>
            </a:r>
            <a:r>
              <a:rPr sz="26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XML </a:t>
            </a:r>
            <a:r>
              <a:rPr sz="26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из</a:t>
            </a:r>
            <a:r>
              <a:rPr sz="26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6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Китая</a:t>
            </a:r>
            <a:r>
              <a:rPr sz="26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, </a:t>
            </a:r>
            <a:r>
              <a:rPr sz="26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Казахстана</a:t>
            </a:r>
            <a:r>
              <a:rPr sz="26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и </a:t>
            </a:r>
            <a:r>
              <a:rPr sz="262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Узбекистана</a:t>
            </a:r>
            <a:r>
              <a:rPr sz="26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.</a:t>
            </a:r>
            <a:r>
              <a:rPr lang="ru-RU" sz="262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(на данный момент)</a:t>
            </a:r>
            <a:endParaRPr sz="2625" b="1" dirty="0">
              <a:solidFill>
                <a:srgbClr val="081529"/>
              </a:solidFill>
              <a:latin typeface="Georgia"/>
              <a:ea typeface="Georgia"/>
              <a:cs typeface="Georgia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DCF87B4-F258-4C9A-BEFA-5203AB813B9D}"/>
              </a:ext>
            </a:extLst>
          </p:cNvPr>
          <p:cNvSpPr>
            <a:spLocks noGrp="1"/>
          </p:cNvSpPr>
          <p:nvPr/>
        </p:nvSpPr>
        <p:spPr>
          <a:xfrm>
            <a:off x="781049" y="2243138"/>
            <a:ext cx="10172085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Разные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источники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называют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поля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по-разному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могут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хранить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транспорт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упаковку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валюту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товарные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данные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в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разных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ветках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XML.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Программа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приводит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их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к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общей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модели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C06E77E-3DF9-4347-B050-4D2F4A1C0E9F}"/>
              </a:ext>
            </a:extLst>
          </p:cNvPr>
          <p:cNvSpPr>
            <a:spLocks noGrp="1"/>
          </p:cNvSpPr>
          <p:nvPr/>
        </p:nvSpPr>
        <p:spPr>
          <a:xfrm>
            <a:off x="857250" y="2952750"/>
            <a:ext cx="2952750" cy="180975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BCE4723-35DD-481F-946E-B7B714087D21}"/>
              </a:ext>
            </a:extLst>
          </p:cNvPr>
          <p:cNvSpPr>
            <a:spLocks noGrp="1"/>
          </p:cNvSpPr>
          <p:nvPr/>
        </p:nvSpPr>
        <p:spPr>
          <a:xfrm>
            <a:off x="781050" y="2857500"/>
            <a:ext cx="2952750" cy="1809750"/>
          </a:xfrm>
          <a:prstGeom prst="rect">
            <a:avLst/>
          </a:prstGeom>
          <a:solidFill>
            <a:srgbClr val="F5F8FC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4AA9DB7-9C9C-4032-8E14-BD2DEC7D288F}"/>
              </a:ext>
            </a:extLst>
          </p:cNvPr>
          <p:cNvSpPr>
            <a:spLocks noGrp="1"/>
          </p:cNvSpPr>
          <p:nvPr/>
        </p:nvSpPr>
        <p:spPr>
          <a:xfrm>
            <a:off x="781050" y="2857500"/>
            <a:ext cx="2952750" cy="95250"/>
          </a:xfrm>
          <a:prstGeom prst="rect">
            <a:avLst/>
          </a:prstGeom>
          <a:solidFill>
            <a:srgbClr val="F25F5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54CD0A2-D8EF-49AB-A6F0-D3123F83EB9A}"/>
              </a:ext>
            </a:extLst>
          </p:cNvPr>
          <p:cNvSpPr>
            <a:spLocks noGrp="1"/>
          </p:cNvSpPr>
          <p:nvPr/>
        </p:nvSpPr>
        <p:spPr>
          <a:xfrm>
            <a:off x="1028700" y="3200400"/>
            <a:ext cx="2095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Китай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63310D8-400F-4DF6-9E2F-EA6167EAD9FF}"/>
              </a:ext>
            </a:extLst>
          </p:cNvPr>
          <p:cNvSpPr>
            <a:spLocks noGrp="1"/>
          </p:cNvSpPr>
          <p:nvPr/>
        </p:nvSpPr>
        <p:spPr>
          <a:xfrm>
            <a:off x="1028700" y="3676650"/>
            <a:ext cx="2190750" cy="571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товары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валюта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упаковка</a:t>
            </a:r>
            <a:endParaRPr sz="1400" b="0" dirty="0">
              <a:solidFill>
                <a:schemeClr val="tx2"/>
              </a:solidFill>
              <a:latin typeface="Avenir Next"/>
              <a:ea typeface="Avenir Next"/>
              <a:cs typeface="Avenir Next"/>
            </a:endParaRPr>
          </a:p>
          <a:p>
            <a:pPr algn="l">
              <a:defRPr sz="105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базовые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транспортные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поля</a:t>
            </a:r>
            <a:endParaRPr sz="1400" b="0" dirty="0">
              <a:solidFill>
                <a:schemeClr val="tx2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BF9CD8E-A9B1-4DE5-89EC-434285DA0A2F}"/>
              </a:ext>
            </a:extLst>
          </p:cNvPr>
          <p:cNvSpPr>
            <a:spLocks noGrp="1"/>
          </p:cNvSpPr>
          <p:nvPr/>
        </p:nvSpPr>
        <p:spPr>
          <a:xfrm>
            <a:off x="4362450" y="2952750"/>
            <a:ext cx="2952750" cy="180975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BF63A3B-21AB-407B-8C07-F5B038AF3F0C}"/>
              </a:ext>
            </a:extLst>
          </p:cNvPr>
          <p:cNvSpPr>
            <a:spLocks noGrp="1"/>
          </p:cNvSpPr>
          <p:nvPr/>
        </p:nvSpPr>
        <p:spPr>
          <a:xfrm>
            <a:off x="4286250" y="2857500"/>
            <a:ext cx="2952750" cy="1809750"/>
          </a:xfrm>
          <a:prstGeom prst="rect">
            <a:avLst/>
          </a:prstGeom>
          <a:solidFill>
            <a:srgbClr val="F5F8FC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76E55EF-5E1E-44D7-B338-B4DF2D19BBAB}"/>
              </a:ext>
            </a:extLst>
          </p:cNvPr>
          <p:cNvSpPr>
            <a:spLocks noGrp="1"/>
          </p:cNvSpPr>
          <p:nvPr/>
        </p:nvSpPr>
        <p:spPr>
          <a:xfrm>
            <a:off x="4286250" y="2857500"/>
            <a:ext cx="2952750" cy="952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A426479-08D9-4FA1-A69C-82D6C2DF6503}"/>
              </a:ext>
            </a:extLst>
          </p:cNvPr>
          <p:cNvSpPr>
            <a:spLocks noGrp="1"/>
          </p:cNvSpPr>
          <p:nvPr/>
        </p:nvSpPr>
        <p:spPr>
          <a:xfrm>
            <a:off x="4533900" y="3200400"/>
            <a:ext cx="2095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Казахстан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B241E43-0F31-4F73-A8EF-165FE73897C8}"/>
              </a:ext>
            </a:extLst>
          </p:cNvPr>
          <p:cNvSpPr>
            <a:spLocks noGrp="1"/>
          </p:cNvSpPr>
          <p:nvPr/>
        </p:nvSpPr>
        <p:spPr>
          <a:xfrm>
            <a:off x="4533900" y="3676650"/>
            <a:ext cx="2190750" cy="571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структура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ДТ,</a:t>
            </a:r>
          </a:p>
          <a:p>
            <a:pPr algn="l">
              <a:defRPr sz="105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таможенные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признаки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</a:t>
            </a:r>
          </a:p>
          <a:p>
            <a:pPr algn="l">
              <a:defRPr sz="105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товарные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позиции</a:t>
            </a:r>
            <a:endParaRPr sz="1400" b="0" dirty="0">
              <a:solidFill>
                <a:schemeClr val="tx2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07FCA2F-9C26-458A-BA47-E0F1F6FE12CA}"/>
              </a:ext>
            </a:extLst>
          </p:cNvPr>
          <p:cNvSpPr>
            <a:spLocks noGrp="1"/>
          </p:cNvSpPr>
          <p:nvPr/>
        </p:nvSpPr>
        <p:spPr>
          <a:xfrm>
            <a:off x="7867650" y="2952750"/>
            <a:ext cx="2952750" cy="180975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F2D50ED6-30EC-4F0C-A906-5502CEA6334A}"/>
              </a:ext>
            </a:extLst>
          </p:cNvPr>
          <p:cNvSpPr>
            <a:spLocks noGrp="1"/>
          </p:cNvSpPr>
          <p:nvPr/>
        </p:nvSpPr>
        <p:spPr>
          <a:xfrm>
            <a:off x="7791450" y="2857500"/>
            <a:ext cx="2952750" cy="1809750"/>
          </a:xfrm>
          <a:prstGeom prst="rect">
            <a:avLst/>
          </a:prstGeom>
          <a:solidFill>
            <a:srgbClr val="F5F8FC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D1D5A51-D5B6-4921-860B-4F4048E0DDE4}"/>
              </a:ext>
            </a:extLst>
          </p:cNvPr>
          <p:cNvSpPr>
            <a:spLocks noGrp="1"/>
          </p:cNvSpPr>
          <p:nvPr/>
        </p:nvSpPr>
        <p:spPr>
          <a:xfrm>
            <a:off x="7791450" y="2857500"/>
            <a:ext cx="2952750" cy="9525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6DC45F40-C972-4ABE-A9AC-19A1044EDB55}"/>
              </a:ext>
            </a:extLst>
          </p:cNvPr>
          <p:cNvSpPr>
            <a:spLocks noGrp="1"/>
          </p:cNvSpPr>
          <p:nvPr/>
        </p:nvSpPr>
        <p:spPr>
          <a:xfrm>
            <a:off x="8039100" y="3200400"/>
            <a:ext cx="2095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Узбекистан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AF44B99-AC47-4CDF-92B7-F43C4CA59581}"/>
              </a:ext>
            </a:extLst>
          </p:cNvPr>
          <p:cNvSpPr>
            <a:spLocks noGrp="1"/>
          </p:cNvSpPr>
          <p:nvPr/>
        </p:nvSpPr>
        <p:spPr>
          <a:xfrm>
            <a:off x="8039100" y="3676650"/>
            <a:ext cx="2190750" cy="571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GTD-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структуры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</a:t>
            </a:r>
          </a:p>
          <a:p>
            <a:pPr algn="l">
              <a:defRPr sz="105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упаковка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масса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</a:t>
            </a:r>
          </a:p>
          <a:p>
            <a:pPr algn="l">
              <a:defRPr sz="105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процедуры</a:t>
            </a:r>
            <a:endParaRPr sz="1400" b="0" dirty="0">
              <a:solidFill>
                <a:schemeClr val="tx2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C0B7307-652F-4B25-BBFF-35D3F93E9916}"/>
              </a:ext>
            </a:extLst>
          </p:cNvPr>
          <p:cNvSpPr>
            <a:spLocks noGrp="1"/>
          </p:cNvSpPr>
          <p:nvPr/>
        </p:nvSpPr>
        <p:spPr>
          <a:xfrm>
            <a:off x="2038350" y="5314950"/>
            <a:ext cx="7905750" cy="62865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9F23CA57-25F1-4F7A-99C3-8893477A7409}"/>
              </a:ext>
            </a:extLst>
          </p:cNvPr>
          <p:cNvSpPr>
            <a:spLocks noGrp="1"/>
          </p:cNvSpPr>
          <p:nvPr/>
        </p:nvSpPr>
        <p:spPr>
          <a:xfrm>
            <a:off x="1962150" y="5219700"/>
            <a:ext cx="7905750" cy="628650"/>
          </a:xfrm>
          <a:prstGeom prst="rect">
            <a:avLst/>
          </a:prstGeom>
          <a:solidFill>
            <a:srgbClr val="09203B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1B8B6E6-83F2-4E9B-9AE0-3620815B96F1}"/>
              </a:ext>
            </a:extLst>
          </p:cNvPr>
          <p:cNvSpPr>
            <a:spLocks noGrp="1"/>
          </p:cNvSpPr>
          <p:nvPr/>
        </p:nvSpPr>
        <p:spPr>
          <a:xfrm>
            <a:off x="2247900" y="5429250"/>
            <a:ext cx="14287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8FD6FF"/>
                </a:solidFill>
                <a:latin typeface="Avenir Next"/>
                <a:ea typeface="Avenir Next"/>
                <a:cs typeface="Avenir Next"/>
              </a:defRPr>
            </a:pPr>
            <a:r>
              <a:rPr sz="1125" b="1" dirty="0" err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Единая</a:t>
            </a:r>
            <a:r>
              <a:rPr sz="1125" b="1" dirty="0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1" dirty="0" err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модель</a:t>
            </a:r>
            <a:endParaRPr sz="1600" b="1" dirty="0">
              <a:solidFill>
                <a:srgbClr val="8FD6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A3C87B7-EFF0-4CFC-A42F-CD1C0BC45F67}"/>
              </a:ext>
            </a:extLst>
          </p:cNvPr>
          <p:cNvSpPr>
            <a:spLocks noGrp="1"/>
          </p:cNvSpPr>
          <p:nvPr/>
        </p:nvSpPr>
        <p:spPr>
          <a:xfrm>
            <a:off x="3886200" y="5391150"/>
            <a:ext cx="5334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8E7F7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описание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товара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• ТН ВЭД •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количество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•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валюта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•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страна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•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упаковка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•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транспорт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•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документы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•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разрешения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• АРМ XLS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2AE77BAE-3B8F-4839-9850-541E07B8B29E}"/>
              </a:ext>
            </a:extLst>
          </p:cNvPr>
          <p:cNvSpPr>
            <a:spLocks noGrp="1"/>
          </p:cNvSpPr>
          <p:nvPr/>
        </p:nvSpPr>
        <p:spPr>
          <a:xfrm>
            <a:off x="609600" y="6343650"/>
            <a:ext cx="96202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0CE908C1-71A9-4281-BA09-F4DB5B5E44CC}"/>
              </a:ext>
            </a:extLst>
          </p:cNvPr>
          <p:cNvSpPr>
            <a:spLocks noGrp="1"/>
          </p:cNvSpPr>
          <p:nvPr/>
        </p:nvSpPr>
        <p:spPr>
          <a:xfrm>
            <a:off x="609600" y="6477000"/>
            <a:ext cx="723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Поддерживаемые направления XML расширяются без смены интерфейса.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36B27C99-A055-44B5-8515-B536F39EB0D7}"/>
              </a:ext>
            </a:extLst>
          </p:cNvPr>
          <p:cNvSpPr>
            <a:spLocks noGrp="1"/>
          </p:cNvSpPr>
          <p:nvPr/>
        </p:nvSpPr>
        <p:spPr>
          <a:xfrm>
            <a:off x="4673600" y="6438900"/>
            <a:ext cx="68707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20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07</a:t>
            </a:r>
            <a:r>
              <a:rPr lang="ru-RU"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стр. - V Евразийский экономический форум (ЕЭФ-2026)  28–29 мая 2026 года. Астана (Казахстан)</a:t>
            </a:r>
            <a:endParaRPr sz="120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0913A551-5659-4F61-AFCB-09779E422B67}"/>
              </a:ext>
            </a:extLst>
          </p:cNvPr>
          <p:cNvSpPr>
            <a:spLocks noGrp="1"/>
          </p:cNvSpPr>
          <p:nvPr/>
        </p:nvSpPr>
        <p:spPr>
          <a:xfrm>
            <a:off x="609598" y="1458188"/>
            <a:ext cx="10658169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>
              <a:defRPr sz="12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lang="ru-RU" sz="1600" b="1" dirty="0">
                <a:solidFill>
                  <a:schemeClr val="tx2"/>
                </a:solidFill>
                <a:highlight>
                  <a:srgbClr val="DDF4FF"/>
                </a:highlight>
                <a:latin typeface="Ink Free" panose="03080402000500000000" pitchFamily="66" charset="0"/>
                <a:ea typeface="Avenir Next"/>
                <a:cs typeface="Avenir Next"/>
              </a:rPr>
              <a:t>В рамках МСБА –РК, </a:t>
            </a:r>
            <a:r>
              <a:rPr lang="ru-RU" sz="1600" b="1" dirty="0" err="1">
                <a:solidFill>
                  <a:schemeClr val="tx2"/>
                </a:solidFill>
                <a:highlight>
                  <a:srgbClr val="DDF4FF"/>
                </a:highlight>
                <a:latin typeface="Ink Free" panose="03080402000500000000" pitchFamily="66" charset="0"/>
                <a:ea typeface="Avenir Next"/>
                <a:cs typeface="Avenir Next"/>
              </a:rPr>
              <a:t>Руз</a:t>
            </a:r>
            <a:r>
              <a:rPr lang="ru-RU" sz="1600" b="1" dirty="0">
                <a:solidFill>
                  <a:schemeClr val="tx2"/>
                </a:solidFill>
                <a:highlight>
                  <a:srgbClr val="DDF4FF"/>
                </a:highlight>
                <a:latin typeface="Ink Free" panose="03080402000500000000" pitchFamily="66" charset="0"/>
                <a:ea typeface="Avenir Next"/>
                <a:cs typeface="Avenir Next"/>
              </a:rPr>
              <a:t>, КР, РТ,,, РФ, РБ, АР, РГ, Монголия, Иран, Турция  развитие интерфейса будет нацелено на массовый поток товаров из КНР, но не ограничит на приграничное использование </a:t>
            </a:r>
            <a:r>
              <a:rPr lang="en-US" sz="1600" b="1" dirty="0">
                <a:solidFill>
                  <a:schemeClr val="tx2"/>
                </a:solidFill>
                <a:highlight>
                  <a:srgbClr val="DDF4FF"/>
                </a:highlight>
                <a:latin typeface="Ink Free" panose="03080402000500000000" pitchFamily="66" charset="0"/>
                <a:ea typeface="Avenir Next"/>
                <a:cs typeface="Avenir Next"/>
              </a:rPr>
              <a:t>XML </a:t>
            </a:r>
            <a:r>
              <a:rPr lang="ru-RU" sz="1600" b="1" dirty="0">
                <a:solidFill>
                  <a:schemeClr val="tx2"/>
                </a:solidFill>
                <a:highlight>
                  <a:srgbClr val="DDF4FF"/>
                </a:highlight>
                <a:latin typeface="Ink Free" panose="03080402000500000000" pitchFamily="66" charset="0"/>
                <a:ea typeface="Avenir Next"/>
                <a:cs typeface="Avenir Next"/>
              </a:rPr>
              <a:t>страны экспорта.</a:t>
            </a:r>
            <a:endParaRPr sz="1600" b="1" dirty="0">
              <a:solidFill>
                <a:schemeClr val="tx2"/>
              </a:solidFill>
              <a:highlight>
                <a:srgbClr val="DDF4FF"/>
              </a:highlight>
              <a:latin typeface="Ink Free" panose="03080402000500000000" pitchFamily="66" charset="0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473761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11E6600A-6EF1-49C0-B833-0B71452D4CBC}"/>
              </a:ext>
            </a:extLst>
          </p:cNvPr>
          <p:cNvSpPr>
            <a:spLocks noGrp="1"/>
          </p:cNvSpPr>
          <p:nvPr/>
        </p:nvSpPr>
        <p:spPr>
          <a:xfrm>
            <a:off x="29497" y="0"/>
            <a:ext cx="12192000" cy="6858000"/>
          </a:xfrm>
          <a:prstGeom prst="rect">
            <a:avLst/>
          </a:prstGeom>
          <a:solidFill>
            <a:srgbClr val="EEF4F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" name="kicker-marker">
            <a:extLst>
              <a:ext uri="{FF2B5EF4-FFF2-40B4-BE49-F238E27FC236}">
                <a16:creationId xmlns:a16="http://schemas.microsoft.com/office/drawing/2014/main" id="{2BDF8F85-6B02-4899-9E87-1D2BF7C68DD0}"/>
              </a:ext>
            </a:extLst>
          </p:cNvPr>
          <p:cNvSpPr>
            <a:spLocks noGrp="1"/>
          </p:cNvSpPr>
          <p:nvPr/>
        </p:nvSpPr>
        <p:spPr>
          <a:xfrm>
            <a:off x="609600" y="561975"/>
            <a:ext cx="66675" cy="66675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" name="kicker-label">
            <a:extLst>
              <a:ext uri="{FF2B5EF4-FFF2-40B4-BE49-F238E27FC236}">
                <a16:creationId xmlns:a16="http://schemas.microsoft.com/office/drawing/2014/main" id="{D2B179B0-1BD7-47D6-8E27-A39416B6A91B}"/>
              </a:ext>
            </a:extLst>
          </p:cNvPr>
          <p:cNvSpPr>
            <a:spLocks noGrp="1"/>
          </p:cNvSpPr>
          <p:nvPr/>
        </p:nvSpPr>
        <p:spPr>
          <a:xfrm>
            <a:off x="762000" y="538163"/>
            <a:ext cx="342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ИНТЕРФЕЙС</a:t>
            </a:r>
            <a:r>
              <a:rPr lang="en-US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- </a:t>
            </a:r>
            <a:r>
              <a:rPr lang="ru-RU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ОЮЛ СРО КАТБ/П</a:t>
            </a:r>
            <a:r>
              <a:rPr lang="en-US" sz="75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</a:t>
            </a:r>
            <a:endParaRPr sz="75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661717F-4AA1-492C-8E5C-ECE210856B01}"/>
              </a:ext>
            </a:extLst>
          </p:cNvPr>
          <p:cNvSpPr>
            <a:spLocks noGrp="1"/>
          </p:cNvSpPr>
          <p:nvPr/>
        </p:nvSpPr>
        <p:spPr>
          <a:xfrm>
            <a:off x="609600" y="857250"/>
            <a:ext cx="11061290" cy="857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2775" b="1">
                <a:solidFill>
                  <a:srgbClr val="081529"/>
                </a:solidFill>
                <a:latin typeface="Georgia"/>
                <a:ea typeface="Georgia"/>
                <a:cs typeface="Georgia"/>
              </a:defRPr>
            </a:pP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С </a:t>
            </a:r>
            <a:r>
              <a:rPr sz="277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данными</a:t>
            </a: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7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можно</a:t>
            </a: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7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работать</a:t>
            </a: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7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на</a:t>
            </a: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7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любом</a:t>
            </a: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7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экране</a:t>
            </a: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и </a:t>
            </a:r>
            <a:r>
              <a:rPr sz="277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безопасно</a:t>
            </a: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7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откатывать</a:t>
            </a: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75" b="1" dirty="0" err="1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правки</a:t>
            </a:r>
            <a:r>
              <a:rPr sz="2775" b="1" dirty="0">
                <a:solidFill>
                  <a:srgbClr val="081529"/>
                </a:solidFill>
                <a:latin typeface="Georgia"/>
                <a:ea typeface="Georgia"/>
                <a:cs typeface="Georgia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8933D1F-1FB4-4413-A147-D2D101B9C5D0}"/>
              </a:ext>
            </a:extLst>
          </p:cNvPr>
          <p:cNvSpPr>
            <a:spLocks noGrp="1"/>
          </p:cNvSpPr>
          <p:nvPr/>
        </p:nvSpPr>
        <p:spPr>
          <a:xfrm>
            <a:off x="704850" y="1924050"/>
            <a:ext cx="10671073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Цель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интерфейса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-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не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повторять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Excel, а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дать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понятные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карточки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фильтры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таблицы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справочники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контроль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изменений</a:t>
            </a:r>
            <a:r>
              <a:rPr sz="16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63BBFF6-5677-45B2-813C-91D8F04F6784}"/>
              </a:ext>
            </a:extLst>
          </p:cNvPr>
          <p:cNvSpPr>
            <a:spLocks noGrp="1"/>
          </p:cNvSpPr>
          <p:nvPr/>
        </p:nvSpPr>
        <p:spPr>
          <a:xfrm>
            <a:off x="762000" y="2800350"/>
            <a:ext cx="4095750" cy="238125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E0AC4C7-3792-4DF7-BBE2-CFEBE584B55D}"/>
              </a:ext>
            </a:extLst>
          </p:cNvPr>
          <p:cNvSpPr>
            <a:spLocks noGrp="1"/>
          </p:cNvSpPr>
          <p:nvPr/>
        </p:nvSpPr>
        <p:spPr>
          <a:xfrm>
            <a:off x="685800" y="2724150"/>
            <a:ext cx="4095750" cy="23812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5EEFEC7-F12E-4C57-92A8-4F66490E8A2C}"/>
              </a:ext>
            </a:extLst>
          </p:cNvPr>
          <p:cNvSpPr>
            <a:spLocks noGrp="1"/>
          </p:cNvSpPr>
          <p:nvPr/>
        </p:nvSpPr>
        <p:spPr>
          <a:xfrm>
            <a:off x="876300" y="2990850"/>
            <a:ext cx="38671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lang="ru-RU" sz="1600" dirty="0"/>
              <a:t>Кроссплатформенность рабочих устройств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B1F1F81-45B1-470E-A817-25335C0A51A1}"/>
              </a:ext>
            </a:extLst>
          </p:cNvPr>
          <p:cNvSpPr>
            <a:spLocks noGrp="1"/>
          </p:cNvSpPr>
          <p:nvPr/>
        </p:nvSpPr>
        <p:spPr>
          <a:xfrm>
            <a:off x="966788" y="3362325"/>
            <a:ext cx="1809750" cy="1047750"/>
          </a:xfrm>
          <a:prstGeom prst="rect">
            <a:avLst/>
          </a:prstGeom>
          <a:solidFill>
            <a:srgbClr val="081529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464E538-E3CD-4889-8EFF-E96B6CE5A086}"/>
              </a:ext>
            </a:extLst>
          </p:cNvPr>
          <p:cNvSpPr>
            <a:spLocks noGrp="1"/>
          </p:cNvSpPr>
          <p:nvPr/>
        </p:nvSpPr>
        <p:spPr>
          <a:xfrm>
            <a:off x="1104901" y="3511550"/>
            <a:ext cx="1543050" cy="742950"/>
          </a:xfrm>
          <a:prstGeom prst="rect">
            <a:avLst/>
          </a:prstGeom>
          <a:solidFill>
            <a:srgbClr val="DDF4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E8D52C2-9FDA-407B-999C-FBF078628879}"/>
              </a:ext>
            </a:extLst>
          </p:cNvPr>
          <p:cNvSpPr>
            <a:spLocks noGrp="1"/>
          </p:cNvSpPr>
          <p:nvPr/>
        </p:nvSpPr>
        <p:spPr>
          <a:xfrm>
            <a:off x="2971800" y="3476625"/>
            <a:ext cx="742950" cy="1123950"/>
          </a:xfrm>
          <a:prstGeom prst="rect">
            <a:avLst/>
          </a:prstGeom>
          <a:solidFill>
            <a:srgbClr val="081529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BA074E3-D10B-48B6-AFB8-6856FCC5C944}"/>
              </a:ext>
            </a:extLst>
          </p:cNvPr>
          <p:cNvSpPr>
            <a:spLocks noGrp="1"/>
          </p:cNvSpPr>
          <p:nvPr/>
        </p:nvSpPr>
        <p:spPr>
          <a:xfrm>
            <a:off x="3057525" y="3638550"/>
            <a:ext cx="552450" cy="781050"/>
          </a:xfrm>
          <a:prstGeom prst="rect">
            <a:avLst/>
          </a:prstGeom>
          <a:solidFill>
            <a:srgbClr val="DDF4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CA8EBDD-EAC1-4495-903C-4891CCB9DDA7}"/>
              </a:ext>
            </a:extLst>
          </p:cNvPr>
          <p:cNvSpPr>
            <a:spLocks noGrp="1"/>
          </p:cNvSpPr>
          <p:nvPr/>
        </p:nvSpPr>
        <p:spPr>
          <a:xfrm>
            <a:off x="3971925" y="3914775"/>
            <a:ext cx="342900" cy="704850"/>
          </a:xfrm>
          <a:prstGeom prst="rect">
            <a:avLst/>
          </a:prstGeom>
          <a:solidFill>
            <a:srgbClr val="081529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BC93012-A110-4A86-9234-C0BE9A92F0C7}"/>
              </a:ext>
            </a:extLst>
          </p:cNvPr>
          <p:cNvSpPr>
            <a:spLocks noGrp="1"/>
          </p:cNvSpPr>
          <p:nvPr/>
        </p:nvSpPr>
        <p:spPr>
          <a:xfrm>
            <a:off x="4029075" y="3990975"/>
            <a:ext cx="228600" cy="533400"/>
          </a:xfrm>
          <a:prstGeom prst="rect">
            <a:avLst/>
          </a:prstGeom>
          <a:solidFill>
            <a:srgbClr val="DDF4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0636B35-9170-4442-A23E-FFA1201BFC50}"/>
              </a:ext>
            </a:extLst>
          </p:cNvPr>
          <p:cNvSpPr>
            <a:spLocks noGrp="1"/>
          </p:cNvSpPr>
          <p:nvPr/>
        </p:nvSpPr>
        <p:spPr>
          <a:xfrm>
            <a:off x="762000" y="4705196"/>
            <a:ext cx="3867149" cy="304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38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Десктоп</a:t>
            </a:r>
            <a:r>
              <a:rPr sz="1400" b="0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планшет</a:t>
            </a:r>
            <a:r>
              <a:rPr sz="1400" b="0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400" b="0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мобильный</a:t>
            </a:r>
            <a:r>
              <a:rPr sz="1400" b="0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экран</a:t>
            </a:r>
            <a:r>
              <a:rPr sz="1400" b="0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используют</a:t>
            </a:r>
            <a:r>
              <a:rPr sz="1400" b="0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один</a:t>
            </a:r>
            <a:r>
              <a:rPr sz="1400" b="0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рабочий</a:t>
            </a:r>
            <a:r>
              <a:rPr sz="1400" b="0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сценарий</a:t>
            </a:r>
            <a:r>
              <a:rPr sz="1400" b="0" dirty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6486777-D4E2-4DAC-B992-C74582F28F87}"/>
              </a:ext>
            </a:extLst>
          </p:cNvPr>
          <p:cNvSpPr>
            <a:spLocks noGrp="1"/>
          </p:cNvSpPr>
          <p:nvPr/>
        </p:nvSpPr>
        <p:spPr>
          <a:xfrm>
            <a:off x="5553075" y="2667000"/>
            <a:ext cx="5429250" cy="2686050"/>
          </a:xfrm>
          <a:prstGeom prst="rect">
            <a:avLst/>
          </a:prstGeom>
          <a:solidFill>
            <a:srgbClr val="D9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FB9851A-BBF9-4A8F-B971-B10E6AE58115}"/>
              </a:ext>
            </a:extLst>
          </p:cNvPr>
          <p:cNvSpPr>
            <a:spLocks noGrp="1"/>
          </p:cNvSpPr>
          <p:nvPr/>
        </p:nvSpPr>
        <p:spPr>
          <a:xfrm>
            <a:off x="5476874" y="2571750"/>
            <a:ext cx="5748337" cy="26860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27462CF-6B80-4B57-9B8E-F2B7716457D3}"/>
              </a:ext>
            </a:extLst>
          </p:cNvPr>
          <p:cNvSpPr>
            <a:spLocks noGrp="1"/>
          </p:cNvSpPr>
          <p:nvPr/>
        </p:nvSpPr>
        <p:spPr>
          <a:xfrm>
            <a:off x="5772150" y="2876550"/>
            <a:ext cx="21907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Безопасные</a:t>
            </a: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правки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DB9504F-85D3-4A78-8DD7-F2425A4CCA1E}"/>
              </a:ext>
            </a:extLst>
          </p:cNvPr>
          <p:cNvSpPr>
            <a:spLocks noGrp="1"/>
          </p:cNvSpPr>
          <p:nvPr/>
        </p:nvSpPr>
        <p:spPr>
          <a:xfrm>
            <a:off x="5772150" y="3486150"/>
            <a:ext cx="209550" cy="209550"/>
          </a:xfrm>
          <a:prstGeom prst="rect">
            <a:avLst/>
          </a:prstGeom>
          <a:solidFill>
            <a:srgbClr val="0B78D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36F709C-ED8C-4DCA-995F-E201C2C607BE}"/>
              </a:ext>
            </a:extLst>
          </p:cNvPr>
          <p:cNvSpPr>
            <a:spLocks noGrp="1"/>
          </p:cNvSpPr>
          <p:nvPr/>
        </p:nvSpPr>
        <p:spPr>
          <a:xfrm>
            <a:off x="5829300" y="3533775"/>
            <a:ext cx="95250" cy="95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1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3F8C3B8-487D-4362-85FE-C8BDB07726DB}"/>
              </a:ext>
            </a:extLst>
          </p:cNvPr>
          <p:cNvSpPr>
            <a:spLocks noGrp="1"/>
          </p:cNvSpPr>
          <p:nvPr/>
        </p:nvSpPr>
        <p:spPr>
          <a:xfrm>
            <a:off x="6172200" y="3476625"/>
            <a:ext cx="1619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Бэкап</a:t>
            </a: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поля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25F44FA-24F9-4B20-8C7C-34EDBCA82A8C}"/>
              </a:ext>
            </a:extLst>
          </p:cNvPr>
          <p:cNvSpPr>
            <a:spLocks noGrp="1"/>
          </p:cNvSpPr>
          <p:nvPr/>
        </p:nvSpPr>
        <p:spPr>
          <a:xfrm>
            <a:off x="7848599" y="3486149"/>
            <a:ext cx="3057525" cy="209549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исходное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значение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остается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доступным</a:t>
            </a:r>
            <a:endParaRPr sz="1400" b="0" dirty="0">
              <a:solidFill>
                <a:schemeClr val="tx2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7D09DE27-87C5-4C3B-BF62-45EA0497B4C1}"/>
              </a:ext>
            </a:extLst>
          </p:cNvPr>
          <p:cNvSpPr>
            <a:spLocks noGrp="1"/>
          </p:cNvSpPr>
          <p:nvPr/>
        </p:nvSpPr>
        <p:spPr>
          <a:xfrm>
            <a:off x="5772150" y="3867150"/>
            <a:ext cx="44767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70E80C2B-A9F1-4A6B-B8EF-709E389BDA88}"/>
              </a:ext>
            </a:extLst>
          </p:cNvPr>
          <p:cNvSpPr>
            <a:spLocks noGrp="1"/>
          </p:cNvSpPr>
          <p:nvPr/>
        </p:nvSpPr>
        <p:spPr>
          <a:xfrm>
            <a:off x="5772150" y="4000500"/>
            <a:ext cx="209550" cy="20955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7A32356D-C54A-4094-99C2-6613A106DE01}"/>
              </a:ext>
            </a:extLst>
          </p:cNvPr>
          <p:cNvSpPr>
            <a:spLocks noGrp="1"/>
          </p:cNvSpPr>
          <p:nvPr/>
        </p:nvSpPr>
        <p:spPr>
          <a:xfrm>
            <a:off x="5829300" y="4048125"/>
            <a:ext cx="95250" cy="95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2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EAF71D13-BE83-4360-BEF9-9DB16CAA5046}"/>
              </a:ext>
            </a:extLst>
          </p:cNvPr>
          <p:cNvSpPr>
            <a:spLocks noGrp="1"/>
          </p:cNvSpPr>
          <p:nvPr/>
        </p:nvSpPr>
        <p:spPr>
          <a:xfrm>
            <a:off x="6172200" y="3990975"/>
            <a:ext cx="1619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Справочник</a:t>
            </a:r>
            <a:endParaRPr sz="14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88517FE1-C3DC-4574-AE9D-2CFF72BA35C9}"/>
              </a:ext>
            </a:extLst>
          </p:cNvPr>
          <p:cNvSpPr>
            <a:spLocks noGrp="1"/>
          </p:cNvSpPr>
          <p:nvPr/>
        </p:nvSpPr>
        <p:spPr>
          <a:xfrm>
            <a:off x="7848600" y="4000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выбор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кода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из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понятного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окна</a:t>
            </a:r>
            <a:endParaRPr sz="1400" b="0" dirty="0">
              <a:solidFill>
                <a:schemeClr val="tx2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6D2878D6-6B90-4589-9D17-3F87EB6E0E77}"/>
              </a:ext>
            </a:extLst>
          </p:cNvPr>
          <p:cNvSpPr>
            <a:spLocks noGrp="1"/>
          </p:cNvSpPr>
          <p:nvPr/>
        </p:nvSpPr>
        <p:spPr>
          <a:xfrm>
            <a:off x="5772150" y="4381500"/>
            <a:ext cx="44767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618D96ED-990F-462F-874A-A630AFAF022B}"/>
              </a:ext>
            </a:extLst>
          </p:cNvPr>
          <p:cNvSpPr>
            <a:spLocks noGrp="1"/>
          </p:cNvSpPr>
          <p:nvPr/>
        </p:nvSpPr>
        <p:spPr>
          <a:xfrm>
            <a:off x="5772150" y="4514850"/>
            <a:ext cx="209550" cy="209550"/>
          </a:xfrm>
          <a:prstGeom prst="rect">
            <a:avLst/>
          </a:prstGeom>
          <a:solidFill>
            <a:srgbClr val="F2B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7D5A02CA-B676-4781-BFC1-85F1F5DE1B75}"/>
              </a:ext>
            </a:extLst>
          </p:cNvPr>
          <p:cNvSpPr>
            <a:spLocks noGrp="1"/>
          </p:cNvSpPr>
          <p:nvPr/>
        </p:nvSpPr>
        <p:spPr>
          <a:xfrm>
            <a:off x="5829300" y="4562475"/>
            <a:ext cx="95250" cy="95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defRPr>
            </a:pPr>
            <a:r>
              <a:rPr sz="675" b="1">
                <a:solidFill>
                  <a:srgbClr val="FFFFFF"/>
                </a:solidFill>
                <a:latin typeface="Avenir Next"/>
                <a:ea typeface="Avenir Next"/>
                <a:cs typeface="Avenir Next"/>
              </a:rPr>
              <a:t>3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C910184-5FB0-479D-A593-548C7DC19B4E}"/>
              </a:ext>
            </a:extLst>
          </p:cNvPr>
          <p:cNvSpPr>
            <a:spLocks noGrp="1"/>
          </p:cNvSpPr>
          <p:nvPr/>
        </p:nvSpPr>
        <p:spPr>
          <a:xfrm>
            <a:off x="6172200" y="4505325"/>
            <a:ext cx="1619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Откат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1C13B5AC-A6C5-4EA5-9C8B-EF0183EEC7CC}"/>
              </a:ext>
            </a:extLst>
          </p:cNvPr>
          <p:cNvSpPr>
            <a:spLocks noGrp="1"/>
          </p:cNvSpPr>
          <p:nvPr/>
        </p:nvSpPr>
        <p:spPr>
          <a:xfrm>
            <a:off x="7848599" y="4514849"/>
            <a:ext cx="2868561" cy="2381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любое поле можно вернуть назад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CE0E329B-15F0-4A11-9B90-D021F941E1A6}"/>
              </a:ext>
            </a:extLst>
          </p:cNvPr>
          <p:cNvSpPr>
            <a:spLocks noGrp="1"/>
          </p:cNvSpPr>
          <p:nvPr/>
        </p:nvSpPr>
        <p:spPr>
          <a:xfrm>
            <a:off x="704850" y="5695950"/>
            <a:ext cx="10201274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Итог: меньше случайных кликов, меньше ручного поиска в таблицах и больше контроля перед выгрузкой.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06902823-58B0-4330-B736-2D02DAE6C2C7}"/>
              </a:ext>
            </a:extLst>
          </p:cNvPr>
          <p:cNvSpPr>
            <a:spLocks noGrp="1"/>
          </p:cNvSpPr>
          <p:nvPr/>
        </p:nvSpPr>
        <p:spPr>
          <a:xfrm>
            <a:off x="609600" y="6343650"/>
            <a:ext cx="96202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E8A02DD5-94C3-4B41-8145-77676470C996}"/>
              </a:ext>
            </a:extLst>
          </p:cNvPr>
          <p:cNvSpPr>
            <a:spLocks noGrp="1"/>
          </p:cNvSpPr>
          <p:nvPr/>
        </p:nvSpPr>
        <p:spPr>
          <a:xfrm>
            <a:off x="609600" y="6477000"/>
            <a:ext cx="723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Интерфейс: адаптивность, фильтры, справочники, откат правок.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AB5F0B84-1C18-446B-8CB1-EC3F237A0402}"/>
              </a:ext>
            </a:extLst>
          </p:cNvPr>
          <p:cNvSpPr>
            <a:spLocks noGrp="1"/>
          </p:cNvSpPr>
          <p:nvPr/>
        </p:nvSpPr>
        <p:spPr>
          <a:xfrm>
            <a:off x="4305300" y="6438900"/>
            <a:ext cx="7239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20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08</a:t>
            </a:r>
            <a:r>
              <a:rPr lang="ru-RU"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стр. - V Евразийский экономический форум (ЕЭФ-2026)  28–29 мая 2026 года. Астана (Казахстан)</a:t>
            </a:r>
            <a:endParaRPr sz="120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783971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832E9486-0247-4470-8262-E73E90FA22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81529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" name="kicker-marker">
            <a:extLst>
              <a:ext uri="{FF2B5EF4-FFF2-40B4-BE49-F238E27FC236}">
                <a16:creationId xmlns:a16="http://schemas.microsoft.com/office/drawing/2014/main" id="{CEC63347-417E-4D63-BCC6-047F2F1B96B3}"/>
              </a:ext>
            </a:extLst>
          </p:cNvPr>
          <p:cNvSpPr>
            <a:spLocks noGrp="1"/>
          </p:cNvSpPr>
          <p:nvPr/>
        </p:nvSpPr>
        <p:spPr>
          <a:xfrm flipV="1">
            <a:off x="609600" y="238126"/>
            <a:ext cx="45719" cy="86339"/>
          </a:xfrm>
          <a:prstGeom prst="rect">
            <a:avLst/>
          </a:prstGeom>
          <a:solidFill>
            <a:srgbClr val="8FD6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" name="kicker-label">
            <a:extLst>
              <a:ext uri="{FF2B5EF4-FFF2-40B4-BE49-F238E27FC236}">
                <a16:creationId xmlns:a16="http://schemas.microsoft.com/office/drawing/2014/main" id="{B336EE99-9C06-47CE-BB70-74DAC26BF11C}"/>
              </a:ext>
            </a:extLst>
          </p:cNvPr>
          <p:cNvSpPr>
            <a:spLocks noGrp="1"/>
          </p:cNvSpPr>
          <p:nvPr/>
        </p:nvSpPr>
        <p:spPr>
          <a:xfrm>
            <a:off x="742950" y="238125"/>
            <a:ext cx="342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DDF4FF"/>
                </a:solidFill>
                <a:latin typeface="Avenir Next"/>
                <a:ea typeface="Avenir Next"/>
                <a:cs typeface="Avenir Next"/>
              </a:defRPr>
            </a:pPr>
            <a:r>
              <a:rPr sz="750" b="1" dirty="0">
                <a:solidFill>
                  <a:srgbClr val="DDF4FF"/>
                </a:solidFill>
                <a:latin typeface="Avenir Next"/>
                <a:ea typeface="Avenir Next"/>
                <a:cs typeface="Avenir Next"/>
              </a:rPr>
              <a:t>АРМ И ИНТЕГРАЦИИ</a:t>
            </a:r>
            <a:r>
              <a:rPr lang="en-US" sz="750" b="1" dirty="0">
                <a:solidFill>
                  <a:srgbClr val="DDF4FF"/>
                </a:solidFill>
                <a:latin typeface="Avenir Next"/>
                <a:ea typeface="Avenir Next"/>
                <a:cs typeface="Avenir Next"/>
              </a:rPr>
              <a:t> - </a:t>
            </a:r>
            <a:r>
              <a:rPr lang="ru-RU" sz="750" b="1" dirty="0">
                <a:solidFill>
                  <a:srgbClr val="DDF4FF"/>
                </a:solidFill>
                <a:latin typeface="Avenir Next"/>
                <a:ea typeface="Avenir Next"/>
                <a:cs typeface="Avenir Next"/>
              </a:rPr>
              <a:t>ОЮЛ СРО КАТБ/П</a:t>
            </a:r>
            <a:r>
              <a:rPr lang="en-US" sz="750" b="1" dirty="0">
                <a:solidFill>
                  <a:srgbClr val="DDF4FF"/>
                </a:solidFill>
                <a:latin typeface="Avenir Next"/>
                <a:ea typeface="Avenir Next"/>
                <a:cs typeface="Avenir Next"/>
              </a:rPr>
              <a:t> </a:t>
            </a:r>
            <a:endParaRPr sz="750" b="1" dirty="0">
              <a:solidFill>
                <a:srgbClr val="DDF4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50278F7-2227-4E8D-BC8F-C49161EDCCA2}"/>
              </a:ext>
            </a:extLst>
          </p:cNvPr>
          <p:cNvSpPr>
            <a:spLocks noGrp="1"/>
          </p:cNvSpPr>
          <p:nvPr/>
        </p:nvSpPr>
        <p:spPr>
          <a:xfrm>
            <a:off x="561975" y="685800"/>
            <a:ext cx="6762750" cy="876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FFFFFF"/>
                </a:solidFill>
                <a:latin typeface="Georgia"/>
                <a:ea typeface="Georgia"/>
                <a:cs typeface="Georgia"/>
              </a:defRPr>
            </a:pPr>
            <a:r>
              <a:rPr sz="27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Выгрузка</a:t>
            </a:r>
            <a:r>
              <a:rPr sz="27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в АРМ </a:t>
            </a:r>
            <a:r>
              <a:rPr sz="27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ускоряет</a:t>
            </a:r>
            <a:r>
              <a:rPr sz="27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работу</a:t>
            </a:r>
            <a:endParaRPr sz="2700" b="1" dirty="0">
              <a:solidFill>
                <a:srgbClr val="FFFFFF"/>
              </a:solidFill>
              <a:latin typeface="Georgia"/>
              <a:ea typeface="Georgia"/>
              <a:cs typeface="Georgia"/>
            </a:endParaRPr>
          </a:p>
          <a:p>
            <a:pPr algn="l">
              <a:defRPr sz="2700" b="1">
                <a:solidFill>
                  <a:srgbClr val="FFFFFF"/>
                </a:solidFill>
                <a:latin typeface="Georgia"/>
                <a:ea typeface="Georgia"/>
                <a:cs typeface="Georgia"/>
              </a:defRPr>
            </a:pPr>
            <a:r>
              <a:rPr sz="27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и </a:t>
            </a:r>
            <a:r>
              <a:rPr sz="27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снижает</a:t>
            </a:r>
            <a:r>
              <a:rPr sz="27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риск</a:t>
            </a:r>
            <a:r>
              <a:rPr sz="27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ручных</a:t>
            </a:r>
            <a:r>
              <a:rPr sz="27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 </a:t>
            </a:r>
            <a:r>
              <a:rPr sz="2700" b="1" dirty="0" err="1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ошибок</a:t>
            </a:r>
            <a:r>
              <a:rPr sz="2700" b="1" dirty="0">
                <a:solidFill>
                  <a:srgbClr val="FFFFFF"/>
                </a:solidFill>
                <a:latin typeface="Georgia"/>
                <a:ea typeface="Georgia"/>
                <a:cs typeface="Georgia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6FAEA1B-14BB-4E5B-AB33-CFCF226B4C21}"/>
              </a:ext>
            </a:extLst>
          </p:cNvPr>
          <p:cNvSpPr>
            <a:spLocks noGrp="1"/>
          </p:cNvSpPr>
          <p:nvPr/>
        </p:nvSpPr>
        <p:spPr>
          <a:xfrm>
            <a:off x="628650" y="2095500"/>
            <a:ext cx="6286500" cy="590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8D9ED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XML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можно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выгружать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целиком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или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отбирать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нужные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позиции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через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интерфейс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.</a:t>
            </a:r>
          </a:p>
          <a:p>
            <a:pPr algn="l">
              <a:defRPr sz="1200" b="0">
                <a:solidFill>
                  <a:srgbClr val="C8D9ED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После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загрузки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XML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все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товары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готовы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к 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сборке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в АРМ-</a:t>
            </a:r>
            <a:r>
              <a:rPr sz="14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шаблон</a:t>
            </a:r>
            <a:r>
              <a:rPr sz="14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34F8C14-A6B0-4039-8358-7E81477AFC88}"/>
              </a:ext>
            </a:extLst>
          </p:cNvPr>
          <p:cNvSpPr>
            <a:spLocks noGrp="1"/>
          </p:cNvSpPr>
          <p:nvPr/>
        </p:nvSpPr>
        <p:spPr>
          <a:xfrm>
            <a:off x="742950" y="3238500"/>
            <a:ext cx="2333625" cy="14287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39299EB-12C2-4B05-B8B9-0331AC70779E}"/>
              </a:ext>
            </a:extLst>
          </p:cNvPr>
          <p:cNvSpPr>
            <a:spLocks noGrp="1"/>
          </p:cNvSpPr>
          <p:nvPr/>
        </p:nvSpPr>
        <p:spPr>
          <a:xfrm>
            <a:off x="742950" y="3238500"/>
            <a:ext cx="76200" cy="1428750"/>
          </a:xfrm>
          <a:prstGeom prst="rect">
            <a:avLst/>
          </a:prstGeom>
          <a:solidFill>
            <a:srgbClr val="8FD6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92DDA23-FB64-4930-B97E-40F56042030D}"/>
              </a:ext>
            </a:extLst>
          </p:cNvPr>
          <p:cNvSpPr>
            <a:spLocks noGrp="1"/>
          </p:cNvSpPr>
          <p:nvPr/>
        </p:nvSpPr>
        <p:spPr>
          <a:xfrm>
            <a:off x="933450" y="3409950"/>
            <a:ext cx="2009775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Выбор</a:t>
            </a: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данных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52CC0C2-67FC-4659-8FFD-EC05E5171908}"/>
              </a:ext>
            </a:extLst>
          </p:cNvPr>
          <p:cNvSpPr>
            <a:spLocks noGrp="1"/>
          </p:cNvSpPr>
          <p:nvPr/>
        </p:nvSpPr>
        <p:spPr>
          <a:xfrm>
            <a:off x="933450" y="3695700"/>
            <a:ext cx="2009775" cy="876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Все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товары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или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отмеченные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позиции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: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пользователь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решает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что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попадет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 в </a:t>
            </a:r>
            <a:r>
              <a:rPr sz="1400" b="0" dirty="0" err="1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файл</a:t>
            </a:r>
            <a:r>
              <a:rPr sz="1400" b="0" dirty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E22FD90-5BEE-4886-8478-183D22500DF1}"/>
              </a:ext>
            </a:extLst>
          </p:cNvPr>
          <p:cNvSpPr>
            <a:spLocks noGrp="1"/>
          </p:cNvSpPr>
          <p:nvPr/>
        </p:nvSpPr>
        <p:spPr>
          <a:xfrm>
            <a:off x="3314700" y="3943350"/>
            <a:ext cx="952500" cy="19050"/>
          </a:xfrm>
          <a:prstGeom prst="rect">
            <a:avLst/>
          </a:prstGeom>
          <a:solidFill>
            <a:srgbClr val="8FD6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184FB4C-DA10-4CFB-A253-8E61A8C412A4}"/>
              </a:ext>
            </a:extLst>
          </p:cNvPr>
          <p:cNvSpPr>
            <a:spLocks noGrp="1"/>
          </p:cNvSpPr>
          <p:nvPr/>
        </p:nvSpPr>
        <p:spPr>
          <a:xfrm>
            <a:off x="4191000" y="3905250"/>
            <a:ext cx="76200" cy="76200"/>
          </a:xfrm>
          <a:prstGeom prst="rect">
            <a:avLst/>
          </a:prstGeom>
          <a:solidFill>
            <a:srgbClr val="8FD6F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ADD8056-B1EF-4CDF-AAC7-170944BB1571}"/>
              </a:ext>
            </a:extLst>
          </p:cNvPr>
          <p:cNvSpPr>
            <a:spLocks noGrp="1"/>
          </p:cNvSpPr>
          <p:nvPr/>
        </p:nvSpPr>
        <p:spPr>
          <a:xfrm>
            <a:off x="4514850" y="3238500"/>
            <a:ext cx="2333625" cy="14287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5E45D63-9F6B-4E72-AC13-EE1CF440D56F}"/>
              </a:ext>
            </a:extLst>
          </p:cNvPr>
          <p:cNvSpPr>
            <a:spLocks noGrp="1"/>
          </p:cNvSpPr>
          <p:nvPr/>
        </p:nvSpPr>
        <p:spPr>
          <a:xfrm>
            <a:off x="4514850" y="3238500"/>
            <a:ext cx="76200" cy="1428750"/>
          </a:xfrm>
          <a:prstGeom prst="rect">
            <a:avLst/>
          </a:prstGeom>
          <a:solidFill>
            <a:srgbClr val="F2B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B3B349E4-6C34-41A3-BE5E-3084DCC97685}"/>
              </a:ext>
            </a:extLst>
          </p:cNvPr>
          <p:cNvSpPr>
            <a:spLocks noGrp="1"/>
          </p:cNvSpPr>
          <p:nvPr/>
        </p:nvSpPr>
        <p:spPr>
          <a:xfrm>
            <a:off x="4705350" y="3419475"/>
            <a:ext cx="2009775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АРМ XLS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5AE8DA3-0C09-4ADD-9758-62DF933A8681}"/>
              </a:ext>
            </a:extLst>
          </p:cNvPr>
          <p:cNvSpPr>
            <a:spLocks noGrp="1"/>
          </p:cNvSpPr>
          <p:nvPr/>
        </p:nvSpPr>
        <p:spPr>
          <a:xfrm>
            <a:off x="4705350" y="3695700"/>
            <a:ext cx="2009775" cy="876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Файл собирается в нужной структуре для дальнейшей загрузки в АРМ.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6442707-3603-40FC-9228-9031BE54ED83}"/>
              </a:ext>
            </a:extLst>
          </p:cNvPr>
          <p:cNvSpPr>
            <a:spLocks noGrp="1"/>
          </p:cNvSpPr>
          <p:nvPr/>
        </p:nvSpPr>
        <p:spPr>
          <a:xfrm>
            <a:off x="7086600" y="3943350"/>
            <a:ext cx="952500" cy="19050"/>
          </a:xfrm>
          <a:prstGeom prst="rect">
            <a:avLst/>
          </a:prstGeom>
          <a:solidFill>
            <a:srgbClr val="F2B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A0CF64D-002A-46CF-A1C2-6F0F3DD48ECC}"/>
              </a:ext>
            </a:extLst>
          </p:cNvPr>
          <p:cNvSpPr>
            <a:spLocks noGrp="1"/>
          </p:cNvSpPr>
          <p:nvPr/>
        </p:nvSpPr>
        <p:spPr>
          <a:xfrm>
            <a:off x="7962900" y="3905250"/>
            <a:ext cx="76200" cy="76200"/>
          </a:xfrm>
          <a:prstGeom prst="rect">
            <a:avLst/>
          </a:prstGeom>
          <a:solidFill>
            <a:srgbClr val="F2B84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76071F0-CA79-4EB8-BC88-DF86BBE3B28A}"/>
              </a:ext>
            </a:extLst>
          </p:cNvPr>
          <p:cNvSpPr>
            <a:spLocks noGrp="1"/>
          </p:cNvSpPr>
          <p:nvPr/>
        </p:nvSpPr>
        <p:spPr>
          <a:xfrm>
            <a:off x="8286750" y="3238500"/>
            <a:ext cx="2667000" cy="1428750"/>
          </a:xfrm>
          <a:prstGeom prst="rect">
            <a:avLst/>
          </a:prstGeom>
          <a:solidFill>
            <a:srgbClr val="FFFFFF"/>
          </a:solidFill>
          <a:ln w="9525">
            <a:solidFill>
              <a:srgbClr val="D7E2EF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D6B545D-40D5-43B1-B945-C612198F2693}"/>
              </a:ext>
            </a:extLst>
          </p:cNvPr>
          <p:cNvSpPr>
            <a:spLocks noGrp="1"/>
          </p:cNvSpPr>
          <p:nvPr/>
        </p:nvSpPr>
        <p:spPr>
          <a:xfrm>
            <a:off x="8286750" y="3238500"/>
            <a:ext cx="76200" cy="1428750"/>
          </a:xfrm>
          <a:prstGeom prst="rect">
            <a:avLst/>
          </a:prstGeom>
          <a:solidFill>
            <a:srgbClr val="15B981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2F410C8-1E8D-4F73-BE15-6E8D5E9CD332}"/>
              </a:ext>
            </a:extLst>
          </p:cNvPr>
          <p:cNvSpPr>
            <a:spLocks noGrp="1"/>
          </p:cNvSpPr>
          <p:nvPr/>
        </p:nvSpPr>
        <p:spPr>
          <a:xfrm>
            <a:off x="8477250" y="3409950"/>
            <a:ext cx="23431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81529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Меньше</a:t>
            </a:r>
            <a:r>
              <a:rPr sz="1600" b="1" dirty="0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1" dirty="0" err="1">
                <a:solidFill>
                  <a:srgbClr val="081529"/>
                </a:solidFill>
                <a:latin typeface="Avenir Next"/>
                <a:ea typeface="Avenir Next"/>
                <a:cs typeface="Avenir Next"/>
              </a:rPr>
              <a:t>ошибок</a:t>
            </a:r>
            <a:endParaRPr sz="1600" b="1" dirty="0">
              <a:solidFill>
                <a:srgbClr val="081529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6FD2E435-6D8A-4CEE-85A3-AEEC8239B507}"/>
              </a:ext>
            </a:extLst>
          </p:cNvPr>
          <p:cNvSpPr>
            <a:spLocks noGrp="1"/>
          </p:cNvSpPr>
          <p:nvPr/>
        </p:nvSpPr>
        <p:spPr>
          <a:xfrm>
            <a:off x="8477250" y="3695700"/>
            <a:ext cx="2343150" cy="876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>
                <a:solidFill>
                  <a:schemeClr val="tx2"/>
                </a:solidFill>
                <a:latin typeface="Avenir Next"/>
                <a:ea typeface="Avenir Next"/>
                <a:cs typeface="Avenir Next"/>
              </a:rPr>
              <a:t>Коды, поля и позиции проходят через единый интерфейс, а не ручную пересборку.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59B03157-92E3-434E-8619-2563AF64A955}"/>
              </a:ext>
            </a:extLst>
          </p:cNvPr>
          <p:cNvSpPr>
            <a:spLocks noGrp="1"/>
          </p:cNvSpPr>
          <p:nvPr/>
        </p:nvSpPr>
        <p:spPr>
          <a:xfrm>
            <a:off x="7600950" y="971550"/>
            <a:ext cx="3429000" cy="1447800"/>
          </a:xfrm>
          <a:prstGeom prst="rect">
            <a:avLst/>
          </a:prstGeom>
          <a:solidFill>
            <a:srgbClr val="06101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56431E31-E171-4793-9D5D-4E5704BDD578}"/>
              </a:ext>
            </a:extLst>
          </p:cNvPr>
          <p:cNvSpPr>
            <a:spLocks noGrp="1"/>
          </p:cNvSpPr>
          <p:nvPr/>
        </p:nvSpPr>
        <p:spPr>
          <a:xfrm>
            <a:off x="7543800" y="857250"/>
            <a:ext cx="3832737" cy="1562100"/>
          </a:xfrm>
          <a:prstGeom prst="rect">
            <a:avLst/>
          </a:prstGeom>
          <a:solidFill>
            <a:srgbClr val="102C49"/>
          </a:solidFill>
          <a:ln w="9525">
            <a:solidFill>
              <a:srgbClr val="285178"/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6822B5E-2CEC-44D9-99A0-526BB866BC1D}"/>
              </a:ext>
            </a:extLst>
          </p:cNvPr>
          <p:cNvSpPr>
            <a:spLocks noGrp="1"/>
          </p:cNvSpPr>
          <p:nvPr/>
        </p:nvSpPr>
        <p:spPr>
          <a:xfrm>
            <a:off x="7810500" y="1162050"/>
            <a:ext cx="781050" cy="266700"/>
          </a:xfrm>
          <a:prstGeom prst="rect">
            <a:avLst/>
          </a:prstGeom>
          <a:solidFill>
            <a:srgbClr val="16395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98E86C0-F68E-4AF3-A669-AA92FAC59685}"/>
              </a:ext>
            </a:extLst>
          </p:cNvPr>
          <p:cNvSpPr>
            <a:spLocks noGrp="1"/>
          </p:cNvSpPr>
          <p:nvPr/>
        </p:nvSpPr>
        <p:spPr>
          <a:xfrm>
            <a:off x="7773015" y="1161743"/>
            <a:ext cx="885825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75" b="1">
                <a:solidFill>
                  <a:srgbClr val="DDF4FF"/>
                </a:solidFill>
                <a:latin typeface="Avenir Next"/>
                <a:ea typeface="Avenir Next"/>
                <a:cs typeface="Avenir Next"/>
              </a:defRPr>
            </a:pPr>
            <a:r>
              <a:rPr sz="1400" b="1" dirty="0">
                <a:solidFill>
                  <a:srgbClr val="DDF4FF"/>
                </a:solidFill>
                <a:latin typeface="Avenir Next"/>
                <a:ea typeface="Avenir Next"/>
                <a:cs typeface="Avenir Next"/>
              </a:rPr>
              <a:t>ДАЛЬШЕ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71F765BA-06F3-4C7B-9F0B-CC757ED75FA3}"/>
              </a:ext>
            </a:extLst>
          </p:cNvPr>
          <p:cNvSpPr>
            <a:spLocks noGrp="1"/>
          </p:cNvSpPr>
          <p:nvPr/>
        </p:nvSpPr>
        <p:spPr>
          <a:xfrm>
            <a:off x="7810500" y="1562100"/>
            <a:ext cx="342900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13" b="0">
                <a:solidFill>
                  <a:srgbClr val="D8E7F7"/>
                </a:solidFill>
                <a:latin typeface="Avenir Next"/>
                <a:ea typeface="Avenir Next"/>
                <a:cs typeface="Avenir Next"/>
              </a:defRPr>
            </a:pP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Программу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можно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адаптировать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под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новые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форматы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индивидуальные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поля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внутренние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системы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отдельные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400" b="0" dirty="0" err="1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бизнес-процессы</a:t>
            </a:r>
            <a:r>
              <a:rPr sz="1400" b="0" dirty="0">
                <a:solidFill>
                  <a:srgbClr val="D8E7F7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38317CB2-63F5-4C49-86E1-7CAE5ED7FA17}"/>
              </a:ext>
            </a:extLst>
          </p:cNvPr>
          <p:cNvSpPr>
            <a:spLocks noGrp="1"/>
          </p:cNvSpPr>
          <p:nvPr/>
        </p:nvSpPr>
        <p:spPr>
          <a:xfrm>
            <a:off x="742950" y="5372100"/>
            <a:ext cx="9525000" cy="9525"/>
          </a:xfrm>
          <a:prstGeom prst="rect">
            <a:avLst/>
          </a:prstGeom>
          <a:solidFill>
            <a:srgbClr val="28445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E5F0E8B-DB2F-4F9F-8694-E9A3F8437757}"/>
              </a:ext>
            </a:extLst>
          </p:cNvPr>
          <p:cNvSpPr>
            <a:spLocks noGrp="1"/>
          </p:cNvSpPr>
          <p:nvPr/>
        </p:nvSpPr>
        <p:spPr>
          <a:xfrm>
            <a:off x="742950" y="5619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1">
                <a:solidFill>
                  <a:srgbClr val="8FD6FF"/>
                </a:solidFill>
                <a:latin typeface="Avenir Next"/>
                <a:ea typeface="Avenir Next"/>
                <a:cs typeface="Avenir Next"/>
              </a:defRPr>
            </a:pPr>
            <a:r>
              <a:rPr sz="1600" b="1" dirty="0" err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Практический</a:t>
            </a:r>
            <a:r>
              <a:rPr sz="1600" b="1" dirty="0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1" dirty="0" err="1">
                <a:solidFill>
                  <a:srgbClr val="8FD6FF"/>
                </a:solidFill>
                <a:latin typeface="Avenir Next"/>
                <a:ea typeface="Avenir Next"/>
                <a:cs typeface="Avenir Next"/>
              </a:rPr>
              <a:t>эффект</a:t>
            </a:r>
            <a:endParaRPr sz="1600" b="1" dirty="0">
              <a:solidFill>
                <a:srgbClr val="8FD6FF"/>
              </a:solidFill>
              <a:latin typeface="Avenir Next"/>
              <a:ea typeface="Avenir Next"/>
              <a:cs typeface="Avenir Next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1E251F07-2A7F-4294-939F-22135D986111}"/>
              </a:ext>
            </a:extLst>
          </p:cNvPr>
          <p:cNvSpPr>
            <a:spLocks noGrp="1"/>
          </p:cNvSpPr>
          <p:nvPr/>
        </p:nvSpPr>
        <p:spPr>
          <a:xfrm>
            <a:off x="2724150" y="5581649"/>
            <a:ext cx="8820150" cy="533399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7E7F8"/>
                </a:solidFill>
                <a:latin typeface="Avenir Next"/>
                <a:ea typeface="Avenir Next"/>
                <a:cs typeface="Avenir Next"/>
              </a:defRPr>
            </a:pP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Повышение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скорости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подготовки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,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снижение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человеческого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фактора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и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возможность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расширять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интеграции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практически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под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любые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внешние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 </a:t>
            </a:r>
            <a:r>
              <a:rPr sz="1600" b="0" dirty="0" err="1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системы</a:t>
            </a:r>
            <a:r>
              <a:rPr sz="1600" b="0" dirty="0">
                <a:solidFill>
                  <a:schemeClr val="bg1"/>
                </a:solidFill>
                <a:latin typeface="Avenir Next"/>
                <a:ea typeface="Avenir Next"/>
                <a:cs typeface="Avenir Next"/>
              </a:rPr>
              <a:t>.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226103C8-46A5-4A92-800A-69216F16B735}"/>
              </a:ext>
            </a:extLst>
          </p:cNvPr>
          <p:cNvSpPr>
            <a:spLocks noGrp="1"/>
          </p:cNvSpPr>
          <p:nvPr/>
        </p:nvSpPr>
        <p:spPr>
          <a:xfrm>
            <a:off x="609600" y="6343650"/>
            <a:ext cx="9620250" cy="9525"/>
          </a:xfrm>
          <a:prstGeom prst="rect">
            <a:avLst/>
          </a:prstGeom>
          <a:solidFill>
            <a:srgbClr val="D7E2E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ru-KZ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29F1BB58-8666-4F2C-9145-9BF433DF6BE3}"/>
              </a:ext>
            </a:extLst>
          </p:cNvPr>
          <p:cNvSpPr>
            <a:spLocks noGrp="1"/>
          </p:cNvSpPr>
          <p:nvPr/>
        </p:nvSpPr>
        <p:spPr>
          <a:xfrm>
            <a:off x="609600" y="6477000"/>
            <a:ext cx="7239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defRPr>
            </a:pPr>
            <a:r>
              <a:rPr sz="713" b="0">
                <a:solidFill>
                  <a:srgbClr val="637089"/>
                </a:solidFill>
                <a:latin typeface="Avenir Next"/>
                <a:ea typeface="Avenir Next"/>
                <a:cs typeface="Avenir Next"/>
              </a:rPr>
              <a:t>АРМ-выгрузка и индивидуальные интеграции.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6B54FC0A-B44C-48E6-8B23-D52E6BB56669}"/>
              </a:ext>
            </a:extLst>
          </p:cNvPr>
          <p:cNvSpPr>
            <a:spLocks noGrp="1"/>
          </p:cNvSpPr>
          <p:nvPr/>
        </p:nvSpPr>
        <p:spPr>
          <a:xfrm>
            <a:off x="4514850" y="6438900"/>
            <a:ext cx="7029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200" b="1">
                <a:solidFill>
                  <a:srgbClr val="0B78D0"/>
                </a:solidFill>
                <a:latin typeface="Avenir Next"/>
                <a:ea typeface="Avenir Next"/>
                <a:cs typeface="Avenir Next"/>
              </a:defRPr>
            </a:pPr>
            <a:r>
              <a:rPr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09</a:t>
            </a:r>
            <a:r>
              <a:rPr lang="ru-RU" sz="1200" b="1" dirty="0">
                <a:solidFill>
                  <a:srgbClr val="0B78D0"/>
                </a:solidFill>
                <a:latin typeface="Avenir Next"/>
                <a:ea typeface="Avenir Next"/>
                <a:cs typeface="Avenir Next"/>
              </a:rPr>
              <a:t> стр. - V Евразийский экономический форум (ЕЭФ-2026)  28–29 мая 2026 года. Астана (Казахстан)</a:t>
            </a:r>
            <a:endParaRPr sz="1200" b="1" dirty="0">
              <a:solidFill>
                <a:srgbClr val="0B78D0"/>
              </a:solidFill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1255341296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1266</Words>
  <Application>Microsoft Office PowerPoint</Application>
  <DocSecurity>0</DocSecurity>
  <PresentationFormat>Широкоэкранный</PresentationFormat>
  <Paragraphs>152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Avenir Next</vt:lpstr>
      <vt:lpstr>Calibri</vt:lpstr>
      <vt:lpstr>Calibri Light</vt:lpstr>
      <vt:lpstr>Georgia</vt:lpstr>
      <vt:lpstr>Ink Free</vt:lpstr>
      <vt:lpstr>ChatGPT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Геннадий Шестаков</cp:lastModifiedBy>
  <cp:revision>11</cp:revision>
  <dcterms:created xsi:type="dcterms:W3CDTF">2026-05-22T05:54:11Z</dcterms:created>
  <dcterms:modified xsi:type="dcterms:W3CDTF">2026-05-27T11:29:31Z</dcterms:modified>
</cp:coreProperties>
</file>