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86" r:id="rId5"/>
    <p:sldId id="287" r:id="rId6"/>
    <p:sldId id="359" r:id="rId7"/>
    <p:sldId id="362" r:id="rId8"/>
    <p:sldId id="360" r:id="rId9"/>
    <p:sldId id="361" r:id="rId10"/>
    <p:sldId id="358" r:id="rId11"/>
    <p:sldId id="3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pos="295">
          <p15:clr>
            <a:srgbClr val="A4A3A4"/>
          </p15:clr>
        </p15:guide>
        <p15:guide id="5" pos="45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2DF"/>
    <a:srgbClr val="009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0"/>
  </p:normalViewPr>
  <p:slideViewPr>
    <p:cSldViewPr showGuides="1">
      <p:cViewPr varScale="1">
        <p:scale>
          <a:sx n="86" d="100"/>
          <a:sy n="86" d="100"/>
        </p:scale>
        <p:origin x="1675" y="67"/>
      </p:cViewPr>
      <p:guideLst>
        <p:guide orient="horz" pos="618"/>
        <p:guide orient="horz" pos="1026"/>
        <p:guide orient="horz" pos="3566"/>
        <p:guide pos="295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57CA-AD60-434A-97A3-CA064EF4FFC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AD48-B5AA-4689-B4A2-D3E0DFDF7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7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509864"/>
            <a:ext cx="6792888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5656" y="2938624"/>
            <a:ext cx="6792888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Ready4Trade Central Asia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1331640" y="0"/>
            <a:ext cx="0" cy="328498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331640" y="3463401"/>
            <a:ext cx="7812360" cy="325639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1475656" y="3463401"/>
            <a:ext cx="3240360" cy="46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341089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/>
              <a:t>Sub-heading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2120255"/>
            <a:ext cx="6807230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977192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New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8493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341089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/>
              <a:t>Sub-heading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2120255"/>
            <a:ext cx="6807230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977192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New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8493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3410893"/>
            <a:ext cx="6853238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/>
              <a:t>Sub-heading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950389"/>
            <a:ext cx="6807230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014" y="977192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New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8493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4" y="977192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8493"/>
            <a:ext cx="6807230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57686" y="2133054"/>
            <a:ext cx="43069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2133054"/>
            <a:ext cx="356714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8313" y="2150501"/>
            <a:ext cx="6696075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28" y="1037222"/>
            <a:ext cx="6821460" cy="538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45663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2133054"/>
            <a:ext cx="6696074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10791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998182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2754888" y="1998182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017518" y="1998182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468313" y="4078187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2751188" y="407501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5017518" y="4078187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34187"/>
            <a:ext cx="6807230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5" y="2133054"/>
            <a:ext cx="2735263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2133054"/>
            <a:ext cx="5143535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45663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4" y="2133054"/>
            <a:ext cx="273526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2133054"/>
            <a:ext cx="5151466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940424" y="4219032"/>
            <a:ext cx="2735263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467544" y="6425623"/>
            <a:ext cx="8319266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bg2"/>
                </a:solidFill>
              </a:rPr>
              <a:t>Implemented by the International </a:t>
            </a:r>
            <a:r>
              <a:rPr lang="en-US" sz="1400" baseline="0" dirty="0">
                <a:solidFill>
                  <a:schemeClr val="bg2"/>
                </a:solidFill>
              </a:rPr>
              <a:t>Trade Centre and funded by the European Union</a:t>
            </a:r>
            <a:endParaRPr lang="en-AU" sz="1400" b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95936" y="511073"/>
            <a:ext cx="5148064" cy="253631"/>
          </a:xfrm>
          <a:prstGeom prst="rect">
            <a:avLst/>
          </a:prstGeom>
          <a:solidFill>
            <a:srgbClr val="02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noFill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 userDrawn="1"/>
        </p:nvSpPr>
        <p:spPr bwMode="auto">
          <a:xfrm>
            <a:off x="467544" y="444057"/>
            <a:ext cx="6912768" cy="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</a:rPr>
              <a:t>Ready4Trade Central Asia               </a:t>
            </a:r>
            <a:r>
              <a:rPr lang="en-US" sz="1400" b="1" dirty="0">
                <a:solidFill>
                  <a:schemeClr val="bg2"/>
                </a:solidFill>
              </a:rPr>
              <a:t>UZBEKISTAN</a:t>
            </a:r>
            <a:endParaRPr lang="en-A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1" y="2049918"/>
            <a:ext cx="6801317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900" y="0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BDB7DC1-6DFD-4804-B81B-5AD5FA162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28" y="982660"/>
            <a:ext cx="682146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68" r:id="rId6"/>
    <p:sldLayoutId id="2147483657" r:id="rId7"/>
    <p:sldLayoutId id="2147483658" r:id="rId8"/>
    <p:sldLayoutId id="214748365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ustoms.uz/uz/lists/view/2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ex.uz/docs/550036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D04F79-5E81-4237-1123-C841FA31E1CF}"/>
              </a:ext>
            </a:extLst>
          </p:cNvPr>
          <p:cNvSpPr txBox="1"/>
          <p:nvPr/>
        </p:nvSpPr>
        <p:spPr>
          <a:xfrm>
            <a:off x="1475656" y="1700808"/>
            <a:ext cx="6984776" cy="1595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«</a:t>
            </a:r>
            <a:r>
              <a:rPr lang="en-GB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Ready</a:t>
            </a:r>
            <a:r>
              <a:rPr lang="ru-RU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Trade</a:t>
            </a:r>
            <a:r>
              <a:rPr lang="ru-RU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Центральная Азия»</a:t>
            </a:r>
            <a:endParaRPr lang="ru-RU" sz="12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 инклюзивного развития</a:t>
            </a:r>
            <a:endParaRPr lang="ru-RU" sz="12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посредством торговли и цифровизации</a:t>
            </a:r>
            <a:endParaRPr lang="ru-RU" sz="12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ACD32-7058-A363-6952-AD1807B6F30F}"/>
              </a:ext>
            </a:extLst>
          </p:cNvPr>
          <p:cNvSpPr txBox="1"/>
          <p:nvPr/>
        </p:nvSpPr>
        <p:spPr>
          <a:xfrm>
            <a:off x="251520" y="3789040"/>
            <a:ext cx="8712968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Круглый стол</a:t>
            </a:r>
            <a:endParaRPr lang="ru-RU" sz="105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"Роль Ассоциаций таможенных брокеров (представителей) Центрально-Азиатского региона в области упрощения процедур торговли"</a:t>
            </a:r>
            <a:endParaRPr lang="ru-RU" sz="20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ru-RU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Понедельник, 16 мая 2022 </a:t>
            </a:r>
            <a:r>
              <a:rPr lang="ru-RU" sz="1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года,</a:t>
            </a:r>
            <a:r>
              <a:rPr lang="ru-RU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Ташкент</a:t>
            </a:r>
            <a:endParaRPr lang="ru-RU" sz="14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Председатель АТБ Узбекистана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Айрапетьянц А.О.</a:t>
            </a:r>
            <a:endParaRPr lang="ru-RU" sz="105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652C29-F828-2073-2BD5-13DB96BAB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38446" r="3905" b="-18"/>
          <a:stretch/>
        </p:blipFill>
        <p:spPr>
          <a:xfrm>
            <a:off x="185532" y="2132856"/>
            <a:ext cx="7992888" cy="420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08720"/>
            <a:ext cx="8679338" cy="576064"/>
          </a:xfrm>
        </p:spPr>
        <p:txBody>
          <a:bodyPr/>
          <a:lstStyle/>
          <a:p>
            <a:r>
              <a:rPr lang="ru-RU" sz="2400" dirty="0"/>
              <a:t>Инициатива по взаимному обучению: первые итоги, планы и ожидания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E107C-1475-3894-3344-BC3A5C2E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700808"/>
            <a:ext cx="8534364" cy="389987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Первый этап – май 2021 года, Душанбе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6BFF5F-6CB6-67E9-0211-F754A2CD2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76" y="1299954"/>
            <a:ext cx="3301814" cy="2082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08720"/>
            <a:ext cx="8679338" cy="576064"/>
          </a:xfrm>
        </p:spPr>
        <p:txBody>
          <a:bodyPr/>
          <a:lstStyle/>
          <a:p>
            <a:r>
              <a:rPr lang="ru-RU" sz="2400" dirty="0"/>
              <a:t>Инициатива по взаимному обучению: первые итоги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A59E36-287C-EAC2-26E4-BB3B14740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918" r="18667"/>
          <a:stretch/>
        </p:blipFill>
        <p:spPr>
          <a:xfrm>
            <a:off x="134133" y="1700808"/>
            <a:ext cx="5599397" cy="4599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D7B9DA-16FA-C3E4-E17C-AA2A16DF86B7}"/>
              </a:ext>
            </a:extLst>
          </p:cNvPr>
          <p:cNvSpPr txBox="1"/>
          <p:nvPr/>
        </p:nvSpPr>
        <p:spPr>
          <a:xfrm>
            <a:off x="5733530" y="1700808"/>
            <a:ext cx="330296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Повышение грамотности участников ВЭД,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Повышение уровня государственно-частного диалога,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Обмен передовым опытом,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Как следствие всего перечисленного выше – влияние на </a:t>
            </a:r>
            <a:r>
              <a:rPr lang="ru-RU" sz="2000" b="1" dirty="0"/>
              <a:t>ускорение внедрения мер по упрощению процедур торговли.</a:t>
            </a:r>
          </a:p>
          <a:p>
            <a:endParaRPr lang="ru-RU" sz="2000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ABE7C07-7036-EB96-C2B8-31BA15C60D50}"/>
              </a:ext>
            </a:extLst>
          </p:cNvPr>
          <p:cNvSpPr/>
          <p:nvPr/>
        </p:nvSpPr>
        <p:spPr>
          <a:xfrm>
            <a:off x="5796136" y="422108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2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08720"/>
            <a:ext cx="8679338" cy="576064"/>
          </a:xfrm>
        </p:spPr>
        <p:txBody>
          <a:bodyPr/>
          <a:lstStyle/>
          <a:p>
            <a:r>
              <a:rPr lang="ru-RU" sz="2400" dirty="0"/>
              <a:t>Инициатива по взаимному обучению: первые итоги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7B9DA-16FA-C3E4-E17C-AA2A16DF86B7}"/>
              </a:ext>
            </a:extLst>
          </p:cNvPr>
          <p:cNvSpPr txBox="1"/>
          <p:nvPr/>
        </p:nvSpPr>
        <p:spPr>
          <a:xfrm>
            <a:off x="611560" y="1556792"/>
            <a:ext cx="84249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>
                <a:solidFill>
                  <a:schemeClr val="bg1"/>
                </a:solidFill>
              </a:rPr>
              <a:t>Повышение грамотности участников ВЭД: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Правовая защищенность в диалоге с контрагентом,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Предсказуемость проведения бизнес-операций,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Уменьшение количества бесполезных ошибочных действий.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b="1" dirty="0"/>
              <a:t>Ускорение прохождения через торговые и трансграничные бизнес-процессы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575D9005-A1F6-9305-2D5C-9A553AEEC3BA}"/>
              </a:ext>
            </a:extLst>
          </p:cNvPr>
          <p:cNvSpPr/>
          <p:nvPr/>
        </p:nvSpPr>
        <p:spPr>
          <a:xfrm>
            <a:off x="611560" y="429309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0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08720"/>
            <a:ext cx="8679338" cy="576064"/>
          </a:xfrm>
        </p:spPr>
        <p:txBody>
          <a:bodyPr/>
          <a:lstStyle/>
          <a:p>
            <a:r>
              <a:rPr lang="ru-RU" sz="2400" dirty="0"/>
              <a:t>Инициатива по взаимному обучению: первые итоги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0B826-C767-F2A8-F28F-A49D51BF19AB}"/>
              </a:ext>
            </a:extLst>
          </p:cNvPr>
          <p:cNvSpPr txBox="1"/>
          <p:nvPr/>
        </p:nvSpPr>
        <p:spPr>
          <a:xfrm>
            <a:off x="357157" y="1506726"/>
            <a:ext cx="7295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ПЕРЕЧЕНЬ пунктов пропуска через государственную границу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F7C1AD-A90A-46CC-B26E-EF39DF90A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6" t="3800" r="12988" b="5201"/>
          <a:stretch/>
        </p:blipFill>
        <p:spPr>
          <a:xfrm>
            <a:off x="453923" y="1988840"/>
            <a:ext cx="6206309" cy="41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08720"/>
            <a:ext cx="8679338" cy="576064"/>
          </a:xfrm>
        </p:spPr>
        <p:txBody>
          <a:bodyPr/>
          <a:lstStyle/>
          <a:p>
            <a:r>
              <a:rPr lang="ru-RU" sz="2400" dirty="0"/>
              <a:t>Инициатива по взаимному обучению: первые итоги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0B826-C767-F2A8-F28F-A49D51BF19AB}"/>
              </a:ext>
            </a:extLst>
          </p:cNvPr>
          <p:cNvSpPr txBox="1"/>
          <p:nvPr/>
        </p:nvSpPr>
        <p:spPr>
          <a:xfrm>
            <a:off x="357158" y="1506726"/>
            <a:ext cx="723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Дополнительные бизнес-операции – новые возможности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ED325A-2FCC-2F9D-8B12-2CE4D48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29" y="1898001"/>
            <a:ext cx="8032142" cy="43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7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08720"/>
            <a:ext cx="8679338" cy="1152128"/>
          </a:xfrm>
        </p:spPr>
        <p:txBody>
          <a:bodyPr/>
          <a:lstStyle/>
          <a:p>
            <a:r>
              <a:rPr lang="ru-RU" sz="2400" dirty="0"/>
              <a:t>Инициатива по взаимному обучению: планы и ожидания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E107C-1475-3894-3344-BC3A5C2E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499820"/>
            <a:ext cx="8786842" cy="50255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Второй этап - май 2022 года, Ташкент</a:t>
            </a:r>
          </a:p>
          <a:p>
            <a:r>
              <a:rPr lang="ru-RU" dirty="0"/>
              <a:t>			     Третий этап, Алматы</a:t>
            </a:r>
          </a:p>
          <a:p>
            <a:r>
              <a:rPr lang="ru-RU" dirty="0"/>
              <a:t>				         Четвертый этап, Бишкек</a:t>
            </a:r>
          </a:p>
          <a:p>
            <a:r>
              <a:rPr lang="ru-RU" dirty="0"/>
              <a:t>						           </a:t>
            </a:r>
            <a:r>
              <a:rPr lang="ru-RU" sz="1400" dirty="0"/>
              <a:t>Пятый этап</a:t>
            </a:r>
            <a:endParaRPr lang="ru-RU" sz="1600" dirty="0"/>
          </a:p>
          <a:p>
            <a:r>
              <a:rPr lang="ru-RU" sz="1600" dirty="0"/>
              <a:t>							       </a:t>
            </a:r>
            <a:r>
              <a:rPr lang="ru-RU" sz="1200" dirty="0"/>
              <a:t>Шестой этап</a:t>
            </a:r>
            <a:endParaRPr lang="ru-RU" sz="1400" dirty="0"/>
          </a:p>
          <a:p>
            <a:r>
              <a:rPr lang="ru-RU" sz="1400" dirty="0"/>
              <a:t>							                      </a:t>
            </a:r>
            <a:r>
              <a:rPr lang="ru-RU" sz="1000" dirty="0"/>
              <a:t>Седьмой</a:t>
            </a:r>
            <a:r>
              <a:rPr lang="ru-RU" sz="700" dirty="0"/>
              <a:t> </a:t>
            </a:r>
            <a:r>
              <a:rPr lang="ru-RU" sz="1000" dirty="0"/>
              <a:t>этап</a:t>
            </a:r>
          </a:p>
          <a:p>
            <a:r>
              <a:rPr lang="ru-RU" dirty="0"/>
              <a:t>Ожидания: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Повышение грамотности участников ВЭД,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Увеличение вовлеченности представителей таможни и бизнеса в ГЧД,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Увеличение числа и укрепление трансграничных бизнес-контактов в регионе,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Развитие новых международных связей у ассоциаций;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Повышение роли бизнес-ассоциаций в ГЧД и в деле упрощения процедур торговли,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Повышение осведомленности сотрудников таможни о взгляде бизнеса на опыт других стран,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Обмен передовым опытом и опытом неудач 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 </a:t>
            </a:r>
            <a:r>
              <a:rPr lang="ru-RU" b="1" dirty="0"/>
              <a:t>Упрощение процедур торговли и улучшение делового климата в целом регионе!</a:t>
            </a:r>
          </a:p>
          <a:p>
            <a:endParaRPr lang="ru-RU" sz="1000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B48557A-4E4A-E645-4958-B8B2768C7093}"/>
              </a:ext>
            </a:extLst>
          </p:cNvPr>
          <p:cNvSpPr/>
          <p:nvPr/>
        </p:nvSpPr>
        <p:spPr>
          <a:xfrm>
            <a:off x="373914" y="566124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1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40768"/>
            <a:ext cx="8319298" cy="5040560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latin typeface="Bookman Old Style" pitchFamily="18" charset="0"/>
            </a:endParaRPr>
          </a:p>
          <a:p>
            <a:endParaRPr lang="ru-RU" altLang="ru-RU" sz="4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endParaRPr lang="ru-RU" sz="2600" dirty="0">
              <a:solidFill>
                <a:srgbClr val="1B0D83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Спасибо  за внимание!</a:t>
            </a:r>
          </a:p>
          <a:p>
            <a:pPr>
              <a:defRPr/>
            </a:pPr>
            <a:endParaRPr lang="kk-KZ" sz="2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439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Partner_EN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A0E5FA737230DC4AA5E8750096B6C6DB" ma:contentTypeVersion="1" ma:contentTypeDescription="Upload an image." ma:contentTypeScope="" ma:versionID="20e20ca13c0d6dc52daeaa990b304661">
  <xsd:schema xmlns:xsd="http://www.w3.org/2001/XMLSchema" xmlns:xs="http://www.w3.org/2001/XMLSchema" xmlns:p="http://schemas.microsoft.com/office/2006/metadata/properties" xmlns:ns1="http://schemas.microsoft.com/sharepoint/v3" xmlns:ns2="B13F2208-5CD0-4581-8462-B6806CD9E503" xmlns:ns3="http://schemas.microsoft.com/sharepoint/v3/fields" targetNamespace="http://schemas.microsoft.com/office/2006/metadata/properties" ma:root="true" ma:fieldsID="c8439d42e81693f76e8b2a739adfcda9" ns1:_="" ns2:_="" ns3:_="">
    <xsd:import namespace="http://schemas.microsoft.com/sharepoint/v3"/>
    <xsd:import namespace="B13F2208-5CD0-4581-8462-B6806CD9E50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F2208-5CD0-4581-8462-B6806CD9E503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B13F2208-5CD0-4581-8462-B6806CD9E5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2471A3-8B8E-4911-BC56-73BC74EEF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3F2208-5CD0-4581-8462-B6806CD9E50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F237A1-EA4C-4B99-9CD0-82364AD85639}">
  <ds:schemaRefs>
    <ds:schemaRef ds:uri="B13F2208-5CD0-4581-8462-B6806CD9E503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14DF9F-EF5D-4779-83A9-513515BE4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PowerPoint_Partner_EN</Template>
  <TotalTime>205</TotalTime>
  <Words>315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Wingdings</vt:lpstr>
      <vt:lpstr>PowerPoint_Partner_EN</vt:lpstr>
      <vt:lpstr>Презентация PowerPoint</vt:lpstr>
      <vt:lpstr>Инициатива по взаимному обучению: первые итоги, планы и ожидания </vt:lpstr>
      <vt:lpstr>Инициатива по взаимному обучению: первые итоги</vt:lpstr>
      <vt:lpstr>Инициатива по взаимному обучению: первые итоги</vt:lpstr>
      <vt:lpstr>Инициатива по взаимному обучению: первые итоги</vt:lpstr>
      <vt:lpstr>Инициатива по взаимному обучению: первые итоги</vt:lpstr>
      <vt:lpstr>Инициатива по взаимному обучению: планы и ожидания</vt:lpstr>
      <vt:lpstr>Презентация PowerPoint</vt:lpstr>
    </vt:vector>
  </TitlesOfParts>
  <Company>International Trade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Kristina Golubic</dc:creator>
  <cp:keywords/>
  <dc:description/>
  <cp:lastModifiedBy>User</cp:lastModifiedBy>
  <cp:revision>17</cp:revision>
  <dcterms:created xsi:type="dcterms:W3CDTF">2020-10-21T14:24:55Z</dcterms:created>
  <dcterms:modified xsi:type="dcterms:W3CDTF">2022-05-12T16:22:20Z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0x0101009148F5A04DDD49CBA7127AADA5FB792B00AADE34325A8B49CDA8BB4DB53328F21400A0E5FA737230DC4AA5E8750096B6C6DB</vt:lpwstr>
  </property>
</Properties>
</file>