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341" r:id="rId2"/>
    <p:sldId id="395" r:id="rId3"/>
    <p:sldId id="398" r:id="rId4"/>
    <p:sldId id="414" r:id="rId5"/>
    <p:sldId id="399" r:id="rId6"/>
    <p:sldId id="442" r:id="rId7"/>
    <p:sldId id="443" r:id="rId8"/>
    <p:sldId id="408" r:id="rId9"/>
    <p:sldId id="412" r:id="rId10"/>
    <p:sldId id="448" r:id="rId11"/>
    <p:sldId id="413" r:id="rId12"/>
    <p:sldId id="431" r:id="rId13"/>
    <p:sldId id="449" r:id="rId14"/>
    <p:sldId id="451" r:id="rId15"/>
    <p:sldId id="463" r:id="rId16"/>
    <p:sldId id="464" r:id="rId17"/>
    <p:sldId id="465" r:id="rId18"/>
    <p:sldId id="466" r:id="rId19"/>
    <p:sldId id="467" r:id="rId20"/>
    <p:sldId id="468" r:id="rId21"/>
    <p:sldId id="457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A4039-A06B-4073-B55D-F9B9E8FE39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0E44D7-4F65-4C90-80B2-0BE04378F88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Уменьшить охват профилями риска массива деклараций за счет выявления деклараций с большим риском</a:t>
          </a:r>
          <a:endParaRPr lang="ru-RU" sz="1400" dirty="0"/>
        </a:p>
      </dgm:t>
    </dgm:pt>
    <dgm:pt modelId="{33FE45D0-D7D2-461C-8097-FA1325A94F0E}" type="parTrans" cxnId="{109D4A22-B291-4298-B6EA-1B05F6E17D52}">
      <dgm:prSet/>
      <dgm:spPr/>
      <dgm:t>
        <a:bodyPr/>
        <a:lstStyle/>
        <a:p>
          <a:endParaRPr lang="ru-RU"/>
        </a:p>
      </dgm:t>
    </dgm:pt>
    <dgm:pt modelId="{240F4ADB-7F61-4D55-8516-41FEFB95CF06}" type="sibTrans" cxnId="{109D4A22-B291-4298-B6EA-1B05F6E17D52}">
      <dgm:prSet/>
      <dgm:spPr/>
      <dgm:t>
        <a:bodyPr/>
        <a:lstStyle/>
        <a:p>
          <a:endParaRPr lang="ru-RU"/>
        </a:p>
      </dgm:t>
    </dgm:pt>
    <dgm:pt modelId="{510160A5-5121-496E-8A55-D997A410258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Уменьшить количество ложных срабатываний с помощью статистических моделей</a:t>
          </a:r>
          <a:endParaRPr lang="ru-RU" sz="1400" dirty="0"/>
        </a:p>
      </dgm:t>
    </dgm:pt>
    <dgm:pt modelId="{F167C64B-EF5C-4845-8626-599AB1ED37AF}" type="parTrans" cxnId="{F3B4A182-0BA3-4734-A189-32C3CFC23D4B}">
      <dgm:prSet/>
      <dgm:spPr/>
      <dgm:t>
        <a:bodyPr/>
        <a:lstStyle/>
        <a:p>
          <a:endParaRPr lang="ru-RU"/>
        </a:p>
      </dgm:t>
    </dgm:pt>
    <dgm:pt modelId="{9447EAAC-FEE8-4B99-A721-21D69E7E086E}" type="sibTrans" cxnId="{F3B4A182-0BA3-4734-A189-32C3CFC23D4B}">
      <dgm:prSet/>
      <dgm:spPr/>
      <dgm:t>
        <a:bodyPr/>
        <a:lstStyle/>
        <a:p>
          <a:endParaRPr lang="ru-RU"/>
        </a:p>
      </dgm:t>
    </dgm:pt>
    <dgm:pt modelId="{90CA4B5F-F7EB-44D1-8E20-96C6DBE9CC2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Комбинировать экспертные знания и статистических моделей;</a:t>
          </a:r>
          <a:endParaRPr lang="ru-RU" sz="1400" dirty="0"/>
        </a:p>
      </dgm:t>
    </dgm:pt>
    <dgm:pt modelId="{1A0DEAB0-7A01-4A29-8704-A6D59F6F5225}" type="parTrans" cxnId="{D4748676-5B82-4C65-ABCE-9448A6CC28DE}">
      <dgm:prSet/>
      <dgm:spPr/>
      <dgm:t>
        <a:bodyPr/>
        <a:lstStyle/>
        <a:p>
          <a:endParaRPr lang="ru-RU"/>
        </a:p>
      </dgm:t>
    </dgm:pt>
    <dgm:pt modelId="{0BC8C44D-379E-4B23-81E1-85677130E1B9}" type="sibTrans" cxnId="{D4748676-5B82-4C65-ABCE-9448A6CC28DE}">
      <dgm:prSet/>
      <dgm:spPr/>
      <dgm:t>
        <a:bodyPr/>
        <a:lstStyle/>
        <a:p>
          <a:endParaRPr lang="ru-RU"/>
        </a:p>
      </dgm:t>
    </dgm:pt>
    <dgm:pt modelId="{6E51EF92-9E9A-47D4-8B57-DCED0CB4273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Выявлять новые области рисков применения таможенного законодательства субъектами при осуществлении внешнеэкономической деятельности</a:t>
          </a:r>
          <a:endParaRPr lang="ru-RU" sz="1400" dirty="0"/>
        </a:p>
      </dgm:t>
    </dgm:pt>
    <dgm:pt modelId="{EA29F8D3-2864-4928-840D-7D3E084F1337}" type="parTrans" cxnId="{12C390AA-6118-4E50-81B4-E8950F1281C4}">
      <dgm:prSet/>
      <dgm:spPr/>
      <dgm:t>
        <a:bodyPr/>
        <a:lstStyle/>
        <a:p>
          <a:endParaRPr lang="ru-RU"/>
        </a:p>
      </dgm:t>
    </dgm:pt>
    <dgm:pt modelId="{3786B377-D10E-4420-BA25-D2F52730B28D}" type="sibTrans" cxnId="{12C390AA-6118-4E50-81B4-E8950F1281C4}">
      <dgm:prSet/>
      <dgm:spPr/>
      <dgm:t>
        <a:bodyPr/>
        <a:lstStyle/>
        <a:p>
          <a:endParaRPr lang="ru-RU"/>
        </a:p>
      </dgm:t>
    </dgm:pt>
    <dgm:pt modelId="{9649C4E8-43B1-442A-9AC4-4E4D3FBA6F7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Обеспечить автоматическое профилирование рисков путем применения машинного обучения и интеллектуального анализа на исторических данных</a:t>
          </a:r>
          <a:endParaRPr lang="ru-RU" sz="1400" dirty="0"/>
        </a:p>
      </dgm:t>
    </dgm:pt>
    <dgm:pt modelId="{86B776E5-1B66-454A-A10C-211E16294E06}" type="parTrans" cxnId="{1D7D23DA-834A-4ED2-8888-7A96DDA4FDB8}">
      <dgm:prSet/>
      <dgm:spPr/>
      <dgm:t>
        <a:bodyPr/>
        <a:lstStyle/>
        <a:p>
          <a:endParaRPr lang="ru-RU"/>
        </a:p>
      </dgm:t>
    </dgm:pt>
    <dgm:pt modelId="{79DA9C4C-EA4B-442E-8563-96859B284153}" type="sibTrans" cxnId="{1D7D23DA-834A-4ED2-8888-7A96DDA4FDB8}">
      <dgm:prSet/>
      <dgm:spPr/>
      <dgm:t>
        <a:bodyPr/>
        <a:lstStyle/>
        <a:p>
          <a:endParaRPr lang="ru-RU"/>
        </a:p>
      </dgm:t>
    </dgm:pt>
    <dgm:pt modelId="{FB39188E-EE2F-49E8-BDCD-C568C1A4D34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Выявлять недобросовестных УВЭД и схем уклонения от уплаты таможенных платежей и налогов с целью применения к ним мероприятий таможенного и налогового контроля</a:t>
          </a:r>
          <a:endParaRPr lang="ru-RU" sz="1400" dirty="0"/>
        </a:p>
      </dgm:t>
    </dgm:pt>
    <dgm:pt modelId="{630A18EA-F095-4680-9E77-D23E0F5EBB15}" type="parTrans" cxnId="{91D27EF4-5B39-4C24-910F-65BF883CC01F}">
      <dgm:prSet/>
      <dgm:spPr/>
      <dgm:t>
        <a:bodyPr/>
        <a:lstStyle/>
        <a:p>
          <a:endParaRPr lang="ru-RU"/>
        </a:p>
      </dgm:t>
    </dgm:pt>
    <dgm:pt modelId="{C836B8E2-B052-4BE8-9BCC-6A013A5DE544}" type="sibTrans" cxnId="{91D27EF4-5B39-4C24-910F-65BF883CC01F}">
      <dgm:prSet/>
      <dgm:spPr/>
      <dgm:t>
        <a:bodyPr/>
        <a:lstStyle/>
        <a:p>
          <a:endParaRPr lang="ru-RU"/>
        </a:p>
      </dgm:t>
    </dgm:pt>
    <dgm:pt modelId="{56A9CB43-1B4D-4383-8111-C50C6E3BC30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Повышать качество сбора, обобщения и анализа информации по уклонению от налогообложения</a:t>
          </a:r>
          <a:endParaRPr lang="ru-RU" sz="1400" dirty="0"/>
        </a:p>
      </dgm:t>
    </dgm:pt>
    <dgm:pt modelId="{0CCC16AE-20E9-4C2D-89AD-FE8AFEE64F34}" type="parTrans" cxnId="{85DC2BA8-ED1D-4BB2-B1EE-99F85255EE14}">
      <dgm:prSet/>
      <dgm:spPr/>
      <dgm:t>
        <a:bodyPr/>
        <a:lstStyle/>
        <a:p>
          <a:endParaRPr lang="ru-RU"/>
        </a:p>
      </dgm:t>
    </dgm:pt>
    <dgm:pt modelId="{6AE57335-F4F5-4456-AE42-8DB9DFB9C28E}" type="sibTrans" cxnId="{85DC2BA8-ED1D-4BB2-B1EE-99F85255EE14}">
      <dgm:prSet/>
      <dgm:spPr/>
      <dgm:t>
        <a:bodyPr/>
        <a:lstStyle/>
        <a:p>
          <a:endParaRPr lang="ru-RU"/>
        </a:p>
      </dgm:t>
    </dgm:pt>
    <dgm:pt modelId="{A51BEA83-D236-4DF3-AD60-E3FDA924ACAE}">
      <dgm:prSet/>
      <dgm:spPr/>
      <dgm:t>
        <a:bodyPr/>
        <a:lstStyle/>
        <a:p>
          <a:endParaRPr lang="ru-RU"/>
        </a:p>
      </dgm:t>
    </dgm:pt>
    <dgm:pt modelId="{109FA707-CD6B-406C-A285-A3B609BDFC6B}" type="parTrans" cxnId="{84287C74-DFD5-46A0-997F-E7EBE916C29A}">
      <dgm:prSet/>
      <dgm:spPr/>
      <dgm:t>
        <a:bodyPr/>
        <a:lstStyle/>
        <a:p>
          <a:endParaRPr lang="ru-RU"/>
        </a:p>
      </dgm:t>
    </dgm:pt>
    <dgm:pt modelId="{D8B3E98F-D834-4C0F-AE9B-7A8B98E88DC6}" type="sibTrans" cxnId="{84287C74-DFD5-46A0-997F-E7EBE916C29A}">
      <dgm:prSet/>
      <dgm:spPr/>
      <dgm:t>
        <a:bodyPr/>
        <a:lstStyle/>
        <a:p>
          <a:endParaRPr lang="ru-RU"/>
        </a:p>
      </dgm:t>
    </dgm:pt>
    <dgm:pt modelId="{CC4AB401-055F-4E0E-8B26-074CFB6989AE}" type="pres">
      <dgm:prSet presAssocID="{828A4039-A06B-4073-B55D-F9B9E8FE39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CA45058-0311-4983-9136-CC43B977B486}" type="pres">
      <dgm:prSet presAssocID="{828A4039-A06B-4073-B55D-F9B9E8FE390A}" presName="Name1" presStyleCnt="0"/>
      <dgm:spPr/>
    </dgm:pt>
    <dgm:pt modelId="{52E5D917-61A5-4824-ADA1-CA29010F140C}" type="pres">
      <dgm:prSet presAssocID="{828A4039-A06B-4073-B55D-F9B9E8FE390A}" presName="cycle" presStyleCnt="0"/>
      <dgm:spPr/>
    </dgm:pt>
    <dgm:pt modelId="{31AC4C02-FBD1-451C-94CF-77C5A47A83BF}" type="pres">
      <dgm:prSet presAssocID="{828A4039-A06B-4073-B55D-F9B9E8FE390A}" presName="srcNode" presStyleLbl="node1" presStyleIdx="0" presStyleCnt="7"/>
      <dgm:spPr/>
    </dgm:pt>
    <dgm:pt modelId="{DCB74118-9ED5-49EE-9666-33DA77C56C89}" type="pres">
      <dgm:prSet presAssocID="{828A4039-A06B-4073-B55D-F9B9E8FE390A}" presName="conn" presStyleLbl="parChTrans1D2" presStyleIdx="0" presStyleCnt="1"/>
      <dgm:spPr/>
      <dgm:t>
        <a:bodyPr/>
        <a:lstStyle/>
        <a:p>
          <a:endParaRPr lang="ru-RU"/>
        </a:p>
      </dgm:t>
    </dgm:pt>
    <dgm:pt modelId="{051F4F40-01EA-42B3-9040-649302D0E36F}" type="pres">
      <dgm:prSet presAssocID="{828A4039-A06B-4073-B55D-F9B9E8FE390A}" presName="extraNode" presStyleLbl="node1" presStyleIdx="0" presStyleCnt="7"/>
      <dgm:spPr/>
    </dgm:pt>
    <dgm:pt modelId="{A324BCD8-E363-4E98-B23B-071AEF570CAD}" type="pres">
      <dgm:prSet presAssocID="{828A4039-A06B-4073-B55D-F9B9E8FE390A}" presName="dstNode" presStyleLbl="node1" presStyleIdx="0" presStyleCnt="7"/>
      <dgm:spPr/>
    </dgm:pt>
    <dgm:pt modelId="{43BFF762-6861-4684-9EBA-8769568C01DC}" type="pres">
      <dgm:prSet presAssocID="{000E44D7-4F65-4C90-80B2-0BE04378F88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AE4BA-9750-41A3-BB01-E5395AFE26BB}" type="pres">
      <dgm:prSet presAssocID="{000E44D7-4F65-4C90-80B2-0BE04378F88A}" presName="accent_1" presStyleCnt="0"/>
      <dgm:spPr/>
    </dgm:pt>
    <dgm:pt modelId="{79F5B1A2-616F-4911-8E39-7A0A94DC36D5}" type="pres">
      <dgm:prSet presAssocID="{000E44D7-4F65-4C90-80B2-0BE04378F88A}" presName="accentRepeatNode" presStyleLbl="solidFgAcc1" presStyleIdx="0" presStyleCnt="7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</dgm:pt>
    <dgm:pt modelId="{C5379C41-ADD1-415B-AF7A-F37E462455CF}" type="pres">
      <dgm:prSet presAssocID="{510160A5-5121-496E-8A55-D997A410258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0C876-4CE0-429C-B4DC-12D38C03E76E}" type="pres">
      <dgm:prSet presAssocID="{510160A5-5121-496E-8A55-D997A410258E}" presName="accent_2" presStyleCnt="0"/>
      <dgm:spPr/>
    </dgm:pt>
    <dgm:pt modelId="{8B6CC6D5-F19A-42F1-BB65-259D7D170CD4}" type="pres">
      <dgm:prSet presAssocID="{510160A5-5121-496E-8A55-D997A410258E}" presName="accentRepeatNode" presStyleLbl="solidFgAcc1" presStyleIdx="1" presStyleCnt="7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A5066C16-0924-468E-9BEE-F873E1573C67}" type="pres">
      <dgm:prSet presAssocID="{90CA4B5F-F7EB-44D1-8E20-96C6DBE9CC2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F3B8A-8C62-4253-B14A-D2F49897A072}" type="pres">
      <dgm:prSet presAssocID="{90CA4B5F-F7EB-44D1-8E20-96C6DBE9CC29}" presName="accent_3" presStyleCnt="0"/>
      <dgm:spPr/>
    </dgm:pt>
    <dgm:pt modelId="{D8EC4D09-D2B3-4B15-AB88-5B9E2D33DC90}" type="pres">
      <dgm:prSet presAssocID="{90CA4B5F-F7EB-44D1-8E20-96C6DBE9CC29}" presName="accentRepeatNode" presStyleLbl="solidFgAcc1" presStyleIdx="2" presStyleCnt="7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ADC28300-BB9A-496E-B3F4-D754EF1CD26B}" type="pres">
      <dgm:prSet presAssocID="{6E51EF92-9E9A-47D4-8B57-DCED0CB4273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C44DC-19E9-4579-A398-370D39627E64}" type="pres">
      <dgm:prSet presAssocID="{6E51EF92-9E9A-47D4-8B57-DCED0CB42737}" presName="accent_4" presStyleCnt="0"/>
      <dgm:spPr/>
    </dgm:pt>
    <dgm:pt modelId="{DF289D01-F8BF-44F0-AA4C-6C769915B003}" type="pres">
      <dgm:prSet presAssocID="{6E51EF92-9E9A-47D4-8B57-DCED0CB42737}" presName="accentRepeatNode" presStyleLbl="solidFgAcc1" presStyleIdx="3" presStyleCnt="7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</dgm:pt>
    <dgm:pt modelId="{137A8626-D852-4202-96D5-CB02BC8843DE}" type="pres">
      <dgm:prSet presAssocID="{9649C4E8-43B1-442A-9AC4-4E4D3FBA6F71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1342F-B0B2-43D2-8275-59481D4E8544}" type="pres">
      <dgm:prSet presAssocID="{9649C4E8-43B1-442A-9AC4-4E4D3FBA6F71}" presName="accent_5" presStyleCnt="0"/>
      <dgm:spPr/>
    </dgm:pt>
    <dgm:pt modelId="{8B26977F-4A92-454B-B529-F8DF89F13624}" type="pres">
      <dgm:prSet presAssocID="{9649C4E8-43B1-442A-9AC4-4E4D3FBA6F71}" presName="accentRepeatNode" presStyleLbl="solidFgAcc1" presStyleIdx="4" presStyleCnt="7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</dgm:pt>
    <dgm:pt modelId="{E044E4E8-1218-4E36-8344-F2EB5B3A02A6}" type="pres">
      <dgm:prSet presAssocID="{FB39188E-EE2F-49E8-BDCD-C568C1A4D34D}" presName="text_6" presStyleLbl="node1" presStyleIdx="5" presStyleCnt="7" custScaleY="147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A52EB-3A29-4420-8608-CA39F9F9CD9E}" type="pres">
      <dgm:prSet presAssocID="{FB39188E-EE2F-49E8-BDCD-C568C1A4D34D}" presName="accent_6" presStyleCnt="0"/>
      <dgm:spPr/>
    </dgm:pt>
    <dgm:pt modelId="{BCE95541-1EE8-4B89-AE3D-1147B13A1CA6}" type="pres">
      <dgm:prSet presAssocID="{FB39188E-EE2F-49E8-BDCD-C568C1A4D34D}" presName="accentRepeatNode" presStyleLbl="solidFgAcc1" presStyleIdx="5" presStyleCnt="7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  <dgm:pt modelId="{55E6B31A-0316-4638-86A2-97F620D98BBC}" type="pres">
      <dgm:prSet presAssocID="{56A9CB43-1B4D-4383-8111-C50C6E3BC30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B086C-A444-47C4-B430-73608965CBF0}" type="pres">
      <dgm:prSet presAssocID="{56A9CB43-1B4D-4383-8111-C50C6E3BC309}" presName="accent_7" presStyleCnt="0"/>
      <dgm:spPr/>
    </dgm:pt>
    <dgm:pt modelId="{75B6BEA7-A990-424C-A24D-9674D244D559}" type="pres">
      <dgm:prSet presAssocID="{56A9CB43-1B4D-4383-8111-C50C6E3BC309}" presName="accentRepeatNode" presStyleLbl="solidFgAcc1" presStyleIdx="6" presStyleCnt="7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109D4A22-B291-4298-B6EA-1B05F6E17D52}" srcId="{828A4039-A06B-4073-B55D-F9B9E8FE390A}" destId="{000E44D7-4F65-4C90-80B2-0BE04378F88A}" srcOrd="0" destOrd="0" parTransId="{33FE45D0-D7D2-461C-8097-FA1325A94F0E}" sibTransId="{240F4ADB-7F61-4D55-8516-41FEFB95CF06}"/>
    <dgm:cxn modelId="{4ACB08DE-9335-42B8-97F6-9877B7A0024C}" type="presOf" srcId="{FB39188E-EE2F-49E8-BDCD-C568C1A4D34D}" destId="{E044E4E8-1218-4E36-8344-F2EB5B3A02A6}" srcOrd="0" destOrd="0" presId="urn:microsoft.com/office/officeart/2008/layout/VerticalCurvedList"/>
    <dgm:cxn modelId="{91D27EF4-5B39-4C24-910F-65BF883CC01F}" srcId="{828A4039-A06B-4073-B55D-F9B9E8FE390A}" destId="{FB39188E-EE2F-49E8-BDCD-C568C1A4D34D}" srcOrd="5" destOrd="0" parTransId="{630A18EA-F095-4680-9E77-D23E0F5EBB15}" sibTransId="{C836B8E2-B052-4BE8-9BCC-6A013A5DE544}"/>
    <dgm:cxn modelId="{042815F5-BD0C-4BA2-9F47-5960825D467C}" type="presOf" srcId="{828A4039-A06B-4073-B55D-F9B9E8FE390A}" destId="{CC4AB401-055F-4E0E-8B26-074CFB6989AE}" srcOrd="0" destOrd="0" presId="urn:microsoft.com/office/officeart/2008/layout/VerticalCurvedList"/>
    <dgm:cxn modelId="{1D7D23DA-834A-4ED2-8888-7A96DDA4FDB8}" srcId="{828A4039-A06B-4073-B55D-F9B9E8FE390A}" destId="{9649C4E8-43B1-442A-9AC4-4E4D3FBA6F71}" srcOrd="4" destOrd="0" parTransId="{86B776E5-1B66-454A-A10C-211E16294E06}" sibTransId="{79DA9C4C-EA4B-442E-8563-96859B284153}"/>
    <dgm:cxn modelId="{84287C74-DFD5-46A0-997F-E7EBE916C29A}" srcId="{828A4039-A06B-4073-B55D-F9B9E8FE390A}" destId="{A51BEA83-D236-4DF3-AD60-E3FDA924ACAE}" srcOrd="7" destOrd="0" parTransId="{109FA707-CD6B-406C-A285-A3B609BDFC6B}" sibTransId="{D8B3E98F-D834-4C0F-AE9B-7A8B98E88DC6}"/>
    <dgm:cxn modelId="{06D84948-E97E-4C31-A1AE-1BAEE9A6E4BE}" type="presOf" srcId="{240F4ADB-7F61-4D55-8516-41FEFB95CF06}" destId="{DCB74118-9ED5-49EE-9666-33DA77C56C89}" srcOrd="0" destOrd="0" presId="urn:microsoft.com/office/officeart/2008/layout/VerticalCurvedList"/>
    <dgm:cxn modelId="{85DC2BA8-ED1D-4BB2-B1EE-99F85255EE14}" srcId="{828A4039-A06B-4073-B55D-F9B9E8FE390A}" destId="{56A9CB43-1B4D-4383-8111-C50C6E3BC309}" srcOrd="6" destOrd="0" parTransId="{0CCC16AE-20E9-4C2D-89AD-FE8AFEE64F34}" sibTransId="{6AE57335-F4F5-4456-AE42-8DB9DFB9C28E}"/>
    <dgm:cxn modelId="{F3B4A182-0BA3-4734-A189-32C3CFC23D4B}" srcId="{828A4039-A06B-4073-B55D-F9B9E8FE390A}" destId="{510160A5-5121-496E-8A55-D997A410258E}" srcOrd="1" destOrd="0" parTransId="{F167C64B-EF5C-4845-8626-599AB1ED37AF}" sibTransId="{9447EAAC-FEE8-4B99-A721-21D69E7E086E}"/>
    <dgm:cxn modelId="{26650628-EBF5-49A4-A84A-E85830365824}" type="presOf" srcId="{510160A5-5121-496E-8A55-D997A410258E}" destId="{C5379C41-ADD1-415B-AF7A-F37E462455CF}" srcOrd="0" destOrd="0" presId="urn:microsoft.com/office/officeart/2008/layout/VerticalCurvedList"/>
    <dgm:cxn modelId="{12C390AA-6118-4E50-81B4-E8950F1281C4}" srcId="{828A4039-A06B-4073-B55D-F9B9E8FE390A}" destId="{6E51EF92-9E9A-47D4-8B57-DCED0CB42737}" srcOrd="3" destOrd="0" parTransId="{EA29F8D3-2864-4928-840D-7D3E084F1337}" sibTransId="{3786B377-D10E-4420-BA25-D2F52730B28D}"/>
    <dgm:cxn modelId="{3F95CE09-8F6D-445F-8CF4-0B7F20448D2E}" type="presOf" srcId="{6E51EF92-9E9A-47D4-8B57-DCED0CB42737}" destId="{ADC28300-BB9A-496E-B3F4-D754EF1CD26B}" srcOrd="0" destOrd="0" presId="urn:microsoft.com/office/officeart/2008/layout/VerticalCurvedList"/>
    <dgm:cxn modelId="{8F22CB21-6DC2-48AA-8859-E3CFAE0380F2}" type="presOf" srcId="{90CA4B5F-F7EB-44D1-8E20-96C6DBE9CC29}" destId="{A5066C16-0924-468E-9BEE-F873E1573C67}" srcOrd="0" destOrd="0" presId="urn:microsoft.com/office/officeart/2008/layout/VerticalCurvedList"/>
    <dgm:cxn modelId="{1625A5E9-A7E6-4501-BAE8-F49D884A6A54}" type="presOf" srcId="{9649C4E8-43B1-442A-9AC4-4E4D3FBA6F71}" destId="{137A8626-D852-4202-96D5-CB02BC8843DE}" srcOrd="0" destOrd="0" presId="urn:microsoft.com/office/officeart/2008/layout/VerticalCurvedList"/>
    <dgm:cxn modelId="{525DCD79-3B04-4E2D-9865-8AAEB70AC11B}" type="presOf" srcId="{56A9CB43-1B4D-4383-8111-C50C6E3BC309}" destId="{55E6B31A-0316-4638-86A2-97F620D98BBC}" srcOrd="0" destOrd="0" presId="urn:microsoft.com/office/officeart/2008/layout/VerticalCurvedList"/>
    <dgm:cxn modelId="{1D0C77FA-F95B-4ACA-831A-899B3712D9A4}" type="presOf" srcId="{000E44D7-4F65-4C90-80B2-0BE04378F88A}" destId="{43BFF762-6861-4684-9EBA-8769568C01DC}" srcOrd="0" destOrd="0" presId="urn:microsoft.com/office/officeart/2008/layout/VerticalCurvedList"/>
    <dgm:cxn modelId="{D4748676-5B82-4C65-ABCE-9448A6CC28DE}" srcId="{828A4039-A06B-4073-B55D-F9B9E8FE390A}" destId="{90CA4B5F-F7EB-44D1-8E20-96C6DBE9CC29}" srcOrd="2" destOrd="0" parTransId="{1A0DEAB0-7A01-4A29-8704-A6D59F6F5225}" sibTransId="{0BC8C44D-379E-4B23-81E1-85677130E1B9}"/>
    <dgm:cxn modelId="{73B02937-0BF4-44D4-976B-A3A717B4A280}" type="presParOf" srcId="{CC4AB401-055F-4E0E-8B26-074CFB6989AE}" destId="{8CA45058-0311-4983-9136-CC43B977B486}" srcOrd="0" destOrd="0" presId="urn:microsoft.com/office/officeart/2008/layout/VerticalCurvedList"/>
    <dgm:cxn modelId="{D5E77EAF-93E7-4190-9CE4-76956B6A3338}" type="presParOf" srcId="{8CA45058-0311-4983-9136-CC43B977B486}" destId="{52E5D917-61A5-4824-ADA1-CA29010F140C}" srcOrd="0" destOrd="0" presId="urn:microsoft.com/office/officeart/2008/layout/VerticalCurvedList"/>
    <dgm:cxn modelId="{53BD3F77-9AB8-46C4-842D-521E75892DED}" type="presParOf" srcId="{52E5D917-61A5-4824-ADA1-CA29010F140C}" destId="{31AC4C02-FBD1-451C-94CF-77C5A47A83BF}" srcOrd="0" destOrd="0" presId="urn:microsoft.com/office/officeart/2008/layout/VerticalCurvedList"/>
    <dgm:cxn modelId="{3623B2EA-7F2B-494E-9CCA-FA61C3AC0100}" type="presParOf" srcId="{52E5D917-61A5-4824-ADA1-CA29010F140C}" destId="{DCB74118-9ED5-49EE-9666-33DA77C56C89}" srcOrd="1" destOrd="0" presId="urn:microsoft.com/office/officeart/2008/layout/VerticalCurvedList"/>
    <dgm:cxn modelId="{EB63561A-143A-4976-8E5F-09ACD042E8CA}" type="presParOf" srcId="{52E5D917-61A5-4824-ADA1-CA29010F140C}" destId="{051F4F40-01EA-42B3-9040-649302D0E36F}" srcOrd="2" destOrd="0" presId="urn:microsoft.com/office/officeart/2008/layout/VerticalCurvedList"/>
    <dgm:cxn modelId="{93C0AE34-D3E4-40C7-BC43-5E20A2217205}" type="presParOf" srcId="{52E5D917-61A5-4824-ADA1-CA29010F140C}" destId="{A324BCD8-E363-4E98-B23B-071AEF570CAD}" srcOrd="3" destOrd="0" presId="urn:microsoft.com/office/officeart/2008/layout/VerticalCurvedList"/>
    <dgm:cxn modelId="{EAA56C4D-E155-4C13-BB2C-533FD3570B38}" type="presParOf" srcId="{8CA45058-0311-4983-9136-CC43B977B486}" destId="{43BFF762-6861-4684-9EBA-8769568C01DC}" srcOrd="1" destOrd="0" presId="urn:microsoft.com/office/officeart/2008/layout/VerticalCurvedList"/>
    <dgm:cxn modelId="{5EEBBC6D-CD58-49C4-A0BF-488AE3F0D63B}" type="presParOf" srcId="{8CA45058-0311-4983-9136-CC43B977B486}" destId="{9E0AE4BA-9750-41A3-BB01-E5395AFE26BB}" srcOrd="2" destOrd="0" presId="urn:microsoft.com/office/officeart/2008/layout/VerticalCurvedList"/>
    <dgm:cxn modelId="{D1E681E4-5AE5-4678-A70B-3EE4323C2AC6}" type="presParOf" srcId="{9E0AE4BA-9750-41A3-BB01-E5395AFE26BB}" destId="{79F5B1A2-616F-4911-8E39-7A0A94DC36D5}" srcOrd="0" destOrd="0" presId="urn:microsoft.com/office/officeart/2008/layout/VerticalCurvedList"/>
    <dgm:cxn modelId="{55056AC9-830D-432F-87A0-1119472136E5}" type="presParOf" srcId="{8CA45058-0311-4983-9136-CC43B977B486}" destId="{C5379C41-ADD1-415B-AF7A-F37E462455CF}" srcOrd="3" destOrd="0" presId="urn:microsoft.com/office/officeart/2008/layout/VerticalCurvedList"/>
    <dgm:cxn modelId="{161DE26F-CE72-4134-BDAB-C04130842A27}" type="presParOf" srcId="{8CA45058-0311-4983-9136-CC43B977B486}" destId="{3C40C876-4CE0-429C-B4DC-12D38C03E76E}" srcOrd="4" destOrd="0" presId="urn:microsoft.com/office/officeart/2008/layout/VerticalCurvedList"/>
    <dgm:cxn modelId="{6C787130-92F7-49E0-B757-03BF40E1EAFD}" type="presParOf" srcId="{3C40C876-4CE0-429C-B4DC-12D38C03E76E}" destId="{8B6CC6D5-F19A-42F1-BB65-259D7D170CD4}" srcOrd="0" destOrd="0" presId="urn:microsoft.com/office/officeart/2008/layout/VerticalCurvedList"/>
    <dgm:cxn modelId="{B9230ED0-412E-4607-BE44-A2D27FA6D4AD}" type="presParOf" srcId="{8CA45058-0311-4983-9136-CC43B977B486}" destId="{A5066C16-0924-468E-9BEE-F873E1573C67}" srcOrd="5" destOrd="0" presId="urn:microsoft.com/office/officeart/2008/layout/VerticalCurvedList"/>
    <dgm:cxn modelId="{EE811964-1923-49F7-80AC-82A22747B4CA}" type="presParOf" srcId="{8CA45058-0311-4983-9136-CC43B977B486}" destId="{F2AF3B8A-8C62-4253-B14A-D2F49897A072}" srcOrd="6" destOrd="0" presId="urn:microsoft.com/office/officeart/2008/layout/VerticalCurvedList"/>
    <dgm:cxn modelId="{069C26A2-635B-48BC-BB1C-D7FE1B18FB8C}" type="presParOf" srcId="{F2AF3B8A-8C62-4253-B14A-D2F49897A072}" destId="{D8EC4D09-D2B3-4B15-AB88-5B9E2D33DC90}" srcOrd="0" destOrd="0" presId="urn:microsoft.com/office/officeart/2008/layout/VerticalCurvedList"/>
    <dgm:cxn modelId="{21796815-4860-41DF-86BF-78B9C9BE03AD}" type="presParOf" srcId="{8CA45058-0311-4983-9136-CC43B977B486}" destId="{ADC28300-BB9A-496E-B3F4-D754EF1CD26B}" srcOrd="7" destOrd="0" presId="urn:microsoft.com/office/officeart/2008/layout/VerticalCurvedList"/>
    <dgm:cxn modelId="{AA9282DE-0A70-4256-BD4E-AFBEC710E68F}" type="presParOf" srcId="{8CA45058-0311-4983-9136-CC43B977B486}" destId="{22AC44DC-19E9-4579-A398-370D39627E64}" srcOrd="8" destOrd="0" presId="urn:microsoft.com/office/officeart/2008/layout/VerticalCurvedList"/>
    <dgm:cxn modelId="{7AC3743C-0911-4F5A-833D-C10E8484F747}" type="presParOf" srcId="{22AC44DC-19E9-4579-A398-370D39627E64}" destId="{DF289D01-F8BF-44F0-AA4C-6C769915B003}" srcOrd="0" destOrd="0" presId="urn:microsoft.com/office/officeart/2008/layout/VerticalCurvedList"/>
    <dgm:cxn modelId="{7D909F0C-98E4-4E37-8384-0EBE10848942}" type="presParOf" srcId="{8CA45058-0311-4983-9136-CC43B977B486}" destId="{137A8626-D852-4202-96D5-CB02BC8843DE}" srcOrd="9" destOrd="0" presId="urn:microsoft.com/office/officeart/2008/layout/VerticalCurvedList"/>
    <dgm:cxn modelId="{D44EA212-9365-453A-B10D-5E072B7B478D}" type="presParOf" srcId="{8CA45058-0311-4983-9136-CC43B977B486}" destId="{7791342F-B0B2-43D2-8275-59481D4E8544}" srcOrd="10" destOrd="0" presId="urn:microsoft.com/office/officeart/2008/layout/VerticalCurvedList"/>
    <dgm:cxn modelId="{AD4192D2-8B19-4A4D-9CDB-03812D93470C}" type="presParOf" srcId="{7791342F-B0B2-43D2-8275-59481D4E8544}" destId="{8B26977F-4A92-454B-B529-F8DF89F13624}" srcOrd="0" destOrd="0" presId="urn:microsoft.com/office/officeart/2008/layout/VerticalCurvedList"/>
    <dgm:cxn modelId="{1629ED52-6456-4CD0-BEB7-82F74D9C792E}" type="presParOf" srcId="{8CA45058-0311-4983-9136-CC43B977B486}" destId="{E044E4E8-1218-4E36-8344-F2EB5B3A02A6}" srcOrd="11" destOrd="0" presId="urn:microsoft.com/office/officeart/2008/layout/VerticalCurvedList"/>
    <dgm:cxn modelId="{7CC1ABD8-8FAC-46F8-89B1-E2D61D1C9C79}" type="presParOf" srcId="{8CA45058-0311-4983-9136-CC43B977B486}" destId="{3D3A52EB-3A29-4420-8608-CA39F9F9CD9E}" srcOrd="12" destOrd="0" presId="urn:microsoft.com/office/officeart/2008/layout/VerticalCurvedList"/>
    <dgm:cxn modelId="{B4EA08FD-7223-4527-BB6F-9DF87155C945}" type="presParOf" srcId="{3D3A52EB-3A29-4420-8608-CA39F9F9CD9E}" destId="{BCE95541-1EE8-4B89-AE3D-1147B13A1CA6}" srcOrd="0" destOrd="0" presId="urn:microsoft.com/office/officeart/2008/layout/VerticalCurvedList"/>
    <dgm:cxn modelId="{8E0ADE65-BFD7-43A1-9552-23CFE32C918D}" type="presParOf" srcId="{8CA45058-0311-4983-9136-CC43B977B486}" destId="{55E6B31A-0316-4638-86A2-97F620D98BBC}" srcOrd="13" destOrd="0" presId="urn:microsoft.com/office/officeart/2008/layout/VerticalCurvedList"/>
    <dgm:cxn modelId="{CE910047-416C-433C-827A-234EE6550CA0}" type="presParOf" srcId="{8CA45058-0311-4983-9136-CC43B977B486}" destId="{333B086C-A444-47C4-B430-73608965CBF0}" srcOrd="14" destOrd="0" presId="urn:microsoft.com/office/officeart/2008/layout/VerticalCurvedList"/>
    <dgm:cxn modelId="{C8DE47A5-B3EB-4B27-910F-34E290B3B2A0}" type="presParOf" srcId="{333B086C-A444-47C4-B430-73608965CBF0}" destId="{75B6BEA7-A990-424C-A24D-9674D244D5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3FDA01-396C-4D9A-B438-7DD7946E8D1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DE9ABA-35F5-4F95-941C-A3FA24DE960E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Агрегация показателей, создание расчетных переменных</a:t>
          </a:r>
          <a:endParaRPr lang="ru-RU" dirty="0"/>
        </a:p>
      </dgm:t>
    </dgm:pt>
    <dgm:pt modelId="{8334966F-F9EA-4DA6-870E-1CA299B2D309}" type="parTrans" cxnId="{A34A2619-8A17-40A9-BA9B-9AC15A23AC67}">
      <dgm:prSet/>
      <dgm:spPr/>
      <dgm:t>
        <a:bodyPr/>
        <a:lstStyle/>
        <a:p>
          <a:endParaRPr lang="ru-RU"/>
        </a:p>
      </dgm:t>
    </dgm:pt>
    <dgm:pt modelId="{9E38D776-9D77-4C13-AAEE-94ABB17F8742}" type="sibTrans" cxnId="{A34A2619-8A17-40A9-BA9B-9AC15A23AC67}">
      <dgm:prSet/>
      <dgm:spPr/>
      <dgm:t>
        <a:bodyPr/>
        <a:lstStyle/>
        <a:p>
          <a:endParaRPr lang="ru-RU"/>
        </a:p>
      </dgm:t>
    </dgm:pt>
    <dgm:pt modelId="{4693F123-3AD8-4F0B-AE1B-0B53C75186D4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Оценка качества моделей, оптимизация</a:t>
          </a:r>
          <a:endParaRPr lang="ru-RU" dirty="0"/>
        </a:p>
      </dgm:t>
    </dgm:pt>
    <dgm:pt modelId="{6912D283-FB9F-4991-8854-D873EB532A21}" type="parTrans" cxnId="{87C293EA-EC5A-4181-8833-C431189D6BCD}">
      <dgm:prSet/>
      <dgm:spPr/>
      <dgm:t>
        <a:bodyPr/>
        <a:lstStyle/>
        <a:p>
          <a:endParaRPr lang="ru-RU"/>
        </a:p>
      </dgm:t>
    </dgm:pt>
    <dgm:pt modelId="{162E9575-EEA1-4422-B52F-FE4ADF8BBD00}" type="sibTrans" cxnId="{87C293EA-EC5A-4181-8833-C431189D6BCD}">
      <dgm:prSet/>
      <dgm:spPr/>
      <dgm:t>
        <a:bodyPr/>
        <a:lstStyle/>
        <a:p>
          <a:endParaRPr lang="ru-RU"/>
        </a:p>
      </dgm:t>
    </dgm:pt>
    <dgm:pt modelId="{9CD76DA0-D421-4156-8C65-59C898A5FB9A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Построение модели</a:t>
          </a:r>
          <a:endParaRPr lang="ru-RU" dirty="0"/>
        </a:p>
      </dgm:t>
    </dgm:pt>
    <dgm:pt modelId="{FE0A222C-6AD5-4962-A868-FB697B4A317F}" type="parTrans" cxnId="{8A3D3A02-9341-4196-A430-0A01FB520BA9}">
      <dgm:prSet/>
      <dgm:spPr/>
      <dgm:t>
        <a:bodyPr/>
        <a:lstStyle/>
        <a:p>
          <a:endParaRPr lang="ru-RU"/>
        </a:p>
      </dgm:t>
    </dgm:pt>
    <dgm:pt modelId="{1DD8DA90-F17C-46BD-95BB-B1599573793A}" type="sibTrans" cxnId="{8A3D3A02-9341-4196-A430-0A01FB520BA9}">
      <dgm:prSet/>
      <dgm:spPr/>
      <dgm:t>
        <a:bodyPr/>
        <a:lstStyle/>
        <a:p>
          <a:endParaRPr lang="ru-RU"/>
        </a:p>
      </dgm:t>
    </dgm:pt>
    <dgm:pt modelId="{5D6638DC-2FF7-40A4-82C1-2BCFB3DD9AD8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Применение модели</a:t>
          </a:r>
          <a:endParaRPr lang="ru-RU" dirty="0"/>
        </a:p>
      </dgm:t>
    </dgm:pt>
    <dgm:pt modelId="{74259D6E-C935-41F4-88F1-713130152E42}" type="parTrans" cxnId="{5509F4AD-27DF-422B-92E2-3D56645DB36C}">
      <dgm:prSet/>
      <dgm:spPr/>
      <dgm:t>
        <a:bodyPr/>
        <a:lstStyle/>
        <a:p>
          <a:endParaRPr lang="ru-RU"/>
        </a:p>
      </dgm:t>
    </dgm:pt>
    <dgm:pt modelId="{E40C1308-EFE3-41AA-99C9-236D452BA91F}" type="sibTrans" cxnId="{5509F4AD-27DF-422B-92E2-3D56645DB36C}">
      <dgm:prSet/>
      <dgm:spPr/>
      <dgm:t>
        <a:bodyPr/>
        <a:lstStyle/>
        <a:p>
          <a:endParaRPr lang="ru-RU"/>
        </a:p>
      </dgm:t>
    </dgm:pt>
    <dgm:pt modelId="{C987D0A7-6073-4E70-9E6D-0AD9DADC8348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Сохранение результатов модели</a:t>
          </a:r>
          <a:endParaRPr lang="ru-RU" dirty="0"/>
        </a:p>
      </dgm:t>
    </dgm:pt>
    <dgm:pt modelId="{45F3C2CD-4613-4274-9E3F-6DDF1852A718}" type="parTrans" cxnId="{7D50FD6C-F22A-49CD-8D05-D052710C1F4A}">
      <dgm:prSet/>
      <dgm:spPr/>
      <dgm:t>
        <a:bodyPr/>
        <a:lstStyle/>
        <a:p>
          <a:endParaRPr lang="ru-RU"/>
        </a:p>
      </dgm:t>
    </dgm:pt>
    <dgm:pt modelId="{D0182CEB-A7FE-4888-81BF-FEFACBFFE6A6}" type="sibTrans" cxnId="{7D50FD6C-F22A-49CD-8D05-D052710C1F4A}">
      <dgm:prSet/>
      <dgm:spPr/>
      <dgm:t>
        <a:bodyPr/>
        <a:lstStyle/>
        <a:p>
          <a:endParaRPr lang="ru-RU"/>
        </a:p>
      </dgm:t>
    </dgm:pt>
    <dgm:pt modelId="{018145C4-2243-460B-AAAB-803E8A51740A}" type="pres">
      <dgm:prSet presAssocID="{B53FDA01-396C-4D9A-B438-7DD7946E8D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81A014-8285-4C18-9283-F2FE1F720D23}" type="pres">
      <dgm:prSet presAssocID="{B53FDA01-396C-4D9A-B438-7DD7946E8D16}" presName="cycle" presStyleCnt="0"/>
      <dgm:spPr/>
    </dgm:pt>
    <dgm:pt modelId="{0C82A450-85DD-4134-AEB4-AD643E43A7C2}" type="pres">
      <dgm:prSet presAssocID="{D6DE9ABA-35F5-4F95-941C-A3FA24DE960E}" presName="nodeFirstNode" presStyleLbl="node1" presStyleIdx="0" presStyleCnt="5" custScaleX="172309" custScaleY="64590" custRadScaleRad="93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B3DA4-2D2F-46BB-9C26-8733A898CF68}" type="pres">
      <dgm:prSet presAssocID="{9E38D776-9D77-4C13-AAEE-94ABB17F8742}" presName="sibTransFirstNode" presStyleLbl="bgShp" presStyleIdx="0" presStyleCnt="1" custAng="927171" custLinFactNeighborX="300" custLinFactNeighborY="17318"/>
      <dgm:spPr/>
      <dgm:t>
        <a:bodyPr/>
        <a:lstStyle/>
        <a:p>
          <a:endParaRPr lang="ru-RU"/>
        </a:p>
      </dgm:t>
    </dgm:pt>
    <dgm:pt modelId="{F50B7B3B-047F-475F-ABD3-FC68F3622A53}" type="pres">
      <dgm:prSet presAssocID="{4693F123-3AD8-4F0B-AE1B-0B53C75186D4}" presName="nodeFollowingNodes" presStyleLbl="node1" presStyleIdx="1" presStyleCnt="5" custScaleX="101101" custScaleY="91449" custRadScaleRad="120160" custRadScaleInc="9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58389-D0AB-412C-9B3A-7BBFA9CF1689}" type="pres">
      <dgm:prSet presAssocID="{9CD76DA0-D421-4156-8C65-59C898A5FB9A}" presName="nodeFollowingNodes" presStyleLbl="node1" presStyleIdx="2" presStyleCnt="5" custScaleX="85405" custScaleY="80023" custRadScaleRad="106011" custRadScaleInc="-30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84058-0B9F-443B-B560-0BBE5ACBFB6C}" type="pres">
      <dgm:prSet presAssocID="{5D6638DC-2FF7-40A4-82C1-2BCFB3DD9AD8}" presName="nodeFollowingNodes" presStyleLbl="node1" presStyleIdx="3" presStyleCnt="5" custScaleX="87736" custScaleY="87528" custRadScaleRad="108933" custRadScaleInc="25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3F5E3-2E38-4F64-AB32-135155BDC09E}" type="pres">
      <dgm:prSet presAssocID="{C987D0A7-6073-4E70-9E6D-0AD9DADC8348}" presName="nodeFollowingNodes" presStyleLbl="node1" presStyleIdx="4" presStyleCnt="5" custRadScaleRad="132593" custRadScaleInc="-12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01C66D-23F6-4E3F-8EB7-4809A13A416C}" type="presOf" srcId="{4693F123-3AD8-4F0B-AE1B-0B53C75186D4}" destId="{F50B7B3B-047F-475F-ABD3-FC68F3622A53}" srcOrd="0" destOrd="0" presId="urn:microsoft.com/office/officeart/2005/8/layout/cycle3"/>
    <dgm:cxn modelId="{211B9A2E-5067-4AD3-86F2-CBBA26373F20}" type="presOf" srcId="{5D6638DC-2FF7-40A4-82C1-2BCFB3DD9AD8}" destId="{96884058-0B9F-443B-B560-0BBE5ACBFB6C}" srcOrd="0" destOrd="0" presId="urn:microsoft.com/office/officeart/2005/8/layout/cycle3"/>
    <dgm:cxn modelId="{8A3D3A02-9341-4196-A430-0A01FB520BA9}" srcId="{B53FDA01-396C-4D9A-B438-7DD7946E8D16}" destId="{9CD76DA0-D421-4156-8C65-59C898A5FB9A}" srcOrd="2" destOrd="0" parTransId="{FE0A222C-6AD5-4962-A868-FB697B4A317F}" sibTransId="{1DD8DA90-F17C-46BD-95BB-B1599573793A}"/>
    <dgm:cxn modelId="{A34A2619-8A17-40A9-BA9B-9AC15A23AC67}" srcId="{B53FDA01-396C-4D9A-B438-7DD7946E8D16}" destId="{D6DE9ABA-35F5-4F95-941C-A3FA24DE960E}" srcOrd="0" destOrd="0" parTransId="{8334966F-F9EA-4DA6-870E-1CA299B2D309}" sibTransId="{9E38D776-9D77-4C13-AAEE-94ABB17F8742}"/>
    <dgm:cxn modelId="{87C293EA-EC5A-4181-8833-C431189D6BCD}" srcId="{B53FDA01-396C-4D9A-B438-7DD7946E8D16}" destId="{4693F123-3AD8-4F0B-AE1B-0B53C75186D4}" srcOrd="1" destOrd="0" parTransId="{6912D283-FB9F-4991-8854-D873EB532A21}" sibTransId="{162E9575-EEA1-4422-B52F-FE4ADF8BBD00}"/>
    <dgm:cxn modelId="{591F8008-36B4-4226-9C74-5C0022E50428}" type="presOf" srcId="{C987D0A7-6073-4E70-9E6D-0AD9DADC8348}" destId="{B723F5E3-2E38-4F64-AB32-135155BDC09E}" srcOrd="0" destOrd="0" presId="urn:microsoft.com/office/officeart/2005/8/layout/cycle3"/>
    <dgm:cxn modelId="{27CFBF6C-31AF-4E6B-A264-0C88AB07154F}" type="presOf" srcId="{9E38D776-9D77-4C13-AAEE-94ABB17F8742}" destId="{89EB3DA4-2D2F-46BB-9C26-8733A898CF68}" srcOrd="0" destOrd="0" presId="urn:microsoft.com/office/officeart/2005/8/layout/cycle3"/>
    <dgm:cxn modelId="{5509F4AD-27DF-422B-92E2-3D56645DB36C}" srcId="{B53FDA01-396C-4D9A-B438-7DD7946E8D16}" destId="{5D6638DC-2FF7-40A4-82C1-2BCFB3DD9AD8}" srcOrd="3" destOrd="0" parTransId="{74259D6E-C935-41F4-88F1-713130152E42}" sibTransId="{E40C1308-EFE3-41AA-99C9-236D452BA91F}"/>
    <dgm:cxn modelId="{FA368AF3-039E-4123-B1CC-CF6C533DF22B}" type="presOf" srcId="{D6DE9ABA-35F5-4F95-941C-A3FA24DE960E}" destId="{0C82A450-85DD-4134-AEB4-AD643E43A7C2}" srcOrd="0" destOrd="0" presId="urn:microsoft.com/office/officeart/2005/8/layout/cycle3"/>
    <dgm:cxn modelId="{0CEBD834-1C40-443E-8F15-40E0E3058A49}" type="presOf" srcId="{9CD76DA0-D421-4156-8C65-59C898A5FB9A}" destId="{24158389-D0AB-412C-9B3A-7BBFA9CF1689}" srcOrd="0" destOrd="0" presId="urn:microsoft.com/office/officeart/2005/8/layout/cycle3"/>
    <dgm:cxn modelId="{7D50FD6C-F22A-49CD-8D05-D052710C1F4A}" srcId="{B53FDA01-396C-4D9A-B438-7DD7946E8D16}" destId="{C987D0A7-6073-4E70-9E6D-0AD9DADC8348}" srcOrd="4" destOrd="0" parTransId="{45F3C2CD-4613-4274-9E3F-6DDF1852A718}" sibTransId="{D0182CEB-A7FE-4888-81BF-FEFACBFFE6A6}"/>
    <dgm:cxn modelId="{EAC1976F-3E9B-43B7-8E7A-E51960D95D43}" type="presOf" srcId="{B53FDA01-396C-4D9A-B438-7DD7946E8D16}" destId="{018145C4-2243-460B-AAAB-803E8A51740A}" srcOrd="0" destOrd="0" presId="urn:microsoft.com/office/officeart/2005/8/layout/cycle3"/>
    <dgm:cxn modelId="{EF6C3C97-43ED-483D-BEB7-53E7969F97BB}" type="presParOf" srcId="{018145C4-2243-460B-AAAB-803E8A51740A}" destId="{BC81A014-8285-4C18-9283-F2FE1F720D23}" srcOrd="0" destOrd="0" presId="urn:microsoft.com/office/officeart/2005/8/layout/cycle3"/>
    <dgm:cxn modelId="{3158FE9D-D89F-470E-AB82-02085D3B432D}" type="presParOf" srcId="{BC81A014-8285-4C18-9283-F2FE1F720D23}" destId="{0C82A450-85DD-4134-AEB4-AD643E43A7C2}" srcOrd="0" destOrd="0" presId="urn:microsoft.com/office/officeart/2005/8/layout/cycle3"/>
    <dgm:cxn modelId="{F9205108-1C2B-4551-8787-612ECFCF2194}" type="presParOf" srcId="{BC81A014-8285-4C18-9283-F2FE1F720D23}" destId="{89EB3DA4-2D2F-46BB-9C26-8733A898CF68}" srcOrd="1" destOrd="0" presId="urn:microsoft.com/office/officeart/2005/8/layout/cycle3"/>
    <dgm:cxn modelId="{D4AED1B5-E001-4EBE-89A9-AC0CCF3B664C}" type="presParOf" srcId="{BC81A014-8285-4C18-9283-F2FE1F720D23}" destId="{F50B7B3B-047F-475F-ABD3-FC68F3622A53}" srcOrd="2" destOrd="0" presId="urn:microsoft.com/office/officeart/2005/8/layout/cycle3"/>
    <dgm:cxn modelId="{6D892FDC-BAD2-4C86-B34D-A47DA0DEE689}" type="presParOf" srcId="{BC81A014-8285-4C18-9283-F2FE1F720D23}" destId="{24158389-D0AB-412C-9B3A-7BBFA9CF1689}" srcOrd="3" destOrd="0" presId="urn:microsoft.com/office/officeart/2005/8/layout/cycle3"/>
    <dgm:cxn modelId="{47E00F04-B30B-49C5-837C-9AB4BB2CC5AE}" type="presParOf" srcId="{BC81A014-8285-4C18-9283-F2FE1F720D23}" destId="{96884058-0B9F-443B-B560-0BBE5ACBFB6C}" srcOrd="4" destOrd="0" presId="urn:microsoft.com/office/officeart/2005/8/layout/cycle3"/>
    <dgm:cxn modelId="{507F8A33-ED38-4B09-A9D9-535737A5522D}" type="presParOf" srcId="{BC81A014-8285-4C18-9283-F2FE1F720D23}" destId="{B723F5E3-2E38-4F64-AB32-135155BDC09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74118-9ED5-49EE-9666-33DA77C56C89}">
      <dsp:nvSpPr>
        <dsp:cNvPr id="0" name=""/>
        <dsp:cNvSpPr/>
      </dsp:nvSpPr>
      <dsp:spPr>
        <a:xfrm>
          <a:off x="-5533293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FF762-6861-4684-9EBA-8769568C01DC}">
      <dsp:nvSpPr>
        <dsp:cNvPr id="0" name=""/>
        <dsp:cNvSpPr/>
      </dsp:nvSpPr>
      <dsp:spPr>
        <a:xfrm>
          <a:off x="343492" y="222596"/>
          <a:ext cx="7129362" cy="44499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5321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Уменьшить охват профилями риска массива деклараций за счет выявления деклараций с большим риском</a:t>
          </a:r>
          <a:endParaRPr lang="ru-RU" sz="1400" kern="1200" dirty="0"/>
        </a:p>
      </dsp:txBody>
      <dsp:txXfrm>
        <a:off x="343492" y="222596"/>
        <a:ext cx="7129362" cy="444997"/>
      </dsp:txXfrm>
    </dsp:sp>
    <dsp:sp modelId="{79F5B1A2-616F-4911-8E39-7A0A94DC36D5}">
      <dsp:nvSpPr>
        <dsp:cNvPr id="0" name=""/>
        <dsp:cNvSpPr/>
      </dsp:nvSpPr>
      <dsp:spPr>
        <a:xfrm>
          <a:off x="65368" y="166972"/>
          <a:ext cx="556247" cy="556247"/>
        </a:xfrm>
        <a:prstGeom prst="ellipse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C5379C41-ADD1-415B-AF7A-F37E462455CF}">
      <dsp:nvSpPr>
        <dsp:cNvPr id="0" name=""/>
        <dsp:cNvSpPr/>
      </dsp:nvSpPr>
      <dsp:spPr>
        <a:xfrm>
          <a:off x="746478" y="890485"/>
          <a:ext cx="6726377" cy="444997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321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Уменьшить количество ложных срабатываний с помощью статистических моделей</a:t>
          </a:r>
          <a:endParaRPr lang="ru-RU" sz="1400" kern="1200" dirty="0"/>
        </a:p>
      </dsp:txBody>
      <dsp:txXfrm>
        <a:off x="746478" y="890485"/>
        <a:ext cx="6726377" cy="444997"/>
      </dsp:txXfrm>
    </dsp:sp>
    <dsp:sp modelId="{8B6CC6D5-F19A-42F1-BB65-259D7D170CD4}">
      <dsp:nvSpPr>
        <dsp:cNvPr id="0" name=""/>
        <dsp:cNvSpPr/>
      </dsp:nvSpPr>
      <dsp:spPr>
        <a:xfrm>
          <a:off x="468354" y="834860"/>
          <a:ext cx="556247" cy="556247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A5066C16-0924-468E-9BEE-F873E1573C67}">
      <dsp:nvSpPr>
        <dsp:cNvPr id="0" name=""/>
        <dsp:cNvSpPr/>
      </dsp:nvSpPr>
      <dsp:spPr>
        <a:xfrm>
          <a:off x="967312" y="1557884"/>
          <a:ext cx="6505542" cy="44499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321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Комбинировать экспертные знания и статистических моделей;</a:t>
          </a:r>
          <a:endParaRPr lang="ru-RU" sz="1400" kern="1200" dirty="0"/>
        </a:p>
      </dsp:txBody>
      <dsp:txXfrm>
        <a:off x="967312" y="1557884"/>
        <a:ext cx="6505542" cy="444997"/>
      </dsp:txXfrm>
    </dsp:sp>
    <dsp:sp modelId="{D8EC4D09-D2B3-4B15-AB88-5B9E2D33DC90}">
      <dsp:nvSpPr>
        <dsp:cNvPr id="0" name=""/>
        <dsp:cNvSpPr/>
      </dsp:nvSpPr>
      <dsp:spPr>
        <a:xfrm>
          <a:off x="689188" y="1502259"/>
          <a:ext cx="556247" cy="556247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ADC28300-BB9A-496E-B3F4-D754EF1CD26B}">
      <dsp:nvSpPr>
        <dsp:cNvPr id="0" name=""/>
        <dsp:cNvSpPr/>
      </dsp:nvSpPr>
      <dsp:spPr>
        <a:xfrm>
          <a:off x="1037822" y="2225773"/>
          <a:ext cx="6435032" cy="444997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321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Выявлять новые области рисков применения таможенного законодательства субъектами при осуществлении внешнеэкономической деятельности</a:t>
          </a:r>
          <a:endParaRPr lang="ru-RU" sz="1400" kern="1200" dirty="0"/>
        </a:p>
      </dsp:txBody>
      <dsp:txXfrm>
        <a:off x="1037822" y="2225773"/>
        <a:ext cx="6435032" cy="444997"/>
      </dsp:txXfrm>
    </dsp:sp>
    <dsp:sp modelId="{DF289D01-F8BF-44F0-AA4C-6C769915B003}">
      <dsp:nvSpPr>
        <dsp:cNvPr id="0" name=""/>
        <dsp:cNvSpPr/>
      </dsp:nvSpPr>
      <dsp:spPr>
        <a:xfrm>
          <a:off x="759698" y="2170148"/>
          <a:ext cx="556247" cy="556247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137A8626-D852-4202-96D5-CB02BC8843DE}">
      <dsp:nvSpPr>
        <dsp:cNvPr id="0" name=""/>
        <dsp:cNvSpPr/>
      </dsp:nvSpPr>
      <dsp:spPr>
        <a:xfrm>
          <a:off x="967312" y="2893661"/>
          <a:ext cx="6505542" cy="444997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5321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Обеспечить автоматическое профилирование рисков путем применения машинного обучения и интеллектуального анализа на исторических данных</a:t>
          </a:r>
          <a:endParaRPr lang="ru-RU" sz="1400" kern="1200" dirty="0"/>
        </a:p>
      </dsp:txBody>
      <dsp:txXfrm>
        <a:off x="967312" y="2893661"/>
        <a:ext cx="6505542" cy="444997"/>
      </dsp:txXfrm>
    </dsp:sp>
    <dsp:sp modelId="{8B26977F-4A92-454B-B529-F8DF89F13624}">
      <dsp:nvSpPr>
        <dsp:cNvPr id="0" name=""/>
        <dsp:cNvSpPr/>
      </dsp:nvSpPr>
      <dsp:spPr>
        <a:xfrm>
          <a:off x="689188" y="2838036"/>
          <a:ext cx="556247" cy="556247"/>
        </a:xfrm>
        <a:prstGeom prst="ellipse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E044E4E8-1218-4E36-8344-F2EB5B3A02A6}">
      <dsp:nvSpPr>
        <dsp:cNvPr id="0" name=""/>
        <dsp:cNvSpPr/>
      </dsp:nvSpPr>
      <dsp:spPr>
        <a:xfrm>
          <a:off x="746478" y="3456383"/>
          <a:ext cx="6726377" cy="654351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321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Выявлять недобросовестных УВЭД и схем уклонения от уплаты таможенных платежей и налогов с целью применения к ним мероприятий таможенного и налогового контроля</a:t>
          </a:r>
          <a:endParaRPr lang="ru-RU" sz="1400" kern="1200" dirty="0"/>
        </a:p>
      </dsp:txBody>
      <dsp:txXfrm>
        <a:off x="746478" y="3456383"/>
        <a:ext cx="6726377" cy="654351"/>
      </dsp:txXfrm>
    </dsp:sp>
    <dsp:sp modelId="{BCE95541-1EE8-4B89-AE3D-1147B13A1CA6}">
      <dsp:nvSpPr>
        <dsp:cNvPr id="0" name=""/>
        <dsp:cNvSpPr/>
      </dsp:nvSpPr>
      <dsp:spPr>
        <a:xfrm>
          <a:off x="468354" y="3505435"/>
          <a:ext cx="556247" cy="556247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55E6B31A-0316-4638-86A2-97F620D98BBC}">
      <dsp:nvSpPr>
        <dsp:cNvPr id="0" name=""/>
        <dsp:cNvSpPr/>
      </dsp:nvSpPr>
      <dsp:spPr>
        <a:xfrm>
          <a:off x="343492" y="4228949"/>
          <a:ext cx="7129362" cy="44499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5321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Повышать качество сбора, обобщения и анализа информации по уклонению от налогообложения</a:t>
          </a:r>
          <a:endParaRPr lang="ru-RU" sz="1400" kern="1200" dirty="0"/>
        </a:p>
      </dsp:txBody>
      <dsp:txXfrm>
        <a:off x="343492" y="4228949"/>
        <a:ext cx="7129362" cy="444997"/>
      </dsp:txXfrm>
    </dsp:sp>
    <dsp:sp modelId="{75B6BEA7-A990-424C-A24D-9674D244D559}">
      <dsp:nvSpPr>
        <dsp:cNvPr id="0" name=""/>
        <dsp:cNvSpPr/>
      </dsp:nvSpPr>
      <dsp:spPr>
        <a:xfrm>
          <a:off x="65368" y="4173324"/>
          <a:ext cx="556247" cy="556247"/>
        </a:xfrm>
        <a:prstGeom prst="ellipse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B3DA4-2D2F-46BB-9C26-8733A898CF68}">
      <dsp:nvSpPr>
        <dsp:cNvPr id="0" name=""/>
        <dsp:cNvSpPr/>
      </dsp:nvSpPr>
      <dsp:spPr>
        <a:xfrm rot="927171">
          <a:off x="2183135" y="-64248"/>
          <a:ext cx="4444900" cy="4444900"/>
        </a:xfrm>
        <a:prstGeom prst="circularArrow">
          <a:avLst>
            <a:gd name="adj1" fmla="val 5544"/>
            <a:gd name="adj2" fmla="val 330680"/>
            <a:gd name="adj3" fmla="val 11573401"/>
            <a:gd name="adj4" fmla="val 1892140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2A450-85DD-4134-AEB4-AD643E43A7C2}">
      <dsp:nvSpPr>
        <dsp:cNvPr id="0" name=""/>
        <dsp:cNvSpPr/>
      </dsp:nvSpPr>
      <dsp:spPr>
        <a:xfrm>
          <a:off x="2586512" y="259218"/>
          <a:ext cx="3611478" cy="676881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Агрегация показателей, создание расчетных переменных</a:t>
          </a:r>
          <a:endParaRPr lang="ru-RU" sz="1700" kern="1200" dirty="0"/>
        </a:p>
      </dsp:txBody>
      <dsp:txXfrm>
        <a:off x="2619555" y="292261"/>
        <a:ext cx="3545392" cy="610795"/>
      </dsp:txXfrm>
    </dsp:sp>
    <dsp:sp modelId="{F50B7B3B-047F-475F-ABD3-FC68F3622A53}">
      <dsp:nvSpPr>
        <dsp:cNvPr id="0" name=""/>
        <dsp:cNvSpPr/>
      </dsp:nvSpPr>
      <dsp:spPr>
        <a:xfrm>
          <a:off x="5555670" y="1385765"/>
          <a:ext cx="2119007" cy="958354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Оценка качества моделей, оптимизация</a:t>
          </a:r>
          <a:endParaRPr lang="ru-RU" sz="1700" kern="1200" dirty="0"/>
        </a:p>
      </dsp:txBody>
      <dsp:txXfrm>
        <a:off x="5602453" y="1432548"/>
        <a:ext cx="2025441" cy="864788"/>
      </dsp:txXfrm>
    </dsp:sp>
    <dsp:sp modelId="{24158389-D0AB-412C-9B3A-7BBFA9CF1689}">
      <dsp:nvSpPr>
        <dsp:cNvPr id="0" name=""/>
        <dsp:cNvSpPr/>
      </dsp:nvSpPr>
      <dsp:spPr>
        <a:xfrm>
          <a:off x="5123630" y="3121819"/>
          <a:ext cx="1790030" cy="838613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Построение модели</a:t>
          </a:r>
          <a:endParaRPr lang="ru-RU" sz="1700" kern="1200" dirty="0"/>
        </a:p>
      </dsp:txBody>
      <dsp:txXfrm>
        <a:off x="5164568" y="3162757"/>
        <a:ext cx="1708154" cy="756737"/>
      </dsp:txXfrm>
    </dsp:sp>
    <dsp:sp modelId="{96884058-0B9F-443B-B560-0BBE5ACBFB6C}">
      <dsp:nvSpPr>
        <dsp:cNvPr id="0" name=""/>
        <dsp:cNvSpPr/>
      </dsp:nvSpPr>
      <dsp:spPr>
        <a:xfrm>
          <a:off x="1856409" y="3187194"/>
          <a:ext cx="1838886" cy="917263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Применение модели</a:t>
          </a:r>
          <a:endParaRPr lang="ru-RU" sz="1700" kern="1200" dirty="0"/>
        </a:p>
      </dsp:txBody>
      <dsp:txXfrm>
        <a:off x="1901186" y="3231971"/>
        <a:ext cx="1749332" cy="827709"/>
      </dsp:txXfrm>
    </dsp:sp>
    <dsp:sp modelId="{B723F5E3-2E38-4F64-AB32-135155BDC09E}">
      <dsp:nvSpPr>
        <dsp:cNvPr id="0" name=""/>
        <dsp:cNvSpPr/>
      </dsp:nvSpPr>
      <dsp:spPr>
        <a:xfrm>
          <a:off x="875140" y="1368161"/>
          <a:ext cx="2095931" cy="104796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Сохранение результатов модели</a:t>
          </a:r>
          <a:endParaRPr lang="ru-RU" sz="1700" kern="1200" dirty="0"/>
        </a:p>
      </dsp:txBody>
      <dsp:txXfrm>
        <a:off x="926297" y="1419318"/>
        <a:ext cx="1993617" cy="945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CE9DA-1069-4AA1-85E5-DB3574372374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89531-CF42-4066-9429-208C291D6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6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0958-ECB8-4E3F-90D1-246762D73C48}" type="datetime1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4ED0-EA2A-4AA0-8BF0-C38BB6D8B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85E0-24FE-49B2-805A-E11105659F02}" type="datetime1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4ED0-EA2A-4AA0-8BF0-C38BB6D8B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0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C5C9-E959-4287-85EB-315A68AF1F48}" type="datetime1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4ED0-EA2A-4AA0-8BF0-C38BB6D8B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8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395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2BF5-F044-4AED-8084-EA8903BEAD10}" type="datetime1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4ED0-EA2A-4AA0-8BF0-C38BB6D8B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2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AE11-A379-4D30-9750-B795F6ABE61D}" type="datetime1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4ED0-EA2A-4AA0-8BF0-C38BB6D8B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59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043B-F423-4EC0-9ECF-2680787D2FC6}" type="datetime1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4ED0-EA2A-4AA0-8BF0-C38BB6D8B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54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34F9-D008-4823-9E55-63838E430299}" type="datetime1">
              <a:rPr lang="ru-RU" smtClean="0"/>
              <a:t>22.08.2018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4ED0-EA2A-4AA0-8BF0-C38BB6D8B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0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42FD-94D9-487C-9D61-47B347D67C28}" type="datetime1">
              <a:rPr lang="ru-RU" smtClean="0"/>
              <a:t>22.08.2018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4ED0-EA2A-4AA0-8BF0-C38BB6D8B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44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8D74-0D3B-4B38-9E01-DBF787F89C16}" type="datetime1">
              <a:rPr lang="ru-RU" smtClean="0"/>
              <a:t>22.08.2018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4ED0-EA2A-4AA0-8BF0-C38BB6D8B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70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CFF2-BA78-46FE-9400-CD7267C33260}" type="datetime1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4ED0-EA2A-4AA0-8BF0-C38BB6D8B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78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043A-6765-4FF1-8ED3-C616A20B2836}" type="datetime1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4ED0-EA2A-4AA0-8BF0-C38BB6D8B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05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CEE3-3B9A-4674-BF51-4B021109998E}" type="datetime1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4ED0-EA2A-4AA0-8BF0-C38BB6D8B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53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5844" y="1772816"/>
            <a:ext cx="9144000" cy="23042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         </a:t>
            </a:r>
            <a:r>
              <a:rPr lang="ru-RU" sz="27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управления таможенными рисками в органах государственных доходов</a:t>
            </a:r>
            <a:br>
              <a:rPr lang="ru-RU" sz="27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7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8" y="-46013"/>
            <a:ext cx="1199213" cy="109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962" y="980728"/>
            <a:ext cx="882853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 период с 2015 года до конца 2017 года количество профилей риска доходило до 216.	</a:t>
            </a:r>
          </a:p>
          <a:p>
            <a:pPr algn="just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В результате проведенной работы по актуализации действующих профилей риска в конце 2017г. действовало 98 профилей риска.	</a:t>
            </a:r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С внедрением электронного декларирования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действовало 110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профилей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риска. </a:t>
            </a:r>
          </a:p>
          <a:p>
            <a:pPr algn="just"/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После проводимой актуализации в настоящее время действует 89 профилей риска, из которых 64 применяются на этапе очистки товара.</a:t>
            </a:r>
          </a:p>
          <a:p>
            <a:pPr algn="just"/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Основные профили риска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ориентированы на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соблюдение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запретов и ограничений;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соблюдение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условий таможенных процедур;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риск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занижения таможенной стоимости товаров;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риск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 уплате антидемпинговой пошлины ниже установленных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ставок;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риск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нарушения прав интеллектуальной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собственности;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риск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недостоверного декларирования товаров и т.д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Кроме того, важно отметить, что при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переходе на электронное декларирование появилась необходимость в новых профилях риска, так как ранее эти риски минимизировались должностными лицами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без применения СУР, такие как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соблюдение запретов и ограничений, соблюдение условий таможенных процедур, и т.п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62" y="29923"/>
            <a:ext cx="959320" cy="8753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24135" y="175225"/>
            <a:ext cx="7701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Профилирование рисков и их актуализация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Слайд </a:t>
            </a:r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4135" y="175225"/>
            <a:ext cx="7701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применения системы управления рисками 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62" y="29923"/>
            <a:ext cx="959320" cy="87538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043608" y="4797152"/>
            <a:ext cx="986408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24-34%</a:t>
            </a:r>
          </a:p>
        </p:txBody>
      </p:sp>
      <p:sp>
        <p:nvSpPr>
          <p:cNvPr id="8" name="Овал 7"/>
          <p:cNvSpPr/>
          <p:nvPr/>
        </p:nvSpPr>
        <p:spPr>
          <a:xfrm>
            <a:off x="395536" y="1227262"/>
            <a:ext cx="2376264" cy="22737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27-36%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948264" y="1885666"/>
            <a:ext cx="936104" cy="8952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16%-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28184" y="3789040"/>
            <a:ext cx="2448272" cy="2304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50%-60%</a:t>
            </a:r>
            <a:endParaRPr lang="ru-RU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4644" y="882562"/>
            <a:ext cx="7825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2011-2015гг.              Доля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охвата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проверками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-2018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гг.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7044" y="3851756"/>
            <a:ext cx="7825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Эффективность</a:t>
            </a:r>
          </a:p>
        </p:txBody>
      </p:sp>
      <p:sp>
        <p:nvSpPr>
          <p:cNvPr id="17" name="Прямая соединительная линия 16"/>
          <p:cNvSpPr/>
          <p:nvPr/>
        </p:nvSpPr>
        <p:spPr>
          <a:xfrm>
            <a:off x="611560" y="3717032"/>
            <a:ext cx="7848872" cy="0"/>
          </a:xfrm>
          <a:prstGeom prst="line">
            <a:avLst/>
          </a:prstGeom>
        </p:spPr>
        <p:style>
          <a:lnRef idx="2">
            <a:schemeClr val="dk2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30" y="1292627"/>
            <a:ext cx="2628622" cy="233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40110">
            <a:off x="3027881" y="4448206"/>
            <a:ext cx="2550847" cy="226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ая соединительная линия 25"/>
          <p:cNvSpPr/>
          <p:nvPr/>
        </p:nvSpPr>
        <p:spPr>
          <a:xfrm flipH="1" flipV="1">
            <a:off x="2915816" y="1251894"/>
            <a:ext cx="0" cy="5345458"/>
          </a:xfrm>
          <a:prstGeom prst="line">
            <a:avLst/>
          </a:prstGeom>
        </p:spPr>
        <p:style>
          <a:lnRef idx="2">
            <a:schemeClr val="dk2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Прямая соединительная линия 26"/>
          <p:cNvSpPr/>
          <p:nvPr/>
        </p:nvSpPr>
        <p:spPr>
          <a:xfrm flipH="1" flipV="1">
            <a:off x="6084168" y="1268760"/>
            <a:ext cx="0" cy="5345458"/>
          </a:xfrm>
          <a:prstGeom prst="line">
            <a:avLst/>
          </a:prstGeom>
        </p:spPr>
        <p:style>
          <a:lnRef idx="2">
            <a:schemeClr val="dk2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Слайд </a:t>
            </a:r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Primbetov\Desktop\Презентация ГГ\LOGO MG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29"/>
            <a:ext cx="928662" cy="94694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7417" y="74247"/>
            <a:ext cx="6660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Перспективы развития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системы управления рисками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052735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/>
              <a:t>	</a:t>
            </a:r>
            <a:endParaRPr lang="ru-RU" dirty="0" smtClean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Совершенствование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системы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управления рисками путем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использования новых IT-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технологий</a:t>
            </a:r>
          </a:p>
          <a:p>
            <a:pPr lvl="0" algn="just"/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lvl="0"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Совершенствование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системы управления рисками в целях повышения эффективности таможенного контроля, в том числе в части:</a:t>
            </a:r>
          </a:p>
          <a:p>
            <a:pPr lvl="0" algn="just"/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- пересмотра Стратегии и тактики применения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СУР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(предложения НПП РК «</a:t>
            </a:r>
            <a:r>
              <a:rPr lang="ru-RU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Атамекен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 находятся на рассмотрении профильных подразделений КГД)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-285750" algn="just">
              <a:buFontTx/>
              <a:buChar char="-"/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продолжения работы по переносу акцентов контроля с этапа очистки товара на этап после выпуска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(контроль по некоторым запретам и ограничениям, манипуляции кодом товара, условного выпуска товаров перенесен на этап после выпуска товаров)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indent="-285750" algn="just">
              <a:buFontTx/>
              <a:buChar char="-"/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пересмотра порядка категорирования участников ВЭД, а также применение категорирования ко всем участникам цепи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поставок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(проводится работа по пересмотру критериев)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 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Слайд </a:t>
            </a:r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1403648" y="5877272"/>
            <a:ext cx="7344816" cy="444997"/>
            <a:chOff x="746478" y="890485"/>
            <a:chExt cx="6726377" cy="444997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46478" y="890485"/>
              <a:ext cx="6726377" cy="444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746478" y="890485"/>
              <a:ext cx="6726377" cy="444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53217" tIns="33020" rIns="33020" bIns="33020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/>
                <a:t>Создать благоприятные условия  для деятельности добросовестных УВЭД</a:t>
              </a:r>
              <a:endParaRPr lang="ru-RU" sz="1400" kern="1200" dirty="0"/>
            </a:p>
          </p:txBody>
        </p:sp>
      </p:grp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415694452"/>
              </p:ext>
            </p:extLst>
          </p:nvPr>
        </p:nvGraphicFramePr>
        <p:xfrm>
          <a:off x="1282248" y="980728"/>
          <a:ext cx="753822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Овал 21"/>
          <p:cNvSpPr/>
          <p:nvPr/>
        </p:nvSpPr>
        <p:spPr>
          <a:xfrm>
            <a:off x="950009" y="5805264"/>
            <a:ext cx="556247" cy="5562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Скругленный прямоугольник 4"/>
          <p:cNvSpPr/>
          <p:nvPr/>
        </p:nvSpPr>
        <p:spPr>
          <a:xfrm rot="16200000">
            <a:off x="-1804344" y="3252912"/>
            <a:ext cx="4810218" cy="6302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92889" tIns="0" rIns="92889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solidFill>
                  <a:srgbClr val="0070C0"/>
                </a:solidFill>
              </a:rPr>
              <a:t>ИС «Система управления рисками»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404664"/>
            <a:ext cx="6525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algn="ctr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Применение </a:t>
            </a:r>
            <a:r>
              <a:rPr lang="en-US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IT-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технологий позволит: </a:t>
            </a:r>
            <a:endParaRPr lang="en-US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2" descr="C:\Users\APrimbetov\Desktop\Презентация ГГ\LOGO MG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529"/>
            <a:ext cx="928662" cy="946947"/>
          </a:xfrm>
          <a:prstGeom prst="rect">
            <a:avLst/>
          </a:prstGeom>
          <a:noFill/>
        </p:spPr>
      </p:pic>
      <p:sp>
        <p:nvSpPr>
          <p:cNvPr id="15" name="Номер слайда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/>
              <a:t>Слайд </a:t>
            </a:r>
            <a:r>
              <a:rPr lang="ru-RU" sz="1200" dirty="0" smtClean="0"/>
              <a:t>12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68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391832"/>
              </p:ext>
            </p:extLst>
          </p:nvPr>
        </p:nvGraphicFramePr>
        <p:xfrm>
          <a:off x="96439" y="748928"/>
          <a:ext cx="8796041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63688" y="332656"/>
            <a:ext cx="6525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algn="ctr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Модуль «Интеллектуальный анализ данных»</a:t>
            </a:r>
            <a:endParaRPr lang="en-US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5496" y="5013176"/>
            <a:ext cx="11089232" cy="1856667"/>
            <a:chOff x="883416" y="3435072"/>
            <a:chExt cx="7040481" cy="88949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883416" y="3435072"/>
              <a:ext cx="5765447" cy="8449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910254" y="3461911"/>
              <a:ext cx="7013643" cy="862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700" kern="1200" dirty="0" smtClean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7398" y="5013176"/>
            <a:ext cx="909122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Модуль «Интеллектуальный анализ данных» (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IBM SPSS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) представляет собой набор инструментов, позволяющих на основе методов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Data Mining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идентифицировать скрытые закономерности и аномалии, отклонения от стандартного поведения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компаний,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устойчивые тенденции, а также взаимосвязи между показателями. То есть, используя данный инструмент, возможно моделировать риски, применяя алгоритмы углубленной аналитики, оценивать точность и качество прогнозных моделей, перепроверять эффективность ранее построенных моделей, а также применять алгоритмы поиска сложных разнородных взаимосвязей и  элементы текстовой аналитики.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66AEFF9D-F015-4D3B-AF1B-EC5D590A1E2F}"/>
              </a:ext>
            </a:extLst>
          </p:cNvPr>
          <p:cNvSpPr/>
          <p:nvPr/>
        </p:nvSpPr>
        <p:spPr>
          <a:xfrm>
            <a:off x="3371412" y="2060848"/>
            <a:ext cx="2064684" cy="1800200"/>
          </a:xfrm>
          <a:prstGeom prst="ellipse">
            <a:avLst/>
          </a:prstGeom>
          <a:solidFill>
            <a:srgbClr val="0670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Модуль «ИАД»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" descr="C:\Users\APrimbetov\Desktop\Презентация ГГ\LOGO MG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529"/>
            <a:ext cx="928662" cy="946947"/>
          </a:xfrm>
          <a:prstGeom prst="rect">
            <a:avLst/>
          </a:prstGeom>
          <a:noFill/>
        </p:spPr>
      </p:pic>
      <p:sp>
        <p:nvSpPr>
          <p:cNvPr id="14" name="Номер слайда 4"/>
          <p:cNvSpPr txBox="1">
            <a:spLocks/>
          </p:cNvSpPr>
          <p:nvPr/>
        </p:nvSpPr>
        <p:spPr>
          <a:xfrm>
            <a:off x="7010400" y="650471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/>
              <a:t>Слайд </a:t>
            </a:r>
            <a:r>
              <a:rPr lang="ru-RU" sz="1200" dirty="0" smtClean="0"/>
              <a:t>13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29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694534"/>
              </p:ext>
            </p:extLst>
          </p:nvPr>
        </p:nvGraphicFramePr>
        <p:xfrm>
          <a:off x="31998" y="990476"/>
          <a:ext cx="8856984" cy="3799926"/>
        </p:xfrm>
        <a:graphic>
          <a:graphicData uri="http://schemas.openxmlformats.org/drawingml/2006/table">
            <a:tbl>
              <a:tblPr/>
              <a:tblGrid>
                <a:gridCol w="4900042"/>
                <a:gridCol w="3956942"/>
              </a:tblGrid>
              <a:tr h="2247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Вопрос бизнеса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Ответ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КГД МФ РК</a:t>
                      </a:r>
                    </a:p>
                  </a:txBody>
                  <a:tcPr marL="9034" marR="9034" marT="9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1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ОЮЛ «КАТЭКС»: учитывает ли на сегодняшний день СУР в отношении участников ВЭД следующие критерии:</a:t>
                      </a:r>
                    </a:p>
                    <a:p>
                      <a:pPr algn="l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а) срок внешнеэкономической деятельности компании;</a:t>
                      </a:r>
                    </a:p>
                    <a:p>
                      <a:pPr algn="l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б) количество поданных компанией и оформленных органами КГД РК деклараций;</a:t>
                      </a:r>
                    </a:p>
                    <a:p>
                      <a:pPr algn="l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в) отсутствие у компании административных правонарушений, повлекших доначисления таможенных платежей, дифференцировано к объему оформленных деклараций;</a:t>
                      </a:r>
                    </a:p>
                    <a:p>
                      <a:pPr algn="l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г) коэффициент налоговой нагрузки компании;</a:t>
                      </a:r>
                    </a:p>
                    <a:p>
                      <a:pPr algn="l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е) осуществление компанией таможенного оформления товаров, поступающих регулярно по долгосрочным контрактам с поставщиками;</a:t>
                      </a:r>
                    </a:p>
                    <a:p>
                      <a:pPr algn="l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д) осуществление налоговыми органами РК мониторинга деятельности компании, являющейся крупным налогоплательщиком?</a:t>
                      </a:r>
                    </a:p>
                  </a:txBody>
                  <a:tcPr marL="81305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В целях дифференцированного применения мер по минимизации рисков таможенные органы категорируют УВЭД на категории низкого, среднего и  высокого уровня риска.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Сведения о порядке категорирования и импортерах по категориям являются информацией для служебного пользования.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Для категорирования используются сведения об УВЭД, полученные из информационных систем налоговых, таможенных и других государственных органов. </a:t>
                      </a:r>
                    </a:p>
                    <a:p>
                      <a:pPr marL="0" algn="l" defTabSz="914400" rtl="0" eaLnBrk="1" fontAlgn="ctr" latinLnBrk="0" hangingPunct="1"/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98804" y="116632"/>
            <a:ext cx="421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Вопросы и предложения бизнеса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C:\Users\APrimbetov\Desktop\Презентация ГГ\LOGO MG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29"/>
            <a:ext cx="928662" cy="946947"/>
          </a:xfrm>
          <a:prstGeom prst="rect">
            <a:avLst/>
          </a:prstGeom>
          <a:noFill/>
        </p:spPr>
      </p:pic>
      <p:sp>
        <p:nvSpPr>
          <p:cNvPr id="6" name="Номер слайда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/>
              <a:t>Слайд </a:t>
            </a:r>
            <a:r>
              <a:rPr lang="ru-RU" sz="1200" dirty="0" smtClean="0"/>
              <a:t>14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05256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351004"/>
              </p:ext>
            </p:extLst>
          </p:nvPr>
        </p:nvGraphicFramePr>
        <p:xfrm>
          <a:off x="107504" y="188640"/>
          <a:ext cx="8856984" cy="6101166"/>
        </p:xfrm>
        <a:graphic>
          <a:graphicData uri="http://schemas.openxmlformats.org/drawingml/2006/table">
            <a:tbl>
              <a:tblPr/>
              <a:tblGrid>
                <a:gridCol w="2664296"/>
                <a:gridCol w="6192688"/>
              </a:tblGrid>
              <a:tr h="2247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Вопрос бизнеса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Ответ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КГД МФ РК</a:t>
                      </a:r>
                    </a:p>
                  </a:txBody>
                  <a:tcPr marL="9034" marR="9034" marT="9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1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Какая работа ведется КГД МФ РК в отношении корректного сбора статистической информации по таможенной стоимости товара, однозначно идентифицирующего его по производителю, наименованию и модели?</a:t>
                      </a:r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81305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     Методика формирования стоимостных индикаторов риска при разработке профилей рисков по направлению контроля таможенной стоимости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товаров таможенными службами государств - членов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Евразийского экономического союза утверждена решением Объединённой коллегии таможенных служб государств - членов Таможенного Союза от 30 марта 2016г. № 18/19 (с учетом внесенных изменений решением ОКТС № 26/12 от 4 апреля 2018 г.). 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     В целях формирования стоимостных индикаторов риска используются следующие источники информации: различные базы данных (ДТ, КДТ, информационного обмена и т.д.), ценовая информация, представленная таможенным органам производителями товаров, субъектами ВЭД, прайс-листы производителей стран экспортеров товара, официальные интернет-сайты производителей товаров, информация, полученная в результате оперативно-розыскной деятельности, иные источники, в том числе собственные аналитические материалы, сведения из независимых источников информации, анализ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конъюнктуры рынка. 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     Стоимостные индикаторы риска формируются с использованием метода экспертной оценки результатов анализа источников информации. 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     При формировании стоимостных индикаторов риска используются следующие сведения из базы данных электронных копий ДТ: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1) таможенная процедура - выпуск товара для внутреннего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потребления;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2) код товара в соответствии с ТН ВЭД ЕАЭС;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3) страна происхождения товара;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4) страна отправления товара;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5) описание товара;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6) вес нетто, кг;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7) таможенная стоимость с учетом КДТ, переведенная в доллары США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     При формировании стоимостных индикаторов риска в отношении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сезонных товаров используется информация из базы данных электронных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копий ДТ за определенный период (сезон).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     При формировании стоимостных индикаторов риска используется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индекс таможенной стоимости - стоимость (в долларах США) килограмма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или дополнительной единицы измерения товара (в зависимости от единицы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измерения, установленной профилем риска).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/>
              <a:t>Слайд </a:t>
            </a:r>
            <a:r>
              <a:rPr lang="ru-RU" sz="1200" dirty="0" smtClean="0"/>
              <a:t>15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77530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Слайд </a:t>
            </a:r>
            <a:r>
              <a:rPr lang="ru-RU" dirty="0" smtClean="0">
                <a:solidFill>
                  <a:schemeClr val="tx1"/>
                </a:solidFill>
              </a:rPr>
              <a:t>16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87308"/>
              </p:ext>
            </p:extLst>
          </p:nvPr>
        </p:nvGraphicFramePr>
        <p:xfrm>
          <a:off x="107504" y="476672"/>
          <a:ext cx="8856984" cy="5750646"/>
        </p:xfrm>
        <a:graphic>
          <a:graphicData uri="http://schemas.openxmlformats.org/drawingml/2006/table">
            <a:tbl>
              <a:tblPr/>
              <a:tblGrid>
                <a:gridCol w="2664296"/>
                <a:gridCol w="6192688"/>
              </a:tblGrid>
              <a:tr h="2247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Вопрос бизнеса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Ответ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КГД МФ РК</a:t>
                      </a:r>
                    </a:p>
                  </a:txBody>
                  <a:tcPr marL="9034" marR="9034" marT="9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12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Учитывает ли СУР проведение таможенного досмотра в месте прибытия товара при отсутствии рентгеновского снимка в пункте пересечения границы при последующем таможенном оформлении товара?</a:t>
                      </a:r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81305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В настоящее время в СУР не учитывается проведение таможенного досмотра в месте прибытия товаров при отсутствии рентгеновского снимка. </a:t>
                      </a:r>
                    </a:p>
                    <a:p>
                      <a:pPr algn="just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Проведение таможенного досмотра при отсутствии снимка ИДК регулируется Порядком применения досмотровой </a:t>
                      </a:r>
                      <a:r>
                        <a:rPr lang="ru-RU" sz="13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интраскопической</a:t>
                      </a: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 техники, утвержденного приказом</a:t>
                      </a:r>
                      <a:r>
                        <a:rPr lang="ru-RU" sz="13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 КГД МФ РК № 777 от 18.12.2015г. с учетом дополнений согласно приказу КГД МФ РК от 31.05.2016г. № 303</a:t>
                      </a: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Кроме того, в соответствии с Правилами проведения таможенного досмотра и осмотра, утвержденных приказом</a:t>
                      </a:r>
                      <a:r>
                        <a:rPr lang="ru-RU" sz="13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 МФ РК от 14.02.2018г.  </a:t>
                      </a:r>
                      <a:r>
                        <a:rPr lang="ru-RU" sz="1300" b="1" i="0" u="none" strike="noStrike" kern="1200" baseline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№ 188, </a:t>
                      </a:r>
                      <a:r>
                        <a:rPr lang="ru-RU" sz="13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в отношении товаров, по которым таможенный досмотр проведен органами государственных доходов в местах прибытия на таможенную территорию ЕАЭС, либо, в отношении которых таможенный досмотр проведен таможенными службами государств-членов ЕАЭС, а также товаров, в отношении которых таможенный досмотр проведен таможенным органом назначения при завершении таможенной процедуры таможенного транзита, при условии наличия оригинала акта таможенного досмотра, согласно которому объем и степень проведения таможенного досмотра, превышают объем и степень проведения таможенного досмотра, предусмотренные сработавшим профилем риска, а также при условии, что товарная партия представлена к таможенному досмотру в том же объеме, в котором проводился первоначальный таможенный досмотр таможенный досмотр проводится путем вскрытия грузового отсека транспортного средства с проведением видеосъемки его содержимого (без выгрузки товаров из транспортного средства) либо видеосъемки товаров, размещенных в месте временного хранения.</a:t>
                      </a:r>
                    </a:p>
                    <a:p>
                      <a:pPr marL="0" algn="l" defTabSz="914400" rtl="0" eaLnBrk="1" fontAlgn="ctr" latinLnBrk="0" hangingPunct="1"/>
                      <a:endParaRPr lang="ru-RU" sz="11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911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Слайд </a:t>
            </a:r>
            <a:r>
              <a:rPr lang="ru-RU" dirty="0" smtClean="0">
                <a:solidFill>
                  <a:schemeClr val="tx1"/>
                </a:solidFill>
              </a:rPr>
              <a:t>17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378085"/>
              </p:ext>
            </p:extLst>
          </p:nvPr>
        </p:nvGraphicFramePr>
        <p:xfrm>
          <a:off x="107504" y="476672"/>
          <a:ext cx="8856984" cy="2016846"/>
        </p:xfrm>
        <a:graphic>
          <a:graphicData uri="http://schemas.openxmlformats.org/drawingml/2006/table">
            <a:tbl>
              <a:tblPr/>
              <a:tblGrid>
                <a:gridCol w="3096344"/>
                <a:gridCol w="5760640"/>
              </a:tblGrid>
              <a:tr h="2247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Вопрос бизнеса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Ответ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КГД МФ РК</a:t>
                      </a:r>
                    </a:p>
                  </a:txBody>
                  <a:tcPr marL="9034" marR="9034" marT="9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1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Почему периодически при таможенном оформлении товара срабатывают риски в отношении товара, которые в отношении идентичного ранее оформленного товара не подтвердились?</a:t>
                      </a:r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81305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Профили риска срабатывают по разным индикаторам риска (товар, получатель, отправитель, декларант, номер транспортного средства, маршрут и т.д.).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Дифференцированное применение мер по минимизации рисков в рамках СУР при срабатывании одного и того же профиля риска в отношении идентичных</a:t>
                      </a:r>
                      <a:r>
                        <a:rPr lang="ru-RU" sz="13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 товаров регламентировано Решением Коллегии ЕЭК от 27.03.2018г. № 42 (по вопросам стоимости) и указанием КГД МФ РК от 04.04.2018г. № КГД-04-1-13338-КГД-8743 (по вопросам стоимости и экспертизы товаров).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561046"/>
              </p:ext>
            </p:extLst>
          </p:nvPr>
        </p:nvGraphicFramePr>
        <p:xfrm>
          <a:off x="107504" y="2924944"/>
          <a:ext cx="8856984" cy="2214966"/>
        </p:xfrm>
        <a:graphic>
          <a:graphicData uri="http://schemas.openxmlformats.org/drawingml/2006/table">
            <a:tbl>
              <a:tblPr/>
              <a:tblGrid>
                <a:gridCol w="3096344"/>
                <a:gridCol w="5760640"/>
              </a:tblGrid>
              <a:tr h="2247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Предложение бизнеса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Ответ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КГД МФ РК</a:t>
                      </a:r>
                    </a:p>
                  </a:txBody>
                  <a:tcPr marL="9034" marR="9034" marT="9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1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АО «Эйр</a:t>
                      </a:r>
                      <a:r>
                        <a:rPr lang="ru-RU" sz="13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 Астана</a:t>
                      </a: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»: чтобы СУР не применялась или в минимальной степени применялась к компаниям, которые входят в «Перечень крупных налогоплательщиков».</a:t>
                      </a:r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81305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На сегодняшний день в отношении УВЭД низкого уровня риска (инвесторы, крупные налогоплательщики, товаропроизводители, УЭО, УВЭД, набравшие низкий балл в результате категорирования) профили риска не срабатывают (за исключением профилей связанных с запретами и ограничениями).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Справочно: все 633 ДТ АО «Эйр Астана», оформленные с 1 июля 2018 года выпущены в автоматическом режиме без проведения таможенного контроля (по зеленому коридору).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158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Слайд </a:t>
            </a:r>
            <a:r>
              <a:rPr lang="ru-RU" dirty="0" smtClean="0">
                <a:solidFill>
                  <a:schemeClr val="tx1"/>
                </a:solidFill>
              </a:rPr>
              <a:t>18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256145"/>
              </p:ext>
            </p:extLst>
          </p:nvPr>
        </p:nvGraphicFramePr>
        <p:xfrm>
          <a:off x="107504" y="476672"/>
          <a:ext cx="8856984" cy="5186766"/>
        </p:xfrm>
        <a:graphic>
          <a:graphicData uri="http://schemas.openxmlformats.org/drawingml/2006/table">
            <a:tbl>
              <a:tblPr/>
              <a:tblGrid>
                <a:gridCol w="5184576"/>
                <a:gridCol w="3672408"/>
              </a:tblGrid>
              <a:tr h="2247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Предложение бизнеса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Ответ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КГД МФ РК</a:t>
                      </a:r>
                    </a:p>
                  </a:txBody>
                  <a:tcPr marL="9034" marR="9034" marT="9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12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НПП РК «</a:t>
                      </a:r>
                      <a:r>
                        <a:rPr lang="ru-RU" sz="13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Атамекен</a:t>
                      </a: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»: компонента СУР в ИС «Астана-1» настроена таким образом, что выпуск декларации на товары производится путем перевода с «красного» или «желтого коридоров» на «зеленый» либо «синий коридор», что по мнению Национальной палаты является концептуально неправильным и противоречит как союзному, так и национальному законодательству.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Выпуск товара должен осуществляться с любого коридора, с осуществлением установленных профилем СУР определенных форм таможенного контроля, либо переноса акцента на пост таможенный контроль в дальнейшем.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Установленный алгоритм приводит к искажению статистики и не отражает реальное положение дел по оформленным декларациям на товары в различных коридорах.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Кроме того, двойной контроль в различных коридорах с применением существующих форм контроля, предусмотренного для каждого коридора в отдельности приводит к длительным срокам оформления, временным и финансовым затратам бизнеса, и соответственно нивелирует принципы электронного декларирования, заложенных в союзном и национальном таможенном кодексе.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81305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Выпуск товаров через «зеленый» и «синий» коридоры не противоречит ни союзному, ни национальному законодательству.</a:t>
                      </a:r>
                    </a:p>
                    <a:p>
                      <a:pPr algn="just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Кроме того выпуск товаров через «зеленый» и «синий» коридоры не приводит к искажению статистики, так как при анализе учитывается первоначальный коридор и по нему представляется соответствующая информация в вышестоящие и иные органы.</a:t>
                      </a:r>
                    </a:p>
                    <a:p>
                      <a:pPr algn="just"/>
                      <a:endParaRPr lang="ru-RU" sz="13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ctr" latinLnBrk="0" hangingPunct="1"/>
                      <a:endParaRPr lang="ru-RU" sz="11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05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8" y="-46013"/>
            <a:ext cx="1199213" cy="109428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53312"/>
            <a:ext cx="9144000" cy="64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         </a:t>
            </a:r>
            <a:r>
              <a:rPr lang="ru-RU" sz="27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Нормативная правовая база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244741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Приказ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Министра финансов Республики Казахстан от 1 февраля 2018 года №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100 «Об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утверждении стратегии и тактики применения органами государственных доходов системы управления рисками, а также Правил ее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функционирования»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1153021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Кодекс «О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таможенном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регулировании в РК»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Глава 51 Система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управления рисками, применяемая таможенными органами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52436" y="4791000"/>
            <a:ext cx="7552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Приказ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Министра финансов Республики Казахстан от 13.02.2018г. № 170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ДСП «Об утверждении правил реализации органами государственных доходов процесса управления рисками»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43" y="1501574"/>
            <a:ext cx="707435" cy="7074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43" y="2832364"/>
            <a:ext cx="707435" cy="7074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43" y="4797152"/>
            <a:ext cx="707435" cy="70743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1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Слайд </a:t>
            </a:r>
            <a:r>
              <a:rPr lang="ru-RU" dirty="0" smtClean="0">
                <a:solidFill>
                  <a:schemeClr val="tx1"/>
                </a:solidFill>
              </a:rPr>
              <a:t>19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037530"/>
              </p:ext>
            </p:extLst>
          </p:nvPr>
        </p:nvGraphicFramePr>
        <p:xfrm>
          <a:off x="107504" y="476672"/>
          <a:ext cx="8856984" cy="3403686"/>
        </p:xfrm>
        <a:graphic>
          <a:graphicData uri="http://schemas.openxmlformats.org/drawingml/2006/table">
            <a:tbl>
              <a:tblPr/>
              <a:tblGrid>
                <a:gridCol w="5184576"/>
                <a:gridCol w="3672408"/>
              </a:tblGrid>
              <a:tr h="2247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Предложение бизнеса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034" marR="9034" marT="9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Ответ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КГД МФ РК</a:t>
                      </a:r>
                    </a:p>
                  </a:txBody>
                  <a:tcPr marL="9034" marR="9034" marT="9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12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НПП РК «</a:t>
                      </a:r>
                      <a:r>
                        <a:rPr lang="ru-RU" sz="13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Атамекен</a:t>
                      </a: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»: в Стратегии и тактике применения органами государственных доходов системы управления рисками, а также Правил ее функционирования (далее-Стратегия) не описан алгоритм таможенной проверки, не указаны источники ценовой информации, на основании которой осуществляется контроль таможенной стоимости.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Кроме того, Стратегия должна содержать оценку эффективности применения СУР, а именно показатели, отражающие результативность применения СУР.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Учитывая, что при электронном декларировании весь таможенный контроль основывается на СУР, полагаем, что Стратегия должна содержать подробный алгоритм применения СУР при таможенном контроле, за исключением порядка разработки профилей и индикаторов риска. </a:t>
                      </a:r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81305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Система управления рисками применяется только для выбора объектов и форм таможенного контроля.</a:t>
                      </a:r>
                    </a:p>
                    <a:p>
                      <a:pPr algn="just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Сам алгоритм проведения таможенного контроля, в том числе таможенной проверки, предусмотрен таможенным законодательством, соответствующими решениями и порядками. </a:t>
                      </a:r>
                    </a:p>
                    <a:p>
                      <a:pPr algn="just"/>
                      <a:endParaRPr lang="ru-RU" sz="13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ctr" latinLnBrk="0" hangingPunct="1"/>
                      <a:endParaRPr lang="ru-RU" sz="11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725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" descr="C:\Users\1\Desktop\628355ff338e6171203ebac271a7e66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965200"/>
            <a:ext cx="9153525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223046"/>
            <a:ext cx="8315325" cy="76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Customs </a:t>
            </a:r>
            <a:r>
              <a:rPr lang="ru-RU" sz="3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en-US" sz="3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Business</a:t>
            </a:r>
            <a:endParaRPr lang="ru-RU" sz="3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2" descr="C:\Users\APrimbetov\Desktop\Презентация ГГ\LOGO MG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73"/>
            <a:ext cx="928662" cy="9469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92036" y="6021287"/>
            <a:ext cx="4924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Спасибо за внимание!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329" y="1511745"/>
            <a:ext cx="1533600" cy="15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06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1520" y="153312"/>
            <a:ext cx="9144000" cy="64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         </a:t>
            </a:r>
            <a:r>
              <a:rPr lang="ru-RU" sz="27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Таможенным законодательством предусмотрены следующие положения:</a:t>
            </a:r>
            <a:endParaRPr lang="ru-RU" sz="27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8" y="-46013"/>
            <a:ext cx="1199213" cy="10942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43" y="1501574"/>
            <a:ext cx="707435" cy="70743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187624" y="1048270"/>
            <a:ext cx="7548388" cy="1266018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b="1" u="sng" dirty="0" smtClean="0">
              <a:solidFill>
                <a:srgbClr val="EF7F1A"/>
              </a:solidFill>
            </a:endParaRPr>
          </a:p>
          <a:p>
            <a:pPr algn="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1113959"/>
            <a:ext cx="7260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При проведении таможенного контроля таможенные органы исходят из принципа выборочности объектов таможенного контроля, форм таможенного контроля и (или) мер, обеспечивающих проведение таможенного контроля. </a:t>
            </a:r>
          </a:p>
          <a:p>
            <a:pPr algn="just"/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При выборе объектов таможенного контроля, форм таможенного контроля и (или) мер, обеспечивающих проведение таможенного контроля, используется система управления рисками.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21355" y="2636912"/>
            <a:ext cx="7524837" cy="871704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b="1" u="sng" dirty="0" smtClean="0">
              <a:solidFill>
                <a:srgbClr val="EF7F1A"/>
              </a:solidFill>
            </a:endParaRPr>
          </a:p>
          <a:p>
            <a:pPr algn="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35001" y="2852936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таможенными органами процесса управления рисками осуществляется в порядке, определенном уполномоченным органом.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21356" y="3717032"/>
            <a:ext cx="7514656" cy="1569660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b="1" u="sng" dirty="0" smtClean="0">
              <a:solidFill>
                <a:srgbClr val="EF7F1A"/>
              </a:solidFill>
            </a:endParaRPr>
          </a:p>
          <a:p>
            <a:pPr algn="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21356" y="3717032"/>
            <a:ext cx="74834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Информация, содержащаяся в профилях и индикаторах риска, является конфиденциальной, за исключением случаев, устанавливаемых законодательством Республики Казахстан, а также за исключением следующих индикаторов:</a:t>
            </a:r>
          </a:p>
          <a:p>
            <a:pPr algn="just"/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1) факта привлечения к уголовной и (или) административной ответственности за нарушение таможенного законодательства Республики Казахстан;</a:t>
            </a:r>
          </a:p>
          <a:p>
            <a:pPr algn="just"/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2) наличия задолженности по таможенным платежам, налогам, специальным, антидемпинговым, компенсационным пошлинам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43" y="2780928"/>
            <a:ext cx="707435" cy="7074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112286"/>
            <a:ext cx="707435" cy="70743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17252" y="5501287"/>
            <a:ext cx="7387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 целях дифференцированного применения мер по минимизации рисков таможенные органы могут осуществлять категорирование лиц, совершающих таможенные операции, путем отнесения их к категориям низкого, среднего или высокого уровня риска.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501561"/>
            <a:ext cx="707435" cy="707435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1187624" y="5501287"/>
            <a:ext cx="7558568" cy="709759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b="1" u="sng" dirty="0" smtClean="0">
              <a:solidFill>
                <a:srgbClr val="EF7F1A"/>
              </a:solidFill>
            </a:endParaRPr>
          </a:p>
          <a:p>
            <a:pPr algn="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53312"/>
            <a:ext cx="9144000" cy="64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         </a:t>
            </a:r>
            <a:r>
              <a:rPr lang="ru-RU" sz="73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Стратегия и тактика применения органами государственных</a:t>
            </a:r>
          </a:p>
          <a:p>
            <a:r>
              <a:rPr lang="ru-RU" sz="73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доходов системы управления рисками, </a:t>
            </a:r>
          </a:p>
          <a:p>
            <a:r>
              <a:rPr lang="ru-RU" sz="73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также Правила ее функционирования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8" y="-46013"/>
            <a:ext cx="1199213" cy="10942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8198" y="1412776"/>
            <a:ext cx="786223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1338" algn="just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Стратегия и тактика применения органами государственных доходов системы управления рисками, а также Правила ее функционирования (далее – Стратегия) разработаны в соответствии с пунктом 4 статьи 451 Кодекса Республики Казахстан от 26 декабря 2017 года «О таможенном регулировании в Республике Казахстан» (далее – Кодекс).</a:t>
            </a:r>
          </a:p>
          <a:p>
            <a:pPr lvl="0" indent="541338" algn="just"/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indent="541338" algn="just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Целью Стратегии является установление единых подходов к управлению, реализации и дальнейшему совершенствованию системы управления рисками в органах государственных доходов Республики Казахстан.</a:t>
            </a:r>
          </a:p>
          <a:p>
            <a:pPr lvl="0" indent="541338" algn="just"/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541338" algn="just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Стратегия определяет порядок функционирования системы управления рисками (далее – СУР), за исключением рисков в области санитарно-эпидемиологического, ветеринарного, карантинного, фитосанитарного, радиационного контроля (надзора).</a:t>
            </a:r>
          </a:p>
          <a:p>
            <a:pPr indent="541338" algn="just"/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53312"/>
            <a:ext cx="9144000" cy="64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         </a:t>
            </a:r>
            <a:r>
              <a:rPr lang="ru-RU" sz="27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Цели применения системы управления рисками: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8" y="-46013"/>
            <a:ext cx="1199213" cy="10942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9045" y="980728"/>
            <a:ext cx="786223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Стратегия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применения СУР в органах государственных доходов направлена на достижение основных целей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определение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областей риска с наибольшей вероятностью потенциального возможного нарушения таможенного законодательства Евразийского экономического союза и Республики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Казахстан;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разработка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 внедрение соответствующих мер по минимизации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рисков;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эффективного выбора объектов таможенного контроля, форм таможенного контроля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сосредоточение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внимания на областях риска с высоким уровнем и обеспечение эффективного использования ресурсов органов государственных доходов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создание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условий для ускорения и упрощения перемещения через таможенную границу Евразийского экономического союза товаров, по которым не выявлена необходимость применения мер по минимизации рисков.</a:t>
            </a:r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987452" y="4035106"/>
            <a:ext cx="1212839" cy="6677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Товар, Логистика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24128" y="4035107"/>
            <a:ext cx="1206963" cy="6677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Субъект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35216" y="5013174"/>
            <a:ext cx="837544" cy="6120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Балл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26139" y="5693544"/>
            <a:ext cx="792277" cy="403359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Низкий риск</a:t>
            </a:r>
            <a:endParaRPr lang="ru-RU" sz="1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523521" y="6286306"/>
            <a:ext cx="860933" cy="366223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Средний риск</a:t>
            </a:r>
            <a:endParaRPr lang="ru-RU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59383" y="5754094"/>
            <a:ext cx="849452" cy="40335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Высокий риск</a:t>
            </a:r>
            <a:endParaRPr lang="ru-RU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" name="Правая фигурная скобка 31"/>
          <p:cNvSpPr/>
          <p:nvPr/>
        </p:nvSpPr>
        <p:spPr>
          <a:xfrm>
            <a:off x="8200291" y="3596846"/>
            <a:ext cx="281215" cy="1416328"/>
          </a:xfrm>
          <a:prstGeom prst="rightBrace">
            <a:avLst>
              <a:gd name="adj1" fmla="val 8333"/>
              <a:gd name="adj2" fmla="val 506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33" name="Загнутый угол 32"/>
          <p:cNvSpPr/>
          <p:nvPr/>
        </p:nvSpPr>
        <p:spPr>
          <a:xfrm>
            <a:off x="8481506" y="3644650"/>
            <a:ext cx="554990" cy="1320719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solidFill>
                  <a:schemeClr val="tx1"/>
                </a:solidFill>
              </a:rPr>
              <a:t>Область риска</a:t>
            </a:r>
          </a:p>
        </p:txBody>
      </p:sp>
      <p:pic>
        <p:nvPicPr>
          <p:cNvPr id="81" name="Picture 4" descr="C:\Users\user\Desktop\Pics\Document-Copy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1954" y="2778495"/>
            <a:ext cx="1004069" cy="818351"/>
          </a:xfrm>
          <a:prstGeom prst="rect">
            <a:avLst/>
          </a:prstGeom>
          <a:noFill/>
        </p:spPr>
      </p:pic>
      <p:cxnSp>
        <p:nvCxnSpPr>
          <p:cNvPr id="91" name="Прямая со стрелкой 90"/>
          <p:cNvCxnSpPr>
            <a:stCxn id="81" idx="2"/>
            <a:endCxn id="16" idx="0"/>
          </p:cNvCxnSpPr>
          <p:nvPr/>
        </p:nvCxnSpPr>
        <p:spPr>
          <a:xfrm>
            <a:off x="6953989" y="3596846"/>
            <a:ext cx="639883" cy="4382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81" idx="2"/>
            <a:endCxn id="18" idx="0"/>
          </p:cNvCxnSpPr>
          <p:nvPr/>
        </p:nvCxnSpPr>
        <p:spPr>
          <a:xfrm flipH="1">
            <a:off x="6327610" y="3596846"/>
            <a:ext cx="626379" cy="4382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stCxn id="18" idx="2"/>
            <a:endCxn id="21" idx="0"/>
          </p:cNvCxnSpPr>
          <p:nvPr/>
        </p:nvCxnSpPr>
        <p:spPr>
          <a:xfrm>
            <a:off x="6327610" y="4702830"/>
            <a:ext cx="626378" cy="310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stCxn id="16" idx="2"/>
            <a:endCxn id="21" idx="0"/>
          </p:cNvCxnSpPr>
          <p:nvPr/>
        </p:nvCxnSpPr>
        <p:spPr>
          <a:xfrm flipH="1">
            <a:off x="6953988" y="4702830"/>
            <a:ext cx="639884" cy="310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21" idx="2"/>
            <a:endCxn id="22" idx="3"/>
          </p:cNvCxnSpPr>
          <p:nvPr/>
        </p:nvCxnSpPr>
        <p:spPr>
          <a:xfrm flipH="1">
            <a:off x="6418416" y="5625242"/>
            <a:ext cx="535572" cy="2699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>
            <a:stCxn id="21" idx="2"/>
            <a:endCxn id="23" idx="0"/>
          </p:cNvCxnSpPr>
          <p:nvPr/>
        </p:nvCxnSpPr>
        <p:spPr>
          <a:xfrm>
            <a:off x="6953988" y="5625242"/>
            <a:ext cx="0" cy="661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21" idx="2"/>
            <a:endCxn id="24" idx="1"/>
          </p:cNvCxnSpPr>
          <p:nvPr/>
        </p:nvCxnSpPr>
        <p:spPr>
          <a:xfrm>
            <a:off x="6953988" y="5625242"/>
            <a:ext cx="505395" cy="3305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1397196" y="3111542"/>
            <a:ext cx="4041184" cy="900000"/>
          </a:xfrm>
          <a:prstGeom prst="round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УВЭД, набравшие низкий балл, а также инвесторы, крупные налогоплательщики, товаропроизводители, УЭО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400272" y="4295101"/>
            <a:ext cx="4041184" cy="900000"/>
          </a:xfrm>
          <a:prstGeom prst="round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УВЭД, набравшие 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средний </a:t>
            </a:r>
            <a:r>
              <a:rPr lang="ru-RU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балл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397196" y="5445224"/>
            <a:ext cx="4068451" cy="900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УВЭД, имеющие факты привлечения к уголовной ответственности, а также задолженность по уплате </a:t>
            </a:r>
            <a:r>
              <a:rPr lang="ru-RU" sz="1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ТПиН</a:t>
            </a:r>
            <a:endParaRPr lang="ru-RU" sz="1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 rot="16200000">
            <a:off x="323527" y="3100886"/>
            <a:ext cx="900000" cy="900000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УВЭД</a:t>
            </a:r>
            <a:r>
              <a:rPr lang="ru-RU" sz="14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низкого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уровня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 риска</a:t>
            </a:r>
          </a:p>
        </p:txBody>
      </p:sp>
      <p:sp>
        <p:nvSpPr>
          <p:cNvPr id="165" name="Прямоугольник 164"/>
          <p:cNvSpPr/>
          <p:nvPr/>
        </p:nvSpPr>
        <p:spPr>
          <a:xfrm rot="16200000">
            <a:off x="323528" y="4295101"/>
            <a:ext cx="900000" cy="90000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УВЭД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среднего уровня риска</a:t>
            </a:r>
          </a:p>
        </p:txBody>
      </p:sp>
      <p:sp>
        <p:nvSpPr>
          <p:cNvPr id="169" name="Прямоугольник 168"/>
          <p:cNvSpPr/>
          <p:nvPr/>
        </p:nvSpPr>
        <p:spPr>
          <a:xfrm rot="16200000">
            <a:off x="323529" y="5456837"/>
            <a:ext cx="900000" cy="90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УВЭД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Высокого уровня риска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71601" y="141489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Категорирование участников ВЭД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8" y="-46013"/>
            <a:ext cx="1199213" cy="109428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9512" y="692696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В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целях дифференцированного применения мер по минимизации рисков таможенные органы категорируют УВЭД на категории низкого, среднего и  высокого уровня риска.</a:t>
            </a:r>
          </a:p>
          <a:p>
            <a:pPr algn="just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	 Сведения о порядке категорирования и импортерах по категориям являются информацией для служебного пользования.</a:t>
            </a:r>
          </a:p>
          <a:p>
            <a:pPr algn="just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	Для категорирования используются сведения об УВЭД, полученные из информационных систем налоговых, таможенных и других государственных органов. </a:t>
            </a:r>
          </a:p>
        </p:txBody>
      </p:sp>
      <p:sp>
        <p:nvSpPr>
          <p:cNvPr id="4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28596" y="1052736"/>
            <a:ext cx="2278035" cy="307777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КАО ЕХД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99592" y="158696"/>
            <a:ext cx="7861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 баз данных для категорирования </a:t>
            </a:r>
            <a:endParaRPr lang="ru-RU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81303" y="1061676"/>
            <a:ext cx="2381394" cy="307777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 ИХД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8596" y="2015782"/>
            <a:ext cx="5334101" cy="584775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Категорирование участников внешнеэкономической деятельности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0245" y="1061676"/>
            <a:ext cx="2278035" cy="1600438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КИ МИР, </a:t>
            </a:r>
          </a:p>
          <a:p>
            <a:pPr algn="ctr"/>
            <a:endPara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КПСиСУ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ГП, </a:t>
            </a:r>
          </a:p>
          <a:p>
            <a:pPr algn="ctr"/>
            <a:endPara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КС МНЭ, </a:t>
            </a:r>
          </a:p>
          <a:p>
            <a:pPr algn="ctr"/>
            <a:endPara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АО «ЦРТР» МСЗ</a:t>
            </a: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1351587" y="1558473"/>
            <a:ext cx="432048" cy="259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358245" y="1558473"/>
            <a:ext cx="432048" cy="259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5951601" y="2209273"/>
            <a:ext cx="432048" cy="259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489783"/>
              </p:ext>
            </p:extLst>
          </p:nvPr>
        </p:nvGraphicFramePr>
        <p:xfrm>
          <a:off x="428599" y="3356992"/>
          <a:ext cx="8429681" cy="198056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30595"/>
                <a:gridCol w="1877886"/>
                <a:gridCol w="1204240"/>
                <a:gridCol w="1204240"/>
                <a:gridCol w="1204240"/>
                <a:gridCol w="1204240"/>
                <a:gridCol w="1204240"/>
              </a:tblGrid>
              <a:tr h="370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n>
                            <a:noFill/>
                          </a:ln>
                          <a:effectLst/>
                        </a:rPr>
                        <a:t>№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n>
                            <a:noFill/>
                          </a:ln>
                          <a:effectLst/>
                        </a:rPr>
                        <a:t>Критерий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n>
                            <a:noFill/>
                          </a:ln>
                          <a:effectLst/>
                        </a:rPr>
                        <a:t>Приоритет критерия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n>
                            <a:noFill/>
                          </a:ln>
                          <a:effectLst/>
                        </a:rPr>
                        <a:t>Уд. </a:t>
                      </a:r>
                      <a:r>
                        <a:rPr lang="ru-RU" sz="1600" u="none" strike="noStrike" dirty="0">
                          <a:ln>
                            <a:noFill/>
                          </a:ln>
                          <a:effectLst/>
                        </a:rPr>
                        <a:t>вес критерия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n>
                            <a:noFill/>
                          </a:ln>
                          <a:effectLst/>
                        </a:rPr>
                        <a:t>Уровень риска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ln>
                            <a:noFill/>
                          </a:ln>
                          <a:effectLst/>
                        </a:rPr>
                        <a:t>Высокий</a:t>
                      </a:r>
                      <a:r>
                        <a:rPr lang="ru-RU" sz="1600" u="none" strike="noStrike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lang="ru-RU" sz="1600" u="none" strike="noStrike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ctr" fontAlgn="b"/>
                      <a:r>
                        <a:rPr lang="ru-RU" sz="1600" u="none" strike="noStrike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ru-RU" sz="1600" u="none" strike="noStrike" dirty="0">
                          <a:ln>
                            <a:noFill/>
                          </a:ln>
                          <a:effectLst/>
                        </a:rPr>
                        <a:t>30 баллов)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n>
                            <a:noFill/>
                          </a:ln>
                          <a:effectLst/>
                        </a:rPr>
                        <a:t>Средний </a:t>
                      </a:r>
                      <a:endParaRPr lang="ru-RU" sz="1600" u="none" strike="noStrike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ctr" fontAlgn="b"/>
                      <a:r>
                        <a:rPr lang="ru-RU" sz="1600" u="none" strike="noStrike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ru-RU" sz="1600" u="none" strike="noStrike" dirty="0">
                          <a:ln>
                            <a:noFill/>
                          </a:ln>
                          <a:effectLst/>
                        </a:rPr>
                        <a:t>15 баллов)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n>
                            <a:noFill/>
                          </a:ln>
                          <a:effectLst/>
                        </a:rPr>
                        <a:t>Низкий</a:t>
                      </a:r>
                    </a:p>
                    <a:p>
                      <a:pPr algn="ctr" fontAlgn="b"/>
                      <a:r>
                        <a:rPr lang="ru-RU" sz="1600" u="none" strike="noStrike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ln>
                            <a:noFill/>
                          </a:ln>
                          <a:effectLst/>
                        </a:rPr>
                        <a:t>(0 баллов)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Критерий 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Критерий 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Критерий </a:t>
                      </a:r>
                      <a:r>
                        <a:rPr lang="en-US" sz="1200" dirty="0" smtClean="0"/>
                        <a:t>N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41761" y="5376118"/>
            <a:ext cx="8429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Категория УВЭД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устанавливается на основе итоговой оценки деятельности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(далее - ИОД),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которая рассчитывается по формуле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ИОД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участника ВЭД =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30*0,5+15*0,3+…+0*0,2=19,5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8" y="-46013"/>
            <a:ext cx="1199213" cy="1094282"/>
          </a:xfrm>
          <a:prstGeom prst="rect">
            <a:avLst/>
          </a:prstGeom>
        </p:spPr>
      </p:pic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0892" y="2915652"/>
            <a:ext cx="7861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Пример модели расчета баллов</a:t>
            </a:r>
          </a:p>
        </p:txBody>
      </p:sp>
    </p:spTree>
    <p:extLst>
      <p:ext uri="{BB962C8B-B14F-4D97-AF65-F5344CB8AC3E}">
        <p14:creationId xmlns:p14="http://schemas.microsoft.com/office/powerpoint/2010/main" val="13806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1" name="AutoShape 3"/>
          <p:cNvSpPr>
            <a:spLocks noChangeArrowheads="1"/>
          </p:cNvSpPr>
          <p:nvPr/>
        </p:nvSpPr>
        <p:spPr bwMode="auto">
          <a:xfrm>
            <a:off x="5992603" y="5083224"/>
            <a:ext cx="2895600" cy="838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altLang="ru-RU" b="1" dirty="0" smtClean="0"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altLang="ru-RU" b="1" dirty="0" smtClean="0">
                <a:latin typeface="Tahoma" pitchFamily="34" charset="0"/>
                <a:cs typeface="Tahoma" pitchFamily="34" charset="0"/>
              </a:rPr>
              <a:t>Красный </a:t>
            </a:r>
            <a:r>
              <a:rPr lang="ru-RU" altLang="ru-RU" b="1" dirty="0">
                <a:latin typeface="Tahoma" pitchFamily="34" charset="0"/>
                <a:cs typeface="Tahoma" pitchFamily="34" charset="0"/>
              </a:rPr>
              <a:t>коридор</a:t>
            </a:r>
          </a:p>
          <a:p>
            <a:pPr algn="ctr">
              <a:defRPr/>
            </a:pPr>
            <a:endParaRPr lang="tr-TR" altLang="ru-RU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941" name="AutoShape 8"/>
          <p:cNvSpPr>
            <a:spLocks noChangeArrowheads="1"/>
          </p:cNvSpPr>
          <p:nvPr/>
        </p:nvSpPr>
        <p:spPr bwMode="auto">
          <a:xfrm>
            <a:off x="5990988" y="4071689"/>
            <a:ext cx="28956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 dirty="0">
                <a:latin typeface="Tahoma" pitchFamily="34" charset="0"/>
                <a:cs typeface="Tahoma" pitchFamily="34" charset="0"/>
              </a:rPr>
              <a:t>Желтый </a:t>
            </a:r>
            <a:r>
              <a:rPr lang="ru-RU" altLang="ru-RU" b="1" dirty="0" smtClean="0">
                <a:latin typeface="Tahoma" pitchFamily="34" charset="0"/>
                <a:cs typeface="Tahoma" pitchFamily="34" charset="0"/>
              </a:rPr>
              <a:t>коридор</a:t>
            </a:r>
          </a:p>
          <a:p>
            <a:pPr algn="ctr"/>
            <a:endParaRPr lang="tr-TR" altLang="ru-RU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942" name="AutoShape 9"/>
          <p:cNvSpPr>
            <a:spLocks noChangeArrowheads="1"/>
          </p:cNvSpPr>
          <p:nvPr/>
        </p:nvSpPr>
        <p:spPr bwMode="auto">
          <a:xfrm>
            <a:off x="5992603" y="2032992"/>
            <a:ext cx="2895600" cy="838200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 dirty="0">
                <a:latin typeface="Tahoma" pitchFamily="34" charset="0"/>
                <a:cs typeface="Tahoma" pitchFamily="34" charset="0"/>
              </a:rPr>
              <a:t>Зеленый </a:t>
            </a:r>
            <a:r>
              <a:rPr lang="ru-RU" altLang="ru-RU" b="1" dirty="0" smtClean="0">
                <a:latin typeface="Tahoma" pitchFamily="34" charset="0"/>
                <a:cs typeface="Tahoma" pitchFamily="34" charset="0"/>
              </a:rPr>
              <a:t>коридор</a:t>
            </a:r>
            <a:endParaRPr lang="ru-RU" altLang="ru-RU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9943" name="Picture 23" descr="ssd-makar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6136"/>
            <a:ext cx="2667000" cy="426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Line 24"/>
          <p:cNvSpPr>
            <a:spLocks noChangeShapeType="1"/>
          </p:cNvSpPr>
          <p:nvPr/>
        </p:nvSpPr>
        <p:spPr bwMode="auto">
          <a:xfrm>
            <a:off x="2667000" y="3786336"/>
            <a:ext cx="608856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9945" name="Line 25"/>
          <p:cNvSpPr>
            <a:spLocks noChangeShapeType="1"/>
          </p:cNvSpPr>
          <p:nvPr/>
        </p:nvSpPr>
        <p:spPr bwMode="auto">
          <a:xfrm flipV="1">
            <a:off x="4724400" y="2490936"/>
            <a:ext cx="1143000" cy="12954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9946" name="Line 26"/>
          <p:cNvSpPr>
            <a:spLocks noChangeShapeType="1"/>
          </p:cNvSpPr>
          <p:nvPr/>
        </p:nvSpPr>
        <p:spPr bwMode="auto">
          <a:xfrm flipV="1">
            <a:off x="4724400" y="3405336"/>
            <a:ext cx="1143000" cy="4572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9947" name="Line 27"/>
          <p:cNvSpPr>
            <a:spLocks noChangeShapeType="1"/>
          </p:cNvSpPr>
          <p:nvPr/>
        </p:nvSpPr>
        <p:spPr bwMode="auto">
          <a:xfrm>
            <a:off x="4724400" y="3938736"/>
            <a:ext cx="1143000" cy="3810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9948" name="Line 28"/>
          <p:cNvSpPr>
            <a:spLocks noChangeShapeType="1"/>
          </p:cNvSpPr>
          <p:nvPr/>
        </p:nvSpPr>
        <p:spPr bwMode="auto">
          <a:xfrm>
            <a:off x="4724400" y="4014936"/>
            <a:ext cx="1219200" cy="13716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-69471" y="7654"/>
            <a:ext cx="9144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управления рисками в ИС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АСТАНА-1</a:t>
            </a:r>
            <a:endParaRPr lang="en-US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9953" name="Picture 3" descr="C:\Documents and Settings\Лт.шмит\Рабочий стол\cliparts\gif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794" y="2565832"/>
            <a:ext cx="19446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5992603" y="2990800"/>
            <a:ext cx="2895600" cy="914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latin typeface="Tahoma" pitchFamily="34" charset="0"/>
                <a:cs typeface="Tahoma" pitchFamily="34" charset="0"/>
              </a:rPr>
              <a:t>Синий </a:t>
            </a:r>
            <a:r>
              <a:rPr lang="ru-RU" altLang="ru-RU" b="1" dirty="0" smtClean="0">
                <a:latin typeface="Tahoma" pitchFamily="34" charset="0"/>
                <a:cs typeface="Tahoma" pitchFamily="34" charset="0"/>
              </a:rPr>
              <a:t>коридор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8" y="-46013"/>
            <a:ext cx="1199213" cy="109428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079341" y="463141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С внедрением электронного декларирования таможенный контроль осуществляется на основании системы управления рисками, что позволило  минимизировать влияние человеческого фактора на принятие решения в отношении товаров 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5776" y="4667652"/>
            <a:ext cx="3384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СИСТЕМА УПРАВЛЕНИЯ РИСКАМИ</a:t>
            </a:r>
            <a:endParaRPr lang="ru-RU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29763" y="2088594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ИС АСТАНА-1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Слайд </a:t>
            </a:r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-69471" y="7654"/>
            <a:ext cx="914400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управления рисками в ИС АСТАНА-1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(данные за период с 1 апреля по 15 августа)</a:t>
            </a:r>
            <a:endParaRPr lang="en-US" sz="1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8" y="-46013"/>
            <a:ext cx="1199213" cy="10942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908720"/>
            <a:ext cx="8784976" cy="1600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alt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alt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зеленый коридор направляются декларации в отношении которых риски не выявлены. Такие декларации выпускаются системой автоматически, без участия должностного лица.</a:t>
            </a:r>
          </a:p>
          <a:p>
            <a:pPr lvl="0" algn="just"/>
            <a:r>
              <a:rPr lang="ru-RU" alt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ДТ</a:t>
            </a:r>
            <a:r>
              <a:rPr lang="ru-RU" alt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поданные УВЭД низкого уровня </a:t>
            </a:r>
            <a:r>
              <a:rPr lang="ru-RU" alt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риска, автоматически выпускаются через </a:t>
            </a:r>
            <a:r>
              <a:rPr lang="ru-RU" alt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зеленый коридор (за исключением </a:t>
            </a:r>
            <a:r>
              <a:rPr lang="ru-RU" alt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рисков, </a:t>
            </a:r>
            <a:r>
              <a:rPr lang="ru-RU" alt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связанных с запретами и ограничениями).</a:t>
            </a:r>
            <a:endParaRPr lang="ru-RU" alt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r>
              <a:rPr lang="ru-RU" alt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Доля деклараций, выпущенных системой автоматически, составляет порядка 69% (в августе 75%)</a:t>
            </a:r>
            <a:r>
              <a:rPr lang="ru-RU" altLang="en-US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altLang="en-US" sz="1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861048"/>
            <a:ext cx="8784975" cy="1169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alt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alt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желтый коридор направляются декларации для проведения проверки документов и сведений (документальный контроль</a:t>
            </a:r>
            <a:r>
              <a:rPr lang="ru-RU" alt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на этапе таможенной очистки товара.</a:t>
            </a:r>
          </a:p>
          <a:p>
            <a:pPr algn="just"/>
            <a:r>
              <a:rPr lang="ru-RU" alt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желтый коридор направляются ДТ, поданные УВЭД среднего уровня риска.</a:t>
            </a:r>
            <a:endParaRPr lang="ru-RU" alt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alt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Доля </a:t>
            </a:r>
            <a:r>
              <a:rPr lang="ru-RU" alt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деклараций, </a:t>
            </a:r>
            <a:r>
              <a:rPr lang="ru-RU" alt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отобранных для проведения документального контроля, </a:t>
            </a:r>
            <a:r>
              <a:rPr lang="ru-RU" alt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составляет порядка </a:t>
            </a:r>
            <a:r>
              <a:rPr lang="ru-RU" alt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22% (в августе 15%)</a:t>
            </a:r>
            <a:r>
              <a:rPr lang="ru-RU" altLang="en-US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altLang="en-US" sz="1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3998" y="2548061"/>
            <a:ext cx="8784976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alt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синий </a:t>
            </a:r>
            <a:r>
              <a:rPr lang="ru-RU" alt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коридор направляются декларации для проведения </a:t>
            </a:r>
            <a:r>
              <a:rPr lang="ru-RU" alt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таможенного контроля после выпуска товаров. При направлении декларации в синий коридор также предусмотрен автоматический выпуск товаров.</a:t>
            </a:r>
            <a:r>
              <a:rPr lang="ru-RU" altLang="en-US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en-US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algn="just"/>
            <a:r>
              <a:rPr lang="ru-RU" alt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Доля </a:t>
            </a:r>
            <a:r>
              <a:rPr lang="ru-RU" alt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деклараций, </a:t>
            </a:r>
            <a:r>
              <a:rPr lang="ru-RU" alt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отобранных для проведения документального контроля после выпуска товара, </a:t>
            </a:r>
            <a:r>
              <a:rPr lang="ru-RU" alt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составляет порядка </a:t>
            </a:r>
            <a:r>
              <a:rPr lang="ru-RU" alt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5% (в августе 6%)</a:t>
            </a:r>
            <a:r>
              <a:rPr lang="ru-RU" altLang="en-US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altLang="en-US" sz="1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3998" y="5157192"/>
            <a:ext cx="8784976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alt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красный </a:t>
            </a:r>
            <a:r>
              <a:rPr lang="ru-RU" alt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коридор направляются декларации для проведения </a:t>
            </a:r>
            <a:r>
              <a:rPr lang="ru-RU" alt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физического контроля (таможенный осмотр, таможенный досмотр, таможенная экспертиза товаров) на этапе таможенной очистки товара.</a:t>
            </a:r>
          </a:p>
          <a:p>
            <a:pPr algn="just"/>
            <a:r>
              <a:rPr lang="ru-RU" alt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красный коридор направляются ДТ, поданные УВЭД среднего (реже) и высокого (всегда) уровня риска. Доля </a:t>
            </a:r>
            <a:r>
              <a:rPr lang="ru-RU" alt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деклараций, </a:t>
            </a:r>
            <a:r>
              <a:rPr lang="ru-RU" alt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отобранных для проведения физического контроля, </a:t>
            </a:r>
            <a:r>
              <a:rPr lang="ru-RU" alt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составляет порядка </a:t>
            </a:r>
            <a:r>
              <a:rPr lang="ru-RU" alt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4% (в августе также 4%)</a:t>
            </a:r>
            <a:r>
              <a:rPr lang="ru-RU" altLang="en-US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altLang="en-US" sz="1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32240" y="6542187"/>
            <a:ext cx="21336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Слайд </a:t>
            </a:r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3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10897</TotalTime>
  <Words>2083</Words>
  <Application>Microsoft Office PowerPoint</Application>
  <PresentationFormat>Экран (4:3)</PresentationFormat>
  <Paragraphs>269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think-cell Slide</vt:lpstr>
      <vt:lpstr>          Система управления таможенными рисками в органах государственных доходов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Dizainer</dc:creator>
  <cp:lastModifiedBy>Шварнёва Ольга</cp:lastModifiedBy>
  <cp:revision>654</cp:revision>
  <cp:lastPrinted>2018-05-24T14:45:43Z</cp:lastPrinted>
  <dcterms:created xsi:type="dcterms:W3CDTF">2015-10-16T03:28:13Z</dcterms:created>
  <dcterms:modified xsi:type="dcterms:W3CDTF">2018-08-22T04:57:52Z</dcterms:modified>
</cp:coreProperties>
</file>